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3"/>
  </p:notesMasterIdLst>
  <p:handoutMasterIdLst>
    <p:handoutMasterId r:id="rId84"/>
  </p:handoutMasterIdLst>
  <p:sldIdLst>
    <p:sldId id="283" r:id="rId5"/>
    <p:sldId id="425" r:id="rId6"/>
    <p:sldId id="330" r:id="rId7"/>
    <p:sldId id="404" r:id="rId8"/>
    <p:sldId id="405" r:id="rId9"/>
    <p:sldId id="443" r:id="rId10"/>
    <p:sldId id="507" r:id="rId11"/>
    <p:sldId id="331" r:id="rId12"/>
    <p:sldId id="508" r:id="rId13"/>
    <p:sldId id="509" r:id="rId14"/>
    <p:sldId id="334" r:id="rId15"/>
    <p:sldId id="267" r:id="rId16"/>
    <p:sldId id="426" r:id="rId17"/>
    <p:sldId id="427" r:id="rId18"/>
    <p:sldId id="337" r:id="rId19"/>
    <p:sldId id="428" r:id="rId20"/>
    <p:sldId id="274" r:id="rId21"/>
    <p:sldId id="406" r:id="rId22"/>
    <p:sldId id="407" r:id="rId23"/>
    <p:sldId id="462" r:id="rId24"/>
    <p:sldId id="512" r:id="rId25"/>
    <p:sldId id="511" r:id="rId26"/>
    <p:sldId id="505" r:id="rId27"/>
    <p:sldId id="371" r:id="rId28"/>
    <p:sldId id="506" r:id="rId29"/>
    <p:sldId id="458" r:id="rId30"/>
    <p:sldId id="281" r:id="rId31"/>
    <p:sldId id="459" r:id="rId32"/>
    <p:sldId id="282" r:id="rId33"/>
    <p:sldId id="345" r:id="rId34"/>
    <p:sldId id="432" r:id="rId35"/>
    <p:sldId id="286" r:id="rId36"/>
    <p:sldId id="409" r:id="rId37"/>
    <p:sldId id="408" r:id="rId38"/>
    <p:sldId id="514" r:id="rId39"/>
    <p:sldId id="515" r:id="rId40"/>
    <p:sldId id="516" r:id="rId41"/>
    <p:sldId id="517" r:id="rId42"/>
    <p:sldId id="348" r:id="rId43"/>
    <p:sldId id="434" r:id="rId44"/>
    <p:sldId id="352" r:id="rId45"/>
    <p:sldId id="381" r:id="rId46"/>
    <p:sldId id="294" r:id="rId47"/>
    <p:sldId id="366" r:id="rId48"/>
    <p:sldId id="369" r:id="rId49"/>
    <p:sldId id="510" r:id="rId50"/>
    <p:sldId id="377" r:id="rId51"/>
    <p:sldId id="513" r:id="rId52"/>
    <p:sldId id="494" r:id="rId53"/>
    <p:sldId id="495" r:id="rId54"/>
    <p:sldId id="302" r:id="rId55"/>
    <p:sldId id="413" r:id="rId56"/>
    <p:sldId id="412" r:id="rId57"/>
    <p:sldId id="303" r:id="rId58"/>
    <p:sldId id="403" r:id="rId59"/>
    <p:sldId id="456" r:id="rId60"/>
    <p:sldId id="379" r:id="rId61"/>
    <p:sldId id="380" r:id="rId62"/>
    <p:sldId id="473" r:id="rId63"/>
    <p:sldId id="446" r:id="rId64"/>
    <p:sldId id="309" r:id="rId65"/>
    <p:sldId id="415" r:id="rId66"/>
    <p:sldId id="414" r:id="rId67"/>
    <p:sldId id="376" r:id="rId68"/>
    <p:sldId id="463" r:id="rId69"/>
    <p:sldId id="518" r:id="rId70"/>
    <p:sldId id="519" r:id="rId71"/>
    <p:sldId id="520" r:id="rId72"/>
    <p:sldId id="521" r:id="rId73"/>
    <p:sldId id="318" r:id="rId74"/>
    <p:sldId id="417" r:id="rId75"/>
    <p:sldId id="418" r:id="rId76"/>
    <p:sldId id="419" r:id="rId77"/>
    <p:sldId id="420" r:id="rId78"/>
    <p:sldId id="437" r:id="rId79"/>
    <p:sldId id="320" r:id="rId80"/>
    <p:sldId id="319" r:id="rId81"/>
    <p:sldId id="321"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2"/>
    <a:srgbClr val="EEECFF"/>
    <a:srgbClr val="2C5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A7764-80C0-D5A6-876B-08421EE5A3BC}" v="42" dt="2024-05-14T15:19:25.185"/>
  </p1510:revLst>
</p1510:revInfo>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66262" autoAdjust="0"/>
  </p:normalViewPr>
  <p:slideViewPr>
    <p:cSldViewPr snapToGrid="0">
      <p:cViewPr varScale="1">
        <p:scale>
          <a:sx n="51" d="100"/>
          <a:sy n="51" d="100"/>
        </p:scale>
        <p:origin x="413"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25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89"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55959137343941"/>
          <c:y val="2.9287784725075799E-2"/>
          <c:w val="0.52780930760500178"/>
          <c:h val="0.72220605710604935"/>
        </c:manualLayout>
      </c:layout>
      <c:barChart>
        <c:barDir val="col"/>
        <c:grouping val="stacked"/>
        <c:varyColors val="0"/>
        <c:ser>
          <c:idx val="1"/>
          <c:order val="0"/>
          <c:tx>
            <c:strRef>
              <c:f>Sheet1!$A$2</c:f>
              <c:strCache>
                <c:ptCount val="1"/>
                <c:pt idx="0">
                  <c:v>Service Costs</c:v>
                </c:pt>
              </c:strCache>
            </c:strRef>
          </c:tx>
          <c:spPr>
            <a:pattFill prst="dkHorz">
              <a:fgClr>
                <a:srgbClr val="99CCFF"/>
              </a:fgClr>
              <a:bgClr>
                <a:srgbClr val="FFFFFF"/>
              </a:bgClr>
            </a:pattFill>
            <a:ln w="13049">
              <a:solidFill>
                <a:schemeClr val="tx1"/>
              </a:solidFill>
              <a:prstDash val="solid"/>
            </a:ln>
          </c:spPr>
          <c:invertIfNegative val="0"/>
          <c:cat>
            <c:strRef>
              <c:f>Sheet1!$B$1:$G$1</c:f>
              <c:strCache>
                <c:ptCount val="3"/>
                <c:pt idx="0">
                  <c:v>Mil Group</c:v>
                </c:pt>
                <c:pt idx="1">
                  <c:v>State</c:v>
                </c:pt>
                <c:pt idx="2">
                  <c:v>CDC</c:v>
                </c:pt>
              </c:strCache>
            </c:strRef>
          </c:cat>
          <c:val>
            <c:numRef>
              <c:f>Sheet1!$B$2:$G$2</c:f>
              <c:numCache>
                <c:formatCode>"$"#,##0</c:formatCode>
                <c:ptCount val="6"/>
                <c:pt idx="0">
                  <c:v>936000</c:v>
                </c:pt>
                <c:pt idx="1">
                  <c:v>4373000</c:v>
                </c:pt>
                <c:pt idx="2">
                  <c:v>776000</c:v>
                </c:pt>
              </c:numCache>
            </c:numRef>
          </c:val>
          <c:extLst>
            <c:ext xmlns:c16="http://schemas.microsoft.com/office/drawing/2014/chart" uri="{C3380CC4-5D6E-409C-BE32-E72D297353CC}">
              <c16:uniqueId val="{00000000-8A09-4F7D-B064-09F35A6229AB}"/>
            </c:ext>
          </c:extLst>
        </c:ser>
        <c:ser>
          <c:idx val="3"/>
          <c:order val="1"/>
          <c:tx>
            <c:strRef>
              <c:f>Sheet1!$A$3</c:f>
              <c:strCache>
                <c:ptCount val="1"/>
                <c:pt idx="0">
                  <c:v>ICASS Redistribution</c:v>
                </c:pt>
              </c:strCache>
            </c:strRef>
          </c:tx>
          <c:spPr>
            <a:pattFill prst="lgCheck">
              <a:fgClr>
                <a:srgbClr val="003366"/>
              </a:fgClr>
              <a:bgClr>
                <a:srgbClr val="FFFFFF"/>
              </a:bgClr>
            </a:pattFill>
            <a:ln w="13049">
              <a:solidFill>
                <a:schemeClr val="tx1"/>
              </a:solidFill>
              <a:prstDash val="solid"/>
            </a:ln>
          </c:spPr>
          <c:invertIfNegative val="0"/>
          <c:cat>
            <c:strRef>
              <c:f>Sheet1!$B$1:$G$1</c:f>
              <c:strCache>
                <c:ptCount val="3"/>
                <c:pt idx="0">
                  <c:v>Mil Group</c:v>
                </c:pt>
                <c:pt idx="1">
                  <c:v>State</c:v>
                </c:pt>
                <c:pt idx="2">
                  <c:v>CDC</c:v>
                </c:pt>
              </c:strCache>
            </c:strRef>
          </c:cat>
          <c:val>
            <c:numRef>
              <c:f>Sheet1!$B$3:$G$3</c:f>
              <c:numCache>
                <c:formatCode>"$"#,##0</c:formatCode>
                <c:ptCount val="6"/>
                <c:pt idx="0">
                  <c:v>306812</c:v>
                </c:pt>
                <c:pt idx="1">
                  <c:v>1433426</c:v>
                </c:pt>
                <c:pt idx="2">
                  <c:v>254365</c:v>
                </c:pt>
              </c:numCache>
            </c:numRef>
          </c:val>
          <c:extLst>
            <c:ext xmlns:c16="http://schemas.microsoft.com/office/drawing/2014/chart" uri="{C3380CC4-5D6E-409C-BE32-E72D297353CC}">
              <c16:uniqueId val="{00000001-8A09-4F7D-B064-09F35A6229AB}"/>
            </c:ext>
          </c:extLst>
        </c:ser>
        <c:dLbls>
          <c:showLegendKey val="0"/>
          <c:showVal val="0"/>
          <c:showCatName val="0"/>
          <c:showSerName val="0"/>
          <c:showPercent val="0"/>
          <c:showBubbleSize val="0"/>
        </c:dLbls>
        <c:gapWidth val="100"/>
        <c:overlap val="100"/>
        <c:axId val="123231232"/>
        <c:axId val="123269888"/>
      </c:barChart>
      <c:catAx>
        <c:axId val="123231232"/>
        <c:scaling>
          <c:orientation val="minMax"/>
        </c:scaling>
        <c:delete val="0"/>
        <c:axPos val="b"/>
        <c:numFmt formatCode="General" sourceLinked="1"/>
        <c:majorTickMark val="out"/>
        <c:minorTickMark val="none"/>
        <c:tickLblPos val="nextTo"/>
        <c:spPr>
          <a:ln w="3262">
            <a:solidFill>
              <a:schemeClr val="tx1"/>
            </a:solidFill>
            <a:prstDash val="solid"/>
          </a:ln>
        </c:spPr>
        <c:txPr>
          <a:bodyPr rot="-2700000" vert="horz"/>
          <a:lstStyle/>
          <a:p>
            <a:pPr>
              <a:defRPr sz="1875" b="1" i="0" u="none" strike="noStrike" baseline="0">
                <a:solidFill>
                  <a:schemeClr val="tx1"/>
                </a:solidFill>
                <a:latin typeface="Times New Roman"/>
                <a:ea typeface="Times New Roman"/>
                <a:cs typeface="Times New Roman"/>
              </a:defRPr>
            </a:pPr>
            <a:endParaRPr lang="en-US"/>
          </a:p>
        </c:txPr>
        <c:crossAx val="123269888"/>
        <c:crosses val="autoZero"/>
        <c:auto val="1"/>
        <c:lblAlgn val="ctr"/>
        <c:lblOffset val="100"/>
        <c:tickLblSkip val="1"/>
        <c:tickMarkSkip val="1"/>
        <c:noMultiLvlLbl val="0"/>
      </c:catAx>
      <c:valAx>
        <c:axId val="123269888"/>
        <c:scaling>
          <c:orientation val="minMax"/>
        </c:scaling>
        <c:delete val="0"/>
        <c:axPos val="l"/>
        <c:majorGridlines>
          <c:spPr>
            <a:ln w="3262">
              <a:solidFill>
                <a:schemeClr val="tx1"/>
              </a:solidFill>
              <a:prstDash val="solid"/>
            </a:ln>
          </c:spPr>
        </c:majorGridlines>
        <c:numFmt formatCode="&quot;$&quot;#,##0" sourceLinked="1"/>
        <c:majorTickMark val="out"/>
        <c:minorTickMark val="none"/>
        <c:tickLblPos val="nextTo"/>
        <c:spPr>
          <a:ln w="3262">
            <a:solidFill>
              <a:schemeClr val="tx1"/>
            </a:solidFill>
            <a:prstDash val="solid"/>
          </a:ln>
        </c:spPr>
        <c:txPr>
          <a:bodyPr rot="0" vert="horz"/>
          <a:lstStyle/>
          <a:p>
            <a:pPr>
              <a:defRPr sz="1875" b="1" i="0" u="none" strike="noStrike" baseline="0">
                <a:solidFill>
                  <a:schemeClr val="accent4"/>
                </a:solidFill>
                <a:latin typeface="Times New Roman"/>
                <a:ea typeface="Times New Roman"/>
                <a:cs typeface="Times New Roman"/>
              </a:defRPr>
            </a:pPr>
            <a:endParaRPr lang="en-US"/>
          </a:p>
        </c:txPr>
        <c:crossAx val="123231232"/>
        <c:crosses val="autoZero"/>
        <c:crossBetween val="between"/>
      </c:valAx>
      <c:spPr>
        <a:solidFill>
          <a:schemeClr val="bg1">
            <a:lumMod val="95000"/>
          </a:schemeClr>
        </a:solidFill>
        <a:ln w="13049">
          <a:solidFill>
            <a:schemeClr val="tx1"/>
          </a:solidFill>
          <a:prstDash val="solid"/>
        </a:ln>
      </c:spPr>
    </c:plotArea>
    <c:legend>
      <c:legendPos val="r"/>
      <c:layout>
        <c:manualLayout>
          <c:xMode val="edge"/>
          <c:yMode val="edge"/>
          <c:x val="0.69183990212605539"/>
          <c:y val="0.1702739802094555"/>
          <c:w val="0.29089814992638113"/>
          <c:h val="0.48310162922159411"/>
        </c:manualLayout>
      </c:layout>
      <c:overlay val="0"/>
      <c:spPr>
        <a:solidFill>
          <a:srgbClr val="FFFFFF"/>
        </a:solidFill>
        <a:ln w="3262">
          <a:solidFill>
            <a:schemeClr val="tx1"/>
          </a:solidFill>
          <a:prstDash val="solid"/>
        </a:ln>
      </c:spPr>
      <c:txPr>
        <a:bodyPr/>
        <a:lstStyle/>
        <a:p>
          <a:pPr>
            <a:defRPr sz="1721"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7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image" Target="../media/image5.png"/></Relationships>
</file>

<file path=ppt/diagrams/_rels/data8.xml.rels><?xml version="1.0" encoding="UTF-8" standalone="yes"?>
<Relationships xmlns="http://schemas.openxmlformats.org/package/2006/relationships"><Relationship Id="rId1" Type="http://schemas.openxmlformats.org/officeDocument/2006/relationships/image" Target="../media/image5.png"/></Relationships>
</file>

<file path=ppt/diagrams/_rels/data9.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9D817-A9A6-49AC-91C3-9A9029A1C92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85A8E3F-6673-43E5-BA9F-91131A0B389E}">
      <dgm:prSet custT="1"/>
      <dgm:spPr>
        <a:solidFill>
          <a:schemeClr val="accent6">
            <a:lumMod val="20000"/>
            <a:lumOff val="80000"/>
          </a:schemeClr>
        </a:solidFill>
      </dgm:spPr>
      <dgm:t>
        <a:bodyPr/>
        <a:lstStyle/>
        <a:p>
          <a:pPr rtl="0"/>
          <a:r>
            <a:rPr lang="en-US" sz="2400" b="1">
              <a:solidFill>
                <a:srgbClr val="25497D"/>
              </a:solidFill>
              <a:latin typeface="+mn-lt"/>
            </a:rPr>
            <a:t>Costs for USG Agencies Operating Overseas</a:t>
          </a:r>
          <a:endParaRPr lang="en-US" sz="2400" b="1">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Level 1 label and status"/>
        </a:ext>
      </dgm:extLst>
    </dgm:pt>
    <dgm:pt modelId="{A332B8CB-171B-415A-B566-B7038C8A9487}" type="parTrans" cxnId="{8196746A-1BB9-47D0-98BC-902F5A2B3EAC}">
      <dgm:prSet/>
      <dgm:spPr/>
      <dgm:t>
        <a:bodyPr/>
        <a:lstStyle/>
        <a:p>
          <a:endParaRPr lang="en-US">
            <a:solidFill>
              <a:schemeClr val="tx1"/>
            </a:solidFill>
          </a:endParaRPr>
        </a:p>
      </dgm:t>
    </dgm:pt>
    <dgm:pt modelId="{AAB13DBF-F1C2-4C94-AED4-855794292BE7}" type="sibTrans" cxnId="{8196746A-1BB9-47D0-98BC-902F5A2B3EAC}">
      <dgm:prSet/>
      <dgm:spPr/>
      <dgm:t>
        <a:bodyPr/>
        <a:lstStyle/>
        <a:p>
          <a:endParaRPr lang="en-US">
            <a:solidFill>
              <a:schemeClr val="tx1"/>
            </a:solidFill>
          </a:endParaRPr>
        </a:p>
      </dgm:t>
      <dgm:extLst>
        <a:ext uri="{E40237B7-FDA0-4F09-8148-C483321AD2D9}">
          <dgm14:cNvPr xmlns:dgm14="http://schemas.microsoft.com/office/drawing/2010/diagram" id="0" name="" title="Curve"/>
        </a:ext>
      </dgm:extLst>
    </dgm:pt>
    <dgm:pt modelId="{709CA0AA-34A6-44AD-892A-8C113453CBDA}">
      <dgm:prSet custT="1"/>
      <dgm:spPr>
        <a:solidFill>
          <a:schemeClr val="accent6">
            <a:lumMod val="20000"/>
            <a:lumOff val="80000"/>
          </a:schemeClr>
        </a:solidFill>
      </dgm:spPr>
      <dgm:t>
        <a:bodyPr/>
        <a:lstStyle/>
        <a:p>
          <a:r>
            <a:rPr lang="en-US" sz="2400" b="1">
              <a:solidFill>
                <a:srgbClr val="25497D"/>
              </a:solidFill>
              <a:latin typeface="+mn-lt"/>
            </a:rPr>
            <a:t>What is ICASS and ICASS Services </a:t>
          </a:r>
          <a:endParaRPr lang="en-US" sz="2400" b="1" i="1">
            <a:solidFill>
              <a:srgbClr val="25497D"/>
            </a:solidFill>
            <a:latin typeface="+mn-lt"/>
          </a:endParaRPr>
        </a:p>
      </dgm:t>
    </dgm:pt>
    <dgm:pt modelId="{E19DAE2B-78D4-4F53-A8B8-4A6BBDEFEB12}" type="parTrans" cxnId="{02D89C7D-BCBF-4EE6-A76F-B07DCF4DA736}">
      <dgm:prSet/>
      <dgm:spPr/>
      <dgm:t>
        <a:bodyPr/>
        <a:lstStyle/>
        <a:p>
          <a:endParaRPr lang="en-US"/>
        </a:p>
      </dgm:t>
    </dgm:pt>
    <dgm:pt modelId="{14C1C864-94E4-4823-82B2-B4D3B3B4C75F}" type="sibTrans" cxnId="{02D89C7D-BCBF-4EE6-A76F-B07DCF4DA736}">
      <dgm:prSet/>
      <dgm:spPr/>
      <dgm:t>
        <a:bodyPr/>
        <a:lstStyle/>
        <a:p>
          <a:endParaRPr lang="en-US"/>
        </a:p>
      </dgm:t>
    </dgm:pt>
    <dgm:pt modelId="{D376E059-BF30-4973-B495-1BEEAF428C85}">
      <dgm:prSet custT="1"/>
      <dgm:spPr>
        <a:solidFill>
          <a:schemeClr val="accent3">
            <a:lumMod val="50000"/>
          </a:schemeClr>
        </a:solidFill>
      </dgm:spPr>
      <dgm:t>
        <a:bodyPr/>
        <a:lstStyle/>
        <a:p>
          <a:r>
            <a:rPr lang="en-US" sz="2400" b="1">
              <a:solidFill>
                <a:schemeClr val="accent5">
                  <a:lumMod val="50000"/>
                </a:schemeClr>
              </a:solidFill>
              <a:latin typeface="+mn-lt"/>
            </a:rPr>
            <a:t>Cost Centers and Cost Distribution Methods </a:t>
          </a:r>
          <a:endParaRPr lang="en-US" sz="2400" b="1" i="1">
            <a:solidFill>
              <a:schemeClr val="accent5">
                <a:lumMod val="50000"/>
              </a:schemeClr>
            </a:solidFill>
            <a:latin typeface="+mn-lt"/>
          </a:endParaRPr>
        </a:p>
      </dgm:t>
    </dgm:pt>
    <dgm:pt modelId="{CA7265F3-91DD-40E7-A951-738DEF626F16}" type="parTrans" cxnId="{BE5A4CC5-4F79-43AD-B6CE-D0FA92E15269}">
      <dgm:prSet/>
      <dgm:spPr/>
      <dgm:t>
        <a:bodyPr/>
        <a:lstStyle/>
        <a:p>
          <a:endParaRPr lang="en-US"/>
        </a:p>
      </dgm:t>
    </dgm:pt>
    <dgm:pt modelId="{DB049A68-7A70-4BD8-ACA1-15131F35E753}" type="sibTrans" cxnId="{BE5A4CC5-4F79-43AD-B6CE-D0FA92E15269}">
      <dgm:prSet/>
      <dgm:spPr/>
      <dgm:t>
        <a:bodyPr/>
        <a:lstStyle/>
        <a:p>
          <a:endParaRPr lang="en-US"/>
        </a:p>
      </dgm:t>
    </dgm:pt>
    <dgm:pt modelId="{0AA9C1FF-CC5C-41E1-AD2E-D71B8305B884}">
      <dgm:prSet custT="1"/>
      <dgm:spPr>
        <a:solidFill>
          <a:schemeClr val="accent3">
            <a:lumMod val="50000"/>
          </a:schemeClr>
        </a:solidFill>
      </dgm:spPr>
      <dgm:t>
        <a:bodyPr/>
        <a:lstStyle/>
        <a:p>
          <a:r>
            <a:rPr lang="en-US" sz="2400" b="1">
              <a:solidFill>
                <a:schemeClr val="accent5">
                  <a:lumMod val="50000"/>
                </a:schemeClr>
              </a:solidFill>
              <a:cs typeface="Arial" panose="020B0604020202020204" pitchFamily="34" charset="0"/>
            </a:rPr>
            <a:t>Workload Counts and Workload Count Modifications </a:t>
          </a:r>
          <a:endParaRPr lang="en-US" sz="2400" b="1" i="1">
            <a:solidFill>
              <a:schemeClr val="accent5">
                <a:lumMod val="50000"/>
              </a:schemeClr>
            </a:solidFill>
            <a:latin typeface="+mn-lt"/>
          </a:endParaRPr>
        </a:p>
      </dgm:t>
    </dgm:pt>
    <dgm:pt modelId="{6EE62A89-FD88-49C9-83A1-CAD068384E72}" type="parTrans" cxnId="{55D5E0A4-1D08-425E-B96A-2C2DFE2AFC62}">
      <dgm:prSet/>
      <dgm:spPr/>
      <dgm:t>
        <a:bodyPr/>
        <a:lstStyle/>
        <a:p>
          <a:endParaRPr lang="en-US"/>
        </a:p>
      </dgm:t>
    </dgm:pt>
    <dgm:pt modelId="{1B619270-936F-4A0D-98FB-D26C66E2F580}" type="sibTrans" cxnId="{55D5E0A4-1D08-425E-B96A-2C2DFE2AFC62}">
      <dgm:prSet/>
      <dgm:spPr/>
      <dgm:t>
        <a:bodyPr/>
        <a:lstStyle/>
        <a:p>
          <a:endParaRPr lang="en-US"/>
        </a:p>
      </dgm:t>
    </dgm:pt>
    <dgm:pt modelId="{0C77997A-55D2-494B-993B-C37368F8A674}">
      <dgm:prSet custT="1"/>
      <dgm:spPr>
        <a:solidFill>
          <a:schemeClr val="accent3">
            <a:lumMod val="50000"/>
          </a:schemeClr>
        </a:solidFill>
      </dgm:spPr>
      <dgm:t>
        <a:bodyPr/>
        <a:lstStyle/>
        <a:p>
          <a:r>
            <a:rPr lang="en-US" sz="2400" b="1">
              <a:solidFill>
                <a:schemeClr val="accent5">
                  <a:lumMod val="50000"/>
                </a:schemeClr>
              </a:solidFill>
              <a:latin typeface="+mn-lt"/>
            </a:rPr>
            <a:t>ICASS Agency Code and ICASS Invoice </a:t>
          </a:r>
          <a:endParaRPr lang="en-US" sz="2400" b="1" i="1">
            <a:solidFill>
              <a:schemeClr val="accent5">
                <a:lumMod val="50000"/>
              </a:schemeClr>
            </a:solidFill>
            <a:latin typeface="+mn-lt"/>
          </a:endParaRPr>
        </a:p>
      </dgm:t>
    </dgm:pt>
    <dgm:pt modelId="{5E1CE060-6D4F-4DEC-869A-66644388371A}" type="parTrans" cxnId="{F840331C-B672-4693-AD19-9E355FED7240}">
      <dgm:prSet/>
      <dgm:spPr/>
      <dgm:t>
        <a:bodyPr/>
        <a:lstStyle/>
        <a:p>
          <a:endParaRPr lang="en-US"/>
        </a:p>
      </dgm:t>
    </dgm:pt>
    <dgm:pt modelId="{105F016D-223E-4EAA-A700-875997515194}" type="sibTrans" cxnId="{F840331C-B672-4693-AD19-9E355FED7240}">
      <dgm:prSet/>
      <dgm:spPr/>
      <dgm:t>
        <a:bodyPr/>
        <a:lstStyle/>
        <a:p>
          <a:endParaRPr lang="en-US"/>
        </a:p>
      </dgm:t>
    </dgm:pt>
    <dgm:pt modelId="{9C8D2F9D-E08E-41D1-8A79-EE6750C39E98}">
      <dgm:prSet custT="1"/>
      <dgm:spPr>
        <a:solidFill>
          <a:schemeClr val="accent3">
            <a:lumMod val="50000"/>
          </a:schemeClr>
        </a:solidFill>
      </dgm:spPr>
      <dgm:t>
        <a:bodyPr/>
        <a:lstStyle/>
        <a:p>
          <a:r>
            <a:rPr lang="en-US" sz="2400" b="1">
              <a:solidFill>
                <a:schemeClr val="accent5">
                  <a:lumMod val="50000"/>
                </a:schemeClr>
              </a:solidFill>
              <a:latin typeface="+mn-lt"/>
            </a:rPr>
            <a:t>Involvement – Council and Budget Committee</a:t>
          </a:r>
        </a:p>
      </dgm:t>
    </dgm:pt>
    <dgm:pt modelId="{9BBBEA8C-AC25-4DFA-B825-2D490DE1C4C5}" type="parTrans" cxnId="{3B275C1E-4ACD-48E1-A4F0-788DBC2A7FDA}">
      <dgm:prSet/>
      <dgm:spPr/>
      <dgm:t>
        <a:bodyPr/>
        <a:lstStyle/>
        <a:p>
          <a:endParaRPr lang="en-US"/>
        </a:p>
      </dgm:t>
    </dgm:pt>
    <dgm:pt modelId="{CA49A74A-B6F1-497C-A8B9-B94C057D7208}" type="sibTrans" cxnId="{3B275C1E-4ACD-48E1-A4F0-788DBC2A7FDA}">
      <dgm:prSet/>
      <dgm:spPr/>
      <dgm:t>
        <a:bodyPr/>
        <a:lstStyle/>
        <a:p>
          <a:endParaRPr lang="en-US"/>
        </a:p>
      </dgm:t>
    </dgm:pt>
    <dgm:pt modelId="{96271711-79C1-487D-BD3C-B2F68B73DF49}">
      <dgm:prSet custT="1"/>
      <dgm:spPr>
        <a:solidFill>
          <a:schemeClr val="accent3">
            <a:lumMod val="50000"/>
          </a:schemeClr>
        </a:solidFill>
      </dgm:spPr>
      <dgm:t>
        <a:bodyPr/>
        <a:lstStyle/>
        <a:p>
          <a:r>
            <a:rPr lang="en-US" sz="2400" b="1">
              <a:solidFill>
                <a:schemeClr val="accent5">
                  <a:lumMod val="50000"/>
                </a:schemeClr>
              </a:solidFill>
              <a:latin typeface="+mn-lt"/>
            </a:rPr>
            <a:t>ICASS Resources</a:t>
          </a:r>
        </a:p>
      </dgm:t>
    </dgm:pt>
    <dgm:pt modelId="{011CC27A-A70B-4CCE-9EEB-B4CFC7CB6F30}" type="parTrans" cxnId="{04BA0DFA-921E-4DFC-B7F3-738761BAC91F}">
      <dgm:prSet/>
      <dgm:spPr/>
      <dgm:t>
        <a:bodyPr/>
        <a:lstStyle/>
        <a:p>
          <a:endParaRPr lang="en-US"/>
        </a:p>
      </dgm:t>
    </dgm:pt>
    <dgm:pt modelId="{29D47BBF-CE3C-4059-97F3-C4BAD91517C6}" type="sibTrans" cxnId="{04BA0DFA-921E-4DFC-B7F3-738761BAC91F}">
      <dgm:prSet/>
      <dgm:spPr/>
      <dgm:t>
        <a:bodyPr/>
        <a:lstStyle/>
        <a:p>
          <a:endParaRPr lang="en-US"/>
        </a:p>
      </dgm:t>
    </dgm:pt>
    <dgm:pt modelId="{2C55DA06-EC77-4AF4-A396-3D94F924D29A}" type="pres">
      <dgm:prSet presAssocID="{6539D817-A9A6-49AC-91C3-9A9029A1C922}" presName="Name0" presStyleCnt="0">
        <dgm:presLayoutVars>
          <dgm:chMax val="7"/>
          <dgm:chPref val="7"/>
          <dgm:dir/>
        </dgm:presLayoutVars>
      </dgm:prSet>
      <dgm:spPr/>
    </dgm:pt>
    <dgm:pt modelId="{E71FBC44-5B84-4635-AB49-C5691CF606A6}" type="pres">
      <dgm:prSet presAssocID="{6539D817-A9A6-49AC-91C3-9A9029A1C922}" presName="Name1" presStyleCnt="0"/>
      <dgm:spPr/>
    </dgm:pt>
    <dgm:pt modelId="{EB59A96A-CE84-462F-9493-155F11881A62}" type="pres">
      <dgm:prSet presAssocID="{6539D817-A9A6-49AC-91C3-9A9029A1C922}" presName="cycle" presStyleCnt="0"/>
      <dgm:spPr/>
    </dgm:pt>
    <dgm:pt modelId="{054915B1-085A-4ADC-B653-10081DCD0EA9}" type="pres">
      <dgm:prSet presAssocID="{6539D817-A9A6-49AC-91C3-9A9029A1C922}" presName="srcNode" presStyleLbl="node1" presStyleIdx="0" presStyleCnt="7"/>
      <dgm:spPr/>
    </dgm:pt>
    <dgm:pt modelId="{A5CCEC8E-9174-4C7D-B544-BBD17FE54CB3}" type="pres">
      <dgm:prSet presAssocID="{6539D817-A9A6-49AC-91C3-9A9029A1C922}" presName="conn" presStyleLbl="parChTrans1D2" presStyleIdx="0" presStyleCnt="1"/>
      <dgm:spPr/>
    </dgm:pt>
    <dgm:pt modelId="{E0118591-8FE2-4AB8-B63F-2FA777571D0E}" type="pres">
      <dgm:prSet presAssocID="{6539D817-A9A6-49AC-91C3-9A9029A1C922}" presName="extraNode" presStyleLbl="node1" presStyleIdx="0" presStyleCnt="7"/>
      <dgm:spPr/>
    </dgm:pt>
    <dgm:pt modelId="{B54BF56E-FF7C-462B-BDEF-94A9ECD23A96}" type="pres">
      <dgm:prSet presAssocID="{6539D817-A9A6-49AC-91C3-9A9029A1C922}" presName="dstNode" presStyleLbl="node1" presStyleIdx="0" presStyleCnt="7"/>
      <dgm:spPr/>
    </dgm:pt>
    <dgm:pt modelId="{80334F07-121B-40EE-9400-5E253723EAD5}" type="pres">
      <dgm:prSet presAssocID="{785A8E3F-6673-43E5-BA9F-91131A0B389E}" presName="text_1" presStyleLbl="node1" presStyleIdx="0" presStyleCnt="7" custLinFactNeighborX="-75">
        <dgm:presLayoutVars>
          <dgm:bulletEnabled val="1"/>
        </dgm:presLayoutVars>
      </dgm:prSet>
      <dgm:spPr/>
    </dgm:pt>
    <dgm:pt modelId="{02E156C6-3C5B-4C75-AD35-1A7F7398D99E}" type="pres">
      <dgm:prSet presAssocID="{785A8E3F-6673-43E5-BA9F-91131A0B389E}" presName="accent_1" presStyleCnt="0"/>
      <dgm:spPr/>
    </dgm:pt>
    <dgm:pt modelId="{C69DE25E-0FEB-4762-8745-9E19317BA790}" type="pres">
      <dgm:prSet presAssocID="{785A8E3F-6673-43E5-BA9F-91131A0B389E}" presName="accentRepeatNode" presStyleLbl="solidFgAcc1" presStyleIdx="0" presStyleCnt="7" custLinFactNeighborY="-3032"/>
      <dgm:spPr/>
      <dgm:extLst>
        <a:ext uri="{E40237B7-FDA0-4F09-8148-C483321AD2D9}">
          <dgm14:cNvPr xmlns:dgm14="http://schemas.microsoft.com/office/drawing/2010/diagram" id="0" name="" title="Circle for level 1"/>
        </a:ext>
      </dgm:extLst>
    </dgm:pt>
    <dgm:pt modelId="{8D78C411-934A-4C2B-8AF3-0B82E8AC3262}" type="pres">
      <dgm:prSet presAssocID="{709CA0AA-34A6-44AD-892A-8C113453CBDA}" presName="text_2" presStyleLbl="node1" presStyleIdx="1" presStyleCnt="7">
        <dgm:presLayoutVars>
          <dgm:bulletEnabled val="1"/>
        </dgm:presLayoutVars>
      </dgm:prSet>
      <dgm:spPr/>
    </dgm:pt>
    <dgm:pt modelId="{2AE887BA-11E6-4BA7-B106-FA51DE2D74D8}" type="pres">
      <dgm:prSet presAssocID="{709CA0AA-34A6-44AD-892A-8C113453CBDA}" presName="accent_2" presStyleCnt="0"/>
      <dgm:spPr/>
    </dgm:pt>
    <dgm:pt modelId="{09C90A86-3D1E-4EC3-8E9A-6E3F6EDEB398}" type="pres">
      <dgm:prSet presAssocID="{709CA0AA-34A6-44AD-892A-8C113453CBDA}" presName="accentRepeatNode" presStyleLbl="solidFgAcc1" presStyleIdx="1" presStyleCnt="7"/>
      <dgm:spPr/>
    </dgm:pt>
    <dgm:pt modelId="{F478641D-F03D-42FC-839C-46CE596D6AF1}" type="pres">
      <dgm:prSet presAssocID="{D376E059-BF30-4973-B495-1BEEAF428C85}" presName="text_3" presStyleLbl="node1" presStyleIdx="2" presStyleCnt="7">
        <dgm:presLayoutVars>
          <dgm:bulletEnabled val="1"/>
        </dgm:presLayoutVars>
      </dgm:prSet>
      <dgm:spPr/>
    </dgm:pt>
    <dgm:pt modelId="{D786892B-9D00-41D4-A48F-6D5E1651997E}" type="pres">
      <dgm:prSet presAssocID="{D376E059-BF30-4973-B495-1BEEAF428C85}" presName="accent_3" presStyleCnt="0"/>
      <dgm:spPr/>
    </dgm:pt>
    <dgm:pt modelId="{23ADB8CF-056B-485F-8D35-217C27BAE809}" type="pres">
      <dgm:prSet presAssocID="{D376E059-BF30-4973-B495-1BEEAF428C85}" presName="accentRepeatNode" presStyleLbl="solidFgAcc1" presStyleIdx="2" presStyleCnt="7"/>
      <dgm:spPr/>
    </dgm:pt>
    <dgm:pt modelId="{4F2B17B5-1F5F-4F00-BA7D-24CDDAA8D1DA}" type="pres">
      <dgm:prSet presAssocID="{0AA9C1FF-CC5C-41E1-AD2E-D71B8305B884}" presName="text_4" presStyleLbl="node1" presStyleIdx="3" presStyleCnt="7">
        <dgm:presLayoutVars>
          <dgm:bulletEnabled val="1"/>
        </dgm:presLayoutVars>
      </dgm:prSet>
      <dgm:spPr/>
    </dgm:pt>
    <dgm:pt modelId="{5D0B0C66-9D13-41FB-9C9B-6399B7E46D8C}" type="pres">
      <dgm:prSet presAssocID="{0AA9C1FF-CC5C-41E1-AD2E-D71B8305B884}" presName="accent_4" presStyleCnt="0"/>
      <dgm:spPr/>
    </dgm:pt>
    <dgm:pt modelId="{8204F1E6-0DA9-4C59-805C-B748AED73F78}" type="pres">
      <dgm:prSet presAssocID="{0AA9C1FF-CC5C-41E1-AD2E-D71B8305B884}" presName="accentRepeatNode" presStyleLbl="solidFgAcc1" presStyleIdx="3" presStyleCnt="7"/>
      <dgm:spPr/>
    </dgm:pt>
    <dgm:pt modelId="{906693F4-C5C8-453F-A300-EF4D1A562C3D}" type="pres">
      <dgm:prSet presAssocID="{0C77997A-55D2-494B-993B-C37368F8A674}" presName="text_5" presStyleLbl="node1" presStyleIdx="4" presStyleCnt="7">
        <dgm:presLayoutVars>
          <dgm:bulletEnabled val="1"/>
        </dgm:presLayoutVars>
      </dgm:prSet>
      <dgm:spPr/>
    </dgm:pt>
    <dgm:pt modelId="{4D4977FC-D1D7-4DF4-AF71-234FF9B168AC}" type="pres">
      <dgm:prSet presAssocID="{0C77997A-55D2-494B-993B-C37368F8A674}" presName="accent_5" presStyleCnt="0"/>
      <dgm:spPr/>
    </dgm:pt>
    <dgm:pt modelId="{938F6B8E-6189-4FE1-866E-C5010EE36B08}" type="pres">
      <dgm:prSet presAssocID="{0C77997A-55D2-494B-993B-C37368F8A674}" presName="accentRepeatNode" presStyleLbl="solidFgAcc1" presStyleIdx="4" presStyleCnt="7"/>
      <dgm:spPr/>
    </dgm:pt>
    <dgm:pt modelId="{C116F4C7-921E-463E-B849-BC8BD82E9800}" type="pres">
      <dgm:prSet presAssocID="{9C8D2F9D-E08E-41D1-8A79-EE6750C39E98}" presName="text_6" presStyleLbl="node1" presStyleIdx="5" presStyleCnt="7">
        <dgm:presLayoutVars>
          <dgm:bulletEnabled val="1"/>
        </dgm:presLayoutVars>
      </dgm:prSet>
      <dgm:spPr/>
    </dgm:pt>
    <dgm:pt modelId="{EA8DC8B7-B636-4272-8CC7-A46B46294899}" type="pres">
      <dgm:prSet presAssocID="{9C8D2F9D-E08E-41D1-8A79-EE6750C39E98}" presName="accent_6" presStyleCnt="0"/>
      <dgm:spPr/>
    </dgm:pt>
    <dgm:pt modelId="{D99226DF-3A6D-45B8-81B5-B1FB076B678E}" type="pres">
      <dgm:prSet presAssocID="{9C8D2F9D-E08E-41D1-8A79-EE6750C39E98}" presName="accentRepeatNode" presStyleLbl="solidFgAcc1" presStyleIdx="5" presStyleCnt="7"/>
      <dgm:spPr/>
    </dgm:pt>
    <dgm:pt modelId="{07948ED8-C4EC-4C9B-8B08-E15C64790F65}" type="pres">
      <dgm:prSet presAssocID="{96271711-79C1-487D-BD3C-B2F68B73DF49}" presName="text_7" presStyleLbl="node1" presStyleIdx="6" presStyleCnt="7">
        <dgm:presLayoutVars>
          <dgm:bulletEnabled val="1"/>
        </dgm:presLayoutVars>
      </dgm:prSet>
      <dgm:spPr/>
    </dgm:pt>
    <dgm:pt modelId="{874DC67F-DC59-4E8B-8641-67FBBFF67E50}" type="pres">
      <dgm:prSet presAssocID="{96271711-79C1-487D-BD3C-B2F68B73DF49}" presName="accent_7" presStyleCnt="0"/>
      <dgm:spPr/>
    </dgm:pt>
    <dgm:pt modelId="{6E63BD2B-E837-4045-9775-D26F324844A0}" type="pres">
      <dgm:prSet presAssocID="{96271711-79C1-487D-BD3C-B2F68B73DF49}" presName="accentRepeatNode" presStyleLbl="solidFgAcc1" presStyleIdx="6" presStyleCnt="7"/>
      <dgm:spPr/>
    </dgm:pt>
  </dgm:ptLst>
  <dgm:cxnLst>
    <dgm:cxn modelId="{AD018019-DE1F-403D-B011-0CFD48A73DE5}" type="presOf" srcId="{785A8E3F-6673-43E5-BA9F-91131A0B389E}" destId="{80334F07-121B-40EE-9400-5E253723EAD5}" srcOrd="0" destOrd="0" presId="urn:microsoft.com/office/officeart/2008/layout/VerticalCurvedList"/>
    <dgm:cxn modelId="{F840331C-B672-4693-AD19-9E355FED7240}" srcId="{6539D817-A9A6-49AC-91C3-9A9029A1C922}" destId="{0C77997A-55D2-494B-993B-C37368F8A674}" srcOrd="4" destOrd="0" parTransId="{5E1CE060-6D4F-4DEC-869A-66644388371A}" sibTransId="{105F016D-223E-4EAA-A700-875997515194}"/>
    <dgm:cxn modelId="{3B275C1E-4ACD-48E1-A4F0-788DBC2A7FDA}" srcId="{6539D817-A9A6-49AC-91C3-9A9029A1C922}" destId="{9C8D2F9D-E08E-41D1-8A79-EE6750C39E98}" srcOrd="5" destOrd="0" parTransId="{9BBBEA8C-AC25-4DFA-B825-2D490DE1C4C5}" sibTransId="{CA49A74A-B6F1-497C-A8B9-B94C057D7208}"/>
    <dgm:cxn modelId="{75075433-89C2-4C11-965B-F8F7FF238DDC}" type="presOf" srcId="{709CA0AA-34A6-44AD-892A-8C113453CBDA}" destId="{8D78C411-934A-4C2B-8AF3-0B82E8AC3262}" srcOrd="0" destOrd="0" presId="urn:microsoft.com/office/officeart/2008/layout/VerticalCurvedList"/>
    <dgm:cxn modelId="{02EC655F-AF50-4134-9E47-4E85F4605FB7}" type="presOf" srcId="{0C77997A-55D2-494B-993B-C37368F8A674}" destId="{906693F4-C5C8-453F-A300-EF4D1A562C3D}" srcOrd="0" destOrd="0" presId="urn:microsoft.com/office/officeart/2008/layout/VerticalCurvedList"/>
    <dgm:cxn modelId="{8196746A-1BB9-47D0-98BC-902F5A2B3EAC}" srcId="{6539D817-A9A6-49AC-91C3-9A9029A1C922}" destId="{785A8E3F-6673-43E5-BA9F-91131A0B389E}" srcOrd="0" destOrd="0" parTransId="{A332B8CB-171B-415A-B566-B7038C8A9487}" sibTransId="{AAB13DBF-F1C2-4C94-AED4-855794292BE7}"/>
    <dgm:cxn modelId="{60BC407C-B4C4-4344-B440-2279DDE23FBE}" type="presOf" srcId="{D376E059-BF30-4973-B495-1BEEAF428C85}" destId="{F478641D-F03D-42FC-839C-46CE596D6AF1}" srcOrd="0" destOrd="0" presId="urn:microsoft.com/office/officeart/2008/layout/VerticalCurvedList"/>
    <dgm:cxn modelId="{02D89C7D-BCBF-4EE6-A76F-B07DCF4DA736}" srcId="{6539D817-A9A6-49AC-91C3-9A9029A1C922}" destId="{709CA0AA-34A6-44AD-892A-8C113453CBDA}" srcOrd="1" destOrd="0" parTransId="{E19DAE2B-78D4-4F53-A8B8-4A6BBDEFEB12}" sibTransId="{14C1C864-94E4-4823-82B2-B4D3B3B4C75F}"/>
    <dgm:cxn modelId="{DEE8CD7D-3019-4527-B39D-973D66A9BEB6}" type="presOf" srcId="{9C8D2F9D-E08E-41D1-8A79-EE6750C39E98}" destId="{C116F4C7-921E-463E-B849-BC8BD82E9800}" srcOrd="0" destOrd="0" presId="urn:microsoft.com/office/officeart/2008/layout/VerticalCurvedList"/>
    <dgm:cxn modelId="{0C902D97-3353-4A00-B3DC-46F65984FF1E}" type="presOf" srcId="{AAB13DBF-F1C2-4C94-AED4-855794292BE7}" destId="{A5CCEC8E-9174-4C7D-B544-BBD17FE54CB3}" srcOrd="0" destOrd="0" presId="urn:microsoft.com/office/officeart/2008/layout/VerticalCurvedList"/>
    <dgm:cxn modelId="{55D5E0A4-1D08-425E-B96A-2C2DFE2AFC62}" srcId="{6539D817-A9A6-49AC-91C3-9A9029A1C922}" destId="{0AA9C1FF-CC5C-41E1-AD2E-D71B8305B884}" srcOrd="3" destOrd="0" parTransId="{6EE62A89-FD88-49C9-83A1-CAD068384E72}" sibTransId="{1B619270-936F-4A0D-98FB-D26C66E2F580}"/>
    <dgm:cxn modelId="{639691AC-17E0-4686-9F55-B8C253F9F923}" type="presOf" srcId="{96271711-79C1-487D-BD3C-B2F68B73DF49}" destId="{07948ED8-C4EC-4C9B-8B08-E15C64790F65}" srcOrd="0" destOrd="0" presId="urn:microsoft.com/office/officeart/2008/layout/VerticalCurvedList"/>
    <dgm:cxn modelId="{BE5A4CC5-4F79-43AD-B6CE-D0FA92E15269}" srcId="{6539D817-A9A6-49AC-91C3-9A9029A1C922}" destId="{D376E059-BF30-4973-B495-1BEEAF428C85}" srcOrd="2" destOrd="0" parTransId="{CA7265F3-91DD-40E7-A951-738DEF626F16}" sibTransId="{DB049A68-7A70-4BD8-ACA1-15131F35E753}"/>
    <dgm:cxn modelId="{04BA0DFA-921E-4DFC-B7F3-738761BAC91F}" srcId="{6539D817-A9A6-49AC-91C3-9A9029A1C922}" destId="{96271711-79C1-487D-BD3C-B2F68B73DF49}" srcOrd="6" destOrd="0" parTransId="{011CC27A-A70B-4CCE-9EEB-B4CFC7CB6F30}" sibTransId="{29D47BBF-CE3C-4059-97F3-C4BAD91517C6}"/>
    <dgm:cxn modelId="{28D22EFD-B6C9-4EA5-B206-0B3E871F9DB4}" type="presOf" srcId="{6539D817-A9A6-49AC-91C3-9A9029A1C922}" destId="{2C55DA06-EC77-4AF4-A396-3D94F924D29A}" srcOrd="0" destOrd="0" presId="urn:microsoft.com/office/officeart/2008/layout/VerticalCurvedList"/>
    <dgm:cxn modelId="{0E936CFF-B34C-4611-9FF6-96CBB8E3467D}" type="presOf" srcId="{0AA9C1FF-CC5C-41E1-AD2E-D71B8305B884}" destId="{4F2B17B5-1F5F-4F00-BA7D-24CDDAA8D1DA}" srcOrd="0" destOrd="0" presId="urn:microsoft.com/office/officeart/2008/layout/VerticalCurvedList"/>
    <dgm:cxn modelId="{918E5510-356A-421E-A6B8-B9839467DAC0}" type="presParOf" srcId="{2C55DA06-EC77-4AF4-A396-3D94F924D29A}" destId="{E71FBC44-5B84-4635-AB49-C5691CF606A6}" srcOrd="0" destOrd="0" presId="urn:microsoft.com/office/officeart/2008/layout/VerticalCurvedList"/>
    <dgm:cxn modelId="{F74A38A3-CFA2-4ED4-8C9E-35C874780CB1}" type="presParOf" srcId="{E71FBC44-5B84-4635-AB49-C5691CF606A6}" destId="{EB59A96A-CE84-462F-9493-155F11881A62}" srcOrd="0" destOrd="0" presId="urn:microsoft.com/office/officeart/2008/layout/VerticalCurvedList"/>
    <dgm:cxn modelId="{A460BCD1-5AE2-4810-A9CF-9FC0C4EBD0EC}" type="presParOf" srcId="{EB59A96A-CE84-462F-9493-155F11881A62}" destId="{054915B1-085A-4ADC-B653-10081DCD0EA9}" srcOrd="0" destOrd="0" presId="urn:microsoft.com/office/officeart/2008/layout/VerticalCurvedList"/>
    <dgm:cxn modelId="{F35A38B8-8994-411F-9CA6-387E5EEE0F32}" type="presParOf" srcId="{EB59A96A-CE84-462F-9493-155F11881A62}" destId="{A5CCEC8E-9174-4C7D-B544-BBD17FE54CB3}" srcOrd="1" destOrd="0" presId="urn:microsoft.com/office/officeart/2008/layout/VerticalCurvedList"/>
    <dgm:cxn modelId="{B61BA2DE-4DB5-4B62-A187-005CE4FB745A}" type="presParOf" srcId="{EB59A96A-CE84-462F-9493-155F11881A62}" destId="{E0118591-8FE2-4AB8-B63F-2FA777571D0E}" srcOrd="2" destOrd="0" presId="urn:microsoft.com/office/officeart/2008/layout/VerticalCurvedList"/>
    <dgm:cxn modelId="{73B97898-8E25-469C-B330-1964F7A4C864}" type="presParOf" srcId="{EB59A96A-CE84-462F-9493-155F11881A62}" destId="{B54BF56E-FF7C-462B-BDEF-94A9ECD23A96}" srcOrd="3" destOrd="0" presId="urn:microsoft.com/office/officeart/2008/layout/VerticalCurvedList"/>
    <dgm:cxn modelId="{23B2151E-5D6D-41CF-8750-55271BA89C65}" type="presParOf" srcId="{E71FBC44-5B84-4635-AB49-C5691CF606A6}" destId="{80334F07-121B-40EE-9400-5E253723EAD5}" srcOrd="1" destOrd="0" presId="urn:microsoft.com/office/officeart/2008/layout/VerticalCurvedList"/>
    <dgm:cxn modelId="{65756408-B8FB-4994-AF85-BBCD33B13E72}" type="presParOf" srcId="{E71FBC44-5B84-4635-AB49-C5691CF606A6}" destId="{02E156C6-3C5B-4C75-AD35-1A7F7398D99E}" srcOrd="2" destOrd="0" presId="urn:microsoft.com/office/officeart/2008/layout/VerticalCurvedList"/>
    <dgm:cxn modelId="{1E107579-4C09-4B63-94C2-C08D2F6DD1B0}" type="presParOf" srcId="{02E156C6-3C5B-4C75-AD35-1A7F7398D99E}" destId="{C69DE25E-0FEB-4762-8745-9E19317BA790}" srcOrd="0" destOrd="0" presId="urn:microsoft.com/office/officeart/2008/layout/VerticalCurvedList"/>
    <dgm:cxn modelId="{8919D820-6E24-4C9C-B537-B87C1425F392}" type="presParOf" srcId="{E71FBC44-5B84-4635-AB49-C5691CF606A6}" destId="{8D78C411-934A-4C2B-8AF3-0B82E8AC3262}" srcOrd="3" destOrd="0" presId="urn:microsoft.com/office/officeart/2008/layout/VerticalCurvedList"/>
    <dgm:cxn modelId="{B5DD71FE-B679-4632-A647-5227D944A77C}" type="presParOf" srcId="{E71FBC44-5B84-4635-AB49-C5691CF606A6}" destId="{2AE887BA-11E6-4BA7-B106-FA51DE2D74D8}" srcOrd="4" destOrd="0" presId="urn:microsoft.com/office/officeart/2008/layout/VerticalCurvedList"/>
    <dgm:cxn modelId="{6BE1A803-F28B-468A-90D4-9F9796D63834}" type="presParOf" srcId="{2AE887BA-11E6-4BA7-B106-FA51DE2D74D8}" destId="{09C90A86-3D1E-4EC3-8E9A-6E3F6EDEB398}" srcOrd="0" destOrd="0" presId="urn:microsoft.com/office/officeart/2008/layout/VerticalCurvedList"/>
    <dgm:cxn modelId="{0CBEA9F2-435B-4FA2-BA4C-D0D444F91562}" type="presParOf" srcId="{E71FBC44-5B84-4635-AB49-C5691CF606A6}" destId="{F478641D-F03D-42FC-839C-46CE596D6AF1}" srcOrd="5" destOrd="0" presId="urn:microsoft.com/office/officeart/2008/layout/VerticalCurvedList"/>
    <dgm:cxn modelId="{DDDA907D-5705-42D7-A378-A5F2434C2C75}" type="presParOf" srcId="{E71FBC44-5B84-4635-AB49-C5691CF606A6}" destId="{D786892B-9D00-41D4-A48F-6D5E1651997E}" srcOrd="6" destOrd="0" presId="urn:microsoft.com/office/officeart/2008/layout/VerticalCurvedList"/>
    <dgm:cxn modelId="{86719291-4E3A-4404-A6B0-1E5E8F27E71B}" type="presParOf" srcId="{D786892B-9D00-41D4-A48F-6D5E1651997E}" destId="{23ADB8CF-056B-485F-8D35-217C27BAE809}" srcOrd="0" destOrd="0" presId="urn:microsoft.com/office/officeart/2008/layout/VerticalCurvedList"/>
    <dgm:cxn modelId="{BBC0FD77-0D59-40F6-AC53-32F0ACD13135}" type="presParOf" srcId="{E71FBC44-5B84-4635-AB49-C5691CF606A6}" destId="{4F2B17B5-1F5F-4F00-BA7D-24CDDAA8D1DA}" srcOrd="7" destOrd="0" presId="urn:microsoft.com/office/officeart/2008/layout/VerticalCurvedList"/>
    <dgm:cxn modelId="{B9BCEF18-195B-45F8-9146-34C9809DC788}" type="presParOf" srcId="{E71FBC44-5B84-4635-AB49-C5691CF606A6}" destId="{5D0B0C66-9D13-41FB-9C9B-6399B7E46D8C}" srcOrd="8" destOrd="0" presId="urn:microsoft.com/office/officeart/2008/layout/VerticalCurvedList"/>
    <dgm:cxn modelId="{519C1527-AC91-4FB3-A56F-B82C92220216}" type="presParOf" srcId="{5D0B0C66-9D13-41FB-9C9B-6399B7E46D8C}" destId="{8204F1E6-0DA9-4C59-805C-B748AED73F78}" srcOrd="0" destOrd="0" presId="urn:microsoft.com/office/officeart/2008/layout/VerticalCurvedList"/>
    <dgm:cxn modelId="{1A274BE8-2D33-4CA4-BB3C-FFCC6970DA77}" type="presParOf" srcId="{E71FBC44-5B84-4635-AB49-C5691CF606A6}" destId="{906693F4-C5C8-453F-A300-EF4D1A562C3D}" srcOrd="9" destOrd="0" presId="urn:microsoft.com/office/officeart/2008/layout/VerticalCurvedList"/>
    <dgm:cxn modelId="{074B9378-6074-42EE-967B-EAF3ADF1D1D7}" type="presParOf" srcId="{E71FBC44-5B84-4635-AB49-C5691CF606A6}" destId="{4D4977FC-D1D7-4DF4-AF71-234FF9B168AC}" srcOrd="10" destOrd="0" presId="urn:microsoft.com/office/officeart/2008/layout/VerticalCurvedList"/>
    <dgm:cxn modelId="{3071F8C1-4EAC-4A29-A5CB-84C121DC5F1E}" type="presParOf" srcId="{4D4977FC-D1D7-4DF4-AF71-234FF9B168AC}" destId="{938F6B8E-6189-4FE1-866E-C5010EE36B08}" srcOrd="0" destOrd="0" presId="urn:microsoft.com/office/officeart/2008/layout/VerticalCurvedList"/>
    <dgm:cxn modelId="{B389C4F2-C3B6-4BD5-B397-D6E52701F27B}" type="presParOf" srcId="{E71FBC44-5B84-4635-AB49-C5691CF606A6}" destId="{C116F4C7-921E-463E-B849-BC8BD82E9800}" srcOrd="11" destOrd="0" presId="urn:microsoft.com/office/officeart/2008/layout/VerticalCurvedList"/>
    <dgm:cxn modelId="{685DB746-9746-4A5C-9764-C1FFAE7F0290}" type="presParOf" srcId="{E71FBC44-5B84-4635-AB49-C5691CF606A6}" destId="{EA8DC8B7-B636-4272-8CC7-A46B46294899}" srcOrd="12" destOrd="0" presId="urn:microsoft.com/office/officeart/2008/layout/VerticalCurvedList"/>
    <dgm:cxn modelId="{2415EA82-D8B3-42EB-9C8B-D20489B81111}" type="presParOf" srcId="{EA8DC8B7-B636-4272-8CC7-A46B46294899}" destId="{D99226DF-3A6D-45B8-81B5-B1FB076B678E}" srcOrd="0" destOrd="0" presId="urn:microsoft.com/office/officeart/2008/layout/VerticalCurvedList"/>
    <dgm:cxn modelId="{D9B29520-B878-4F3A-9E43-2E0F6A5E208E}" type="presParOf" srcId="{E71FBC44-5B84-4635-AB49-C5691CF606A6}" destId="{07948ED8-C4EC-4C9B-8B08-E15C64790F65}" srcOrd="13" destOrd="0" presId="urn:microsoft.com/office/officeart/2008/layout/VerticalCurvedList"/>
    <dgm:cxn modelId="{765F0652-88EC-495A-9619-189928B01615}" type="presParOf" srcId="{E71FBC44-5B84-4635-AB49-C5691CF606A6}" destId="{874DC67F-DC59-4E8B-8641-67FBBFF67E50}" srcOrd="14" destOrd="0" presId="urn:microsoft.com/office/officeart/2008/layout/VerticalCurvedList"/>
    <dgm:cxn modelId="{0FA01F93-D17B-469C-9135-0BC5A90B54C1}" type="presParOf" srcId="{874DC67F-DC59-4E8B-8641-67FBBFF67E50}" destId="{6E63BD2B-E837-4045-9775-D26F324844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BCE979-E74B-49B9-B5DF-6F196658ABD1}"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n-US"/>
        </a:p>
      </dgm:t>
    </dgm:pt>
    <dgm:pt modelId="{B81AD61E-E7E5-410D-B932-2B5D0597F960}">
      <dgm:prSet phldrT="[Text]" custT="1"/>
      <dgm:spPr>
        <a:solidFill>
          <a:schemeClr val="accent2">
            <a:lumMod val="40000"/>
            <a:lumOff val="60000"/>
          </a:schemeClr>
        </a:solidFill>
      </dgm:spPr>
      <dgm:t>
        <a:bodyPr/>
        <a:lstStyle/>
        <a:p>
          <a:r>
            <a:rPr lang="en-US" sz="2400" b="1">
              <a:solidFill>
                <a:schemeClr val="tx1"/>
              </a:solidFill>
            </a:rPr>
            <a:t>Your ICASS Invoice is based on a </a:t>
          </a:r>
          <a:r>
            <a:rPr lang="en-US" sz="2400" b="1" u="sng">
              <a:solidFill>
                <a:schemeClr val="tx1"/>
              </a:solidFill>
            </a:rPr>
            <a:t>budgeted amount </a:t>
          </a:r>
          <a:r>
            <a:rPr lang="en-US" sz="2400" b="1">
              <a:solidFill>
                <a:schemeClr val="tx1"/>
              </a:solidFill>
            </a:rPr>
            <a:t>of money, not an expended amount</a:t>
          </a:r>
          <a:r>
            <a:rPr lang="en-US" sz="2400">
              <a:solidFill>
                <a:schemeClr val="tx1"/>
              </a:solidFill>
            </a:rPr>
            <a:t>. </a:t>
          </a:r>
        </a:p>
      </dgm:t>
    </dgm:pt>
    <dgm:pt modelId="{972A31D6-EC94-4CB3-88A7-6F849CABE700}" type="parTrans" cxnId="{7518B88A-3E80-4CF3-AFA4-27AE28F74452}">
      <dgm:prSet/>
      <dgm:spPr/>
      <dgm:t>
        <a:bodyPr/>
        <a:lstStyle/>
        <a:p>
          <a:endParaRPr lang="en-US"/>
        </a:p>
      </dgm:t>
    </dgm:pt>
    <dgm:pt modelId="{5ED1A10B-ABEC-4F8A-A3B8-18C4D523D548}" type="sibTrans" cxnId="{7518B88A-3E80-4CF3-AFA4-27AE28F74452}">
      <dgm:prSet/>
      <dgm:spPr/>
      <dgm:t>
        <a:bodyPr/>
        <a:lstStyle/>
        <a:p>
          <a:endParaRPr lang="en-US"/>
        </a:p>
      </dgm:t>
    </dgm:pt>
    <dgm:pt modelId="{B3859170-768A-43C7-BF71-3C3EBCD5AD93}">
      <dgm:prSet custT="1"/>
      <dgm:spPr>
        <a:solidFill>
          <a:schemeClr val="accent1">
            <a:lumMod val="40000"/>
            <a:lumOff val="60000"/>
          </a:schemeClr>
        </a:solidFill>
      </dgm:spPr>
      <dgm:t>
        <a:bodyPr/>
        <a:lstStyle/>
        <a:p>
          <a:r>
            <a:rPr lang="en-US" sz="2400" b="1">
              <a:solidFill>
                <a:schemeClr val="tx1"/>
              </a:solidFill>
              <a:latin typeface="+mn-lt"/>
            </a:rPr>
            <a:t>Approving your Workload Counts commits </a:t>
          </a:r>
          <a:r>
            <a:rPr lang="en-US" sz="2400" b="1" u="sng">
              <a:solidFill>
                <a:schemeClr val="tx1"/>
              </a:solidFill>
              <a:latin typeface="+mn-lt"/>
            </a:rPr>
            <a:t>your agency to pay </a:t>
          </a:r>
          <a:r>
            <a:rPr lang="en-US" sz="2400" b="1">
              <a:solidFill>
                <a:schemeClr val="tx1"/>
              </a:solidFill>
              <a:latin typeface="+mn-lt"/>
            </a:rPr>
            <a:t>a specific percent of a budgeted $$-amount.</a:t>
          </a:r>
        </a:p>
      </dgm:t>
    </dgm:pt>
    <dgm:pt modelId="{0A4CC24D-BC11-4691-A0F4-3B6E658CFA5C}" type="sibTrans" cxnId="{3D21E605-7A34-4096-AFB0-29EAC56E4A5E}">
      <dgm:prSet/>
      <dgm:spPr/>
      <dgm:t>
        <a:bodyPr/>
        <a:lstStyle/>
        <a:p>
          <a:endParaRPr lang="en-US"/>
        </a:p>
      </dgm:t>
    </dgm:pt>
    <dgm:pt modelId="{D20A0D5A-D1FD-4FFB-88C7-2AF8AF62BE5C}" type="parTrans" cxnId="{3D21E605-7A34-4096-AFB0-29EAC56E4A5E}">
      <dgm:prSet/>
      <dgm:spPr/>
      <dgm:t>
        <a:bodyPr/>
        <a:lstStyle/>
        <a:p>
          <a:endParaRPr lang="en-US"/>
        </a:p>
      </dgm:t>
    </dgm:pt>
    <dgm:pt modelId="{EB6411A5-8069-42E4-9A8F-753F3EA127F7}">
      <dgm:prSet custT="1"/>
      <dgm:spPr>
        <a:solidFill>
          <a:schemeClr val="accent4">
            <a:lumMod val="40000"/>
            <a:lumOff val="60000"/>
          </a:schemeClr>
        </a:solidFill>
      </dgm:spPr>
      <dgm:t>
        <a:bodyPr/>
        <a:lstStyle/>
        <a:p>
          <a:r>
            <a:rPr lang="en-US" sz="2400" b="1">
              <a:solidFill>
                <a:schemeClr val="tx1"/>
              </a:solidFill>
            </a:rPr>
            <a:t>ICASS uses a Working Capital Fund which is </a:t>
          </a:r>
          <a:r>
            <a:rPr lang="en-US" sz="2400" b="1" u="sng">
              <a:solidFill>
                <a:schemeClr val="tx1"/>
              </a:solidFill>
            </a:rPr>
            <a:t>NO YEAR Money.</a:t>
          </a:r>
        </a:p>
      </dgm:t>
    </dgm:pt>
    <dgm:pt modelId="{3A02EA55-0548-4773-9FCF-19A3B9E0091E}" type="sibTrans" cxnId="{3704CA5A-B597-4B54-ACD8-FEA5B1262ED2}">
      <dgm:prSet/>
      <dgm:spPr/>
      <dgm:t>
        <a:bodyPr/>
        <a:lstStyle/>
        <a:p>
          <a:endParaRPr lang="en-US"/>
        </a:p>
      </dgm:t>
    </dgm:pt>
    <dgm:pt modelId="{20B782F3-F054-4B41-8592-FEDB9A461A0B}" type="parTrans" cxnId="{3704CA5A-B597-4B54-ACD8-FEA5B1262ED2}">
      <dgm:prSet/>
      <dgm:spPr/>
      <dgm:t>
        <a:bodyPr/>
        <a:lstStyle/>
        <a:p>
          <a:endParaRPr lang="en-US"/>
        </a:p>
      </dgm:t>
    </dgm:pt>
    <dgm:pt modelId="{9ACE0D8E-0E16-494B-BF26-736BEA2D28BF}" type="pres">
      <dgm:prSet presAssocID="{8FBCE979-E74B-49B9-B5DF-6F196658ABD1}" presName="Name0" presStyleCnt="0">
        <dgm:presLayoutVars>
          <dgm:dir/>
          <dgm:resizeHandles val="exact"/>
        </dgm:presLayoutVars>
      </dgm:prSet>
      <dgm:spPr/>
    </dgm:pt>
    <dgm:pt modelId="{1BC5D9A8-65F0-4C16-A9B5-9C4FED6D9893}" type="pres">
      <dgm:prSet presAssocID="{8FBCE979-E74B-49B9-B5DF-6F196658ABD1}" presName="bkgdShp" presStyleLbl="alignAccFollowNode1" presStyleIdx="0" presStyleCnt="1"/>
      <dgm:spPr/>
    </dgm:pt>
    <dgm:pt modelId="{0F113070-E1AF-4ECE-AA7B-0B33E2DC08CB}" type="pres">
      <dgm:prSet presAssocID="{8FBCE979-E74B-49B9-B5DF-6F196658ABD1}" presName="linComp" presStyleCnt="0"/>
      <dgm:spPr/>
    </dgm:pt>
    <dgm:pt modelId="{71A9CEDD-9B58-4D9E-AFDA-EB8124A03190}" type="pres">
      <dgm:prSet presAssocID="{B81AD61E-E7E5-410D-B932-2B5D0597F960}" presName="compNode" presStyleCnt="0"/>
      <dgm:spPr/>
    </dgm:pt>
    <dgm:pt modelId="{4918391E-1544-4358-BC09-1100FE0FA26B}" type="pres">
      <dgm:prSet presAssocID="{B81AD61E-E7E5-410D-B932-2B5D0597F960}" presName="node" presStyleLbl="node1" presStyleIdx="0" presStyleCnt="3" custScaleX="136819">
        <dgm:presLayoutVars>
          <dgm:bulletEnabled val="1"/>
        </dgm:presLayoutVars>
      </dgm:prSet>
      <dgm:spPr/>
    </dgm:pt>
    <dgm:pt modelId="{F4BFB7E4-5A39-441C-B955-A012D9333439}" type="pres">
      <dgm:prSet presAssocID="{B81AD61E-E7E5-410D-B932-2B5D0597F960}" presName="invisiNode" presStyleLbl="node1" presStyleIdx="0" presStyleCnt="3"/>
      <dgm:spPr/>
    </dgm:pt>
    <dgm:pt modelId="{422EC39E-7835-4B46-8CB0-E78F7BA39F11}" type="pres">
      <dgm:prSet presAssocID="{B81AD61E-E7E5-410D-B932-2B5D0597F960}" presName="imagNode" presStyleLbl="fgImgPlace1" presStyleIdx="0" presStyleCnt="3" custLinFactNeighborX="3199" custLinFactNeighborY="1177"/>
      <dgm:spPr>
        <a:blipFill rotWithShape="1">
          <a:blip xmlns:r="http://schemas.openxmlformats.org/officeDocument/2006/relationships" r:embed="rId1"/>
          <a:stretch>
            <a:fillRect/>
          </a:stretch>
        </a:blipFill>
      </dgm:spPr>
    </dgm:pt>
    <dgm:pt modelId="{AC7C45BA-F4F4-4F83-8C96-3A5A8F88A83F}" type="pres">
      <dgm:prSet presAssocID="{5ED1A10B-ABEC-4F8A-A3B8-18C4D523D548}" presName="sibTrans" presStyleLbl="sibTrans2D1" presStyleIdx="0" presStyleCnt="0"/>
      <dgm:spPr/>
    </dgm:pt>
    <dgm:pt modelId="{30F6682D-8129-439E-B703-ADA0434DF361}" type="pres">
      <dgm:prSet presAssocID="{B3859170-768A-43C7-BF71-3C3EBCD5AD93}" presName="compNode" presStyleCnt="0"/>
      <dgm:spPr/>
    </dgm:pt>
    <dgm:pt modelId="{5332B5C7-B1A5-4777-800C-970F97E5E55E}" type="pres">
      <dgm:prSet presAssocID="{B3859170-768A-43C7-BF71-3C3EBCD5AD93}" presName="node" presStyleLbl="node1" presStyleIdx="1" presStyleCnt="3" custScaleX="134220">
        <dgm:presLayoutVars>
          <dgm:bulletEnabled val="1"/>
        </dgm:presLayoutVars>
      </dgm:prSet>
      <dgm:spPr/>
    </dgm:pt>
    <dgm:pt modelId="{92FE4D68-E414-4CFC-94EA-BDCE0DC77522}" type="pres">
      <dgm:prSet presAssocID="{B3859170-768A-43C7-BF71-3C3EBCD5AD93}" presName="invisiNode" presStyleLbl="node1" presStyleIdx="1" presStyleCnt="3"/>
      <dgm:spPr/>
    </dgm:pt>
    <dgm:pt modelId="{951D04E7-3295-4DEC-B820-FEBBE15A82FC}" type="pres">
      <dgm:prSet presAssocID="{B3859170-768A-43C7-BF71-3C3EBCD5AD93}" presName="imagNode" presStyleLbl="fgImgPlace1" presStyleIdx="1" presStyleCnt="3"/>
      <dgm:spPr>
        <a:blipFill rotWithShape="1">
          <a:blip xmlns:r="http://schemas.openxmlformats.org/officeDocument/2006/relationships" r:embed="rId1"/>
          <a:stretch>
            <a:fillRect/>
          </a:stretch>
        </a:blipFill>
      </dgm:spPr>
    </dgm:pt>
    <dgm:pt modelId="{9122C913-DA4E-4E64-A54E-6EE59DED8BDE}" type="pres">
      <dgm:prSet presAssocID="{0A4CC24D-BC11-4691-A0F4-3B6E658CFA5C}" presName="sibTrans" presStyleLbl="sibTrans2D1" presStyleIdx="0" presStyleCnt="0"/>
      <dgm:spPr/>
    </dgm:pt>
    <dgm:pt modelId="{33C58296-3AED-4A6E-A494-EDF2ED1E2469}" type="pres">
      <dgm:prSet presAssocID="{EB6411A5-8069-42E4-9A8F-753F3EA127F7}" presName="compNode" presStyleCnt="0"/>
      <dgm:spPr/>
    </dgm:pt>
    <dgm:pt modelId="{EDA52F2E-B1A7-46D8-BC29-5D7B4ADD185F}" type="pres">
      <dgm:prSet presAssocID="{EB6411A5-8069-42E4-9A8F-753F3EA127F7}" presName="node" presStyleLbl="node1" presStyleIdx="2" presStyleCnt="3" custScaleX="115553">
        <dgm:presLayoutVars>
          <dgm:bulletEnabled val="1"/>
        </dgm:presLayoutVars>
      </dgm:prSet>
      <dgm:spPr/>
    </dgm:pt>
    <dgm:pt modelId="{9206F649-97EB-47B2-8D6B-2F9D5997DC81}" type="pres">
      <dgm:prSet presAssocID="{EB6411A5-8069-42E4-9A8F-753F3EA127F7}" presName="invisiNode" presStyleLbl="node1" presStyleIdx="2" presStyleCnt="3"/>
      <dgm:spPr/>
    </dgm:pt>
    <dgm:pt modelId="{CA41BAE1-DA44-4D61-931C-423C2B6F1DEB}" type="pres">
      <dgm:prSet presAssocID="{EB6411A5-8069-42E4-9A8F-753F3EA127F7}" presName="imagNode" presStyleLbl="fgImgPlace1" presStyleIdx="2" presStyleCnt="3"/>
      <dgm:spPr>
        <a:blipFill rotWithShape="1">
          <a:blip xmlns:r="http://schemas.openxmlformats.org/officeDocument/2006/relationships" r:embed="rId1"/>
          <a:stretch>
            <a:fillRect/>
          </a:stretch>
        </a:blipFill>
      </dgm:spPr>
    </dgm:pt>
  </dgm:ptLst>
  <dgm:cxnLst>
    <dgm:cxn modelId="{3D21E605-7A34-4096-AFB0-29EAC56E4A5E}" srcId="{8FBCE979-E74B-49B9-B5DF-6F196658ABD1}" destId="{B3859170-768A-43C7-BF71-3C3EBCD5AD93}" srcOrd="1" destOrd="0" parTransId="{D20A0D5A-D1FD-4FFB-88C7-2AF8AF62BE5C}" sibTransId="{0A4CC24D-BC11-4691-A0F4-3B6E658CFA5C}"/>
    <dgm:cxn modelId="{518FD213-3362-4261-955A-4A4683246761}" type="presOf" srcId="{B3859170-768A-43C7-BF71-3C3EBCD5AD93}" destId="{5332B5C7-B1A5-4777-800C-970F97E5E55E}" srcOrd="0" destOrd="0" presId="urn:microsoft.com/office/officeart/2005/8/layout/pList2"/>
    <dgm:cxn modelId="{48626530-ED94-4101-873F-36025CAE0F99}" type="presOf" srcId="{EB6411A5-8069-42E4-9A8F-753F3EA127F7}" destId="{EDA52F2E-B1A7-46D8-BC29-5D7B4ADD185F}" srcOrd="0" destOrd="0" presId="urn:microsoft.com/office/officeart/2005/8/layout/pList2"/>
    <dgm:cxn modelId="{D7BD2874-D598-4139-8F17-0641E5A8ADE6}" type="presOf" srcId="{B81AD61E-E7E5-410D-B932-2B5D0597F960}" destId="{4918391E-1544-4358-BC09-1100FE0FA26B}" srcOrd="0" destOrd="0" presId="urn:microsoft.com/office/officeart/2005/8/layout/pList2"/>
    <dgm:cxn modelId="{3704CA5A-B597-4B54-ACD8-FEA5B1262ED2}" srcId="{8FBCE979-E74B-49B9-B5DF-6F196658ABD1}" destId="{EB6411A5-8069-42E4-9A8F-753F3EA127F7}" srcOrd="2" destOrd="0" parTransId="{20B782F3-F054-4B41-8592-FEDB9A461A0B}" sibTransId="{3A02EA55-0548-4773-9FCF-19A3B9E0091E}"/>
    <dgm:cxn modelId="{7518B88A-3E80-4CF3-AFA4-27AE28F74452}" srcId="{8FBCE979-E74B-49B9-B5DF-6F196658ABD1}" destId="{B81AD61E-E7E5-410D-B932-2B5D0597F960}" srcOrd="0" destOrd="0" parTransId="{972A31D6-EC94-4CB3-88A7-6F849CABE700}" sibTransId="{5ED1A10B-ABEC-4F8A-A3B8-18C4D523D548}"/>
    <dgm:cxn modelId="{9219E0AD-DBA2-45D3-8BAD-7E449DBA0559}" type="presOf" srcId="{5ED1A10B-ABEC-4F8A-A3B8-18C4D523D548}" destId="{AC7C45BA-F4F4-4F83-8C96-3A5A8F88A83F}" srcOrd="0" destOrd="0" presId="urn:microsoft.com/office/officeart/2005/8/layout/pList2"/>
    <dgm:cxn modelId="{D46EF2D9-2160-4421-A94A-A9841FF80D35}" type="presOf" srcId="{8FBCE979-E74B-49B9-B5DF-6F196658ABD1}" destId="{9ACE0D8E-0E16-494B-BF26-736BEA2D28BF}" srcOrd="0" destOrd="0" presId="urn:microsoft.com/office/officeart/2005/8/layout/pList2"/>
    <dgm:cxn modelId="{6870FAFE-9C24-40ED-9A34-D87A36B3A558}" type="presOf" srcId="{0A4CC24D-BC11-4691-A0F4-3B6E658CFA5C}" destId="{9122C913-DA4E-4E64-A54E-6EE59DED8BDE}" srcOrd="0" destOrd="0" presId="urn:microsoft.com/office/officeart/2005/8/layout/pList2"/>
    <dgm:cxn modelId="{C04DFD60-C498-4B89-A8D3-3BE232B453F5}" type="presParOf" srcId="{9ACE0D8E-0E16-494B-BF26-736BEA2D28BF}" destId="{1BC5D9A8-65F0-4C16-A9B5-9C4FED6D9893}" srcOrd="0" destOrd="0" presId="urn:microsoft.com/office/officeart/2005/8/layout/pList2"/>
    <dgm:cxn modelId="{C344F6D4-9446-4B03-83F2-6AC25BBC7CDD}" type="presParOf" srcId="{9ACE0D8E-0E16-494B-BF26-736BEA2D28BF}" destId="{0F113070-E1AF-4ECE-AA7B-0B33E2DC08CB}" srcOrd="1" destOrd="0" presId="urn:microsoft.com/office/officeart/2005/8/layout/pList2"/>
    <dgm:cxn modelId="{09F0997E-961F-4F98-8ADE-6EF518EC48BD}" type="presParOf" srcId="{0F113070-E1AF-4ECE-AA7B-0B33E2DC08CB}" destId="{71A9CEDD-9B58-4D9E-AFDA-EB8124A03190}" srcOrd="0" destOrd="0" presId="urn:microsoft.com/office/officeart/2005/8/layout/pList2"/>
    <dgm:cxn modelId="{22F78B57-F5EE-46D7-8A1F-AD38DE1391DA}" type="presParOf" srcId="{71A9CEDD-9B58-4D9E-AFDA-EB8124A03190}" destId="{4918391E-1544-4358-BC09-1100FE0FA26B}" srcOrd="0" destOrd="0" presId="urn:microsoft.com/office/officeart/2005/8/layout/pList2"/>
    <dgm:cxn modelId="{EB0788A5-C505-4475-BCED-3674CB970FF5}" type="presParOf" srcId="{71A9CEDD-9B58-4D9E-AFDA-EB8124A03190}" destId="{F4BFB7E4-5A39-441C-B955-A012D9333439}" srcOrd="1" destOrd="0" presId="urn:microsoft.com/office/officeart/2005/8/layout/pList2"/>
    <dgm:cxn modelId="{C5071F47-660D-48CC-A461-0CA79F8908EF}" type="presParOf" srcId="{71A9CEDD-9B58-4D9E-AFDA-EB8124A03190}" destId="{422EC39E-7835-4B46-8CB0-E78F7BA39F11}" srcOrd="2" destOrd="0" presId="urn:microsoft.com/office/officeart/2005/8/layout/pList2"/>
    <dgm:cxn modelId="{90D8A58E-1818-4378-A99A-767EEA3114D2}" type="presParOf" srcId="{0F113070-E1AF-4ECE-AA7B-0B33E2DC08CB}" destId="{AC7C45BA-F4F4-4F83-8C96-3A5A8F88A83F}" srcOrd="1" destOrd="0" presId="urn:microsoft.com/office/officeart/2005/8/layout/pList2"/>
    <dgm:cxn modelId="{8310E96A-952B-41E5-9BC4-CC5D4F557D1B}" type="presParOf" srcId="{0F113070-E1AF-4ECE-AA7B-0B33E2DC08CB}" destId="{30F6682D-8129-439E-B703-ADA0434DF361}" srcOrd="2" destOrd="0" presId="urn:microsoft.com/office/officeart/2005/8/layout/pList2"/>
    <dgm:cxn modelId="{25B93715-D067-42D6-9F7D-16BD9BAF27D1}" type="presParOf" srcId="{30F6682D-8129-439E-B703-ADA0434DF361}" destId="{5332B5C7-B1A5-4777-800C-970F97E5E55E}" srcOrd="0" destOrd="0" presId="urn:microsoft.com/office/officeart/2005/8/layout/pList2"/>
    <dgm:cxn modelId="{B665D33E-A265-47ED-A85A-37EC1E424832}" type="presParOf" srcId="{30F6682D-8129-439E-B703-ADA0434DF361}" destId="{92FE4D68-E414-4CFC-94EA-BDCE0DC77522}" srcOrd="1" destOrd="0" presId="urn:microsoft.com/office/officeart/2005/8/layout/pList2"/>
    <dgm:cxn modelId="{0F8D41F4-14BA-4F1D-AF01-7D44DA25052C}" type="presParOf" srcId="{30F6682D-8129-439E-B703-ADA0434DF361}" destId="{951D04E7-3295-4DEC-B820-FEBBE15A82FC}" srcOrd="2" destOrd="0" presId="urn:microsoft.com/office/officeart/2005/8/layout/pList2"/>
    <dgm:cxn modelId="{63C1DE81-9B94-4228-B22D-23C40E4E4473}" type="presParOf" srcId="{0F113070-E1AF-4ECE-AA7B-0B33E2DC08CB}" destId="{9122C913-DA4E-4E64-A54E-6EE59DED8BDE}" srcOrd="3" destOrd="0" presId="urn:microsoft.com/office/officeart/2005/8/layout/pList2"/>
    <dgm:cxn modelId="{32EF4403-6638-45C9-9C13-23AADF50C72A}" type="presParOf" srcId="{0F113070-E1AF-4ECE-AA7B-0B33E2DC08CB}" destId="{33C58296-3AED-4A6E-A494-EDF2ED1E2469}" srcOrd="4" destOrd="0" presId="urn:microsoft.com/office/officeart/2005/8/layout/pList2"/>
    <dgm:cxn modelId="{579C36B6-894D-4017-922F-CC83B42FAEF3}" type="presParOf" srcId="{33C58296-3AED-4A6E-A494-EDF2ED1E2469}" destId="{EDA52F2E-B1A7-46D8-BC29-5D7B4ADD185F}" srcOrd="0" destOrd="0" presId="urn:microsoft.com/office/officeart/2005/8/layout/pList2"/>
    <dgm:cxn modelId="{9BEF76DA-75EB-4190-83A8-B062762CFB44}" type="presParOf" srcId="{33C58296-3AED-4A6E-A494-EDF2ED1E2469}" destId="{9206F649-97EB-47B2-8D6B-2F9D5997DC81}" srcOrd="1" destOrd="0" presId="urn:microsoft.com/office/officeart/2005/8/layout/pList2"/>
    <dgm:cxn modelId="{2794A979-D3D2-425A-9927-D14CC63F545A}" type="presParOf" srcId="{33C58296-3AED-4A6E-A494-EDF2ED1E2469}" destId="{CA41BAE1-DA44-4D61-931C-423C2B6F1DE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8FBE58-A3AA-42D7-954B-EFFE9FCA8B8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70BBEF1-4F6C-457D-8939-219F1E37BDE3}">
      <dgm:prSet phldrT="[Text]"/>
      <dgm:spPr>
        <a:solidFill>
          <a:schemeClr val="bg2">
            <a:lumMod val="50000"/>
          </a:schemeClr>
        </a:solidFill>
      </dgm:spPr>
      <dgm:t>
        <a:bodyPr/>
        <a:lstStyle/>
        <a:p>
          <a:r>
            <a:rPr lang="en-US">
              <a:latin typeface="+mn-lt"/>
            </a:rPr>
            <a:t>Standard</a:t>
          </a:r>
        </a:p>
      </dgm:t>
    </dgm:pt>
    <dgm:pt modelId="{F63E7210-6568-4355-B432-68CE0A65B2CE}" type="parTrans" cxnId="{AC706199-C894-4A6F-A0FF-D46A41B28F72}">
      <dgm:prSet/>
      <dgm:spPr/>
      <dgm:t>
        <a:bodyPr/>
        <a:lstStyle/>
        <a:p>
          <a:endParaRPr lang="en-US"/>
        </a:p>
      </dgm:t>
    </dgm:pt>
    <dgm:pt modelId="{E0C05050-B464-4D26-9B32-45688C2EBCA4}" type="sibTrans" cxnId="{AC706199-C894-4A6F-A0FF-D46A41B28F72}">
      <dgm:prSet/>
      <dgm:spPr/>
      <dgm:t>
        <a:bodyPr/>
        <a:lstStyle/>
        <a:p>
          <a:endParaRPr lang="en-US"/>
        </a:p>
      </dgm:t>
    </dgm:pt>
    <dgm:pt modelId="{F6687F89-4B6C-4B26-8E31-2485690AFC05}">
      <dgm:prSet phldrT="[Text]" custT="1"/>
      <dgm:spPr/>
      <dgm:t>
        <a:bodyPr/>
        <a:lstStyle/>
        <a:p>
          <a:pPr algn="l">
            <a:lnSpc>
              <a:spcPct val="100000"/>
            </a:lnSpc>
          </a:pPr>
          <a:r>
            <a:rPr lang="en-US" sz="2800" dirty="0">
              <a:ea typeface="Tahoma" panose="020B0604030504040204" pitchFamily="34" charset="0"/>
              <a:cs typeface="Tahoma" panose="020B0604030504040204" pitchFamily="34" charset="0"/>
            </a:rPr>
            <a:t>34 cost centers</a:t>
          </a:r>
          <a:endParaRPr lang="en-US" sz="2800" dirty="0"/>
        </a:p>
      </dgm:t>
    </dgm:pt>
    <dgm:pt modelId="{59C69387-0E84-4BFD-90DB-34CC5B3A2F2C}" type="parTrans" cxnId="{8FA62927-9EA4-4701-9B05-6309A3EBB320}">
      <dgm:prSet/>
      <dgm:spPr/>
      <dgm:t>
        <a:bodyPr/>
        <a:lstStyle/>
        <a:p>
          <a:endParaRPr lang="en-US"/>
        </a:p>
      </dgm:t>
    </dgm:pt>
    <dgm:pt modelId="{4980D2B1-160C-47D5-9B15-0D580D59BE89}" type="sibTrans" cxnId="{8FA62927-9EA4-4701-9B05-6309A3EBB320}">
      <dgm:prSet/>
      <dgm:spPr/>
      <dgm:t>
        <a:bodyPr/>
        <a:lstStyle/>
        <a:p>
          <a:endParaRPr lang="en-US"/>
        </a:p>
      </dgm:t>
    </dgm:pt>
    <dgm:pt modelId="{B2D80B82-9A55-451F-BC4C-22D2756916F6}">
      <dgm:prSet phldrT="[Text]"/>
      <dgm:spPr>
        <a:solidFill>
          <a:schemeClr val="bg1">
            <a:lumMod val="75000"/>
          </a:schemeClr>
        </a:solidFill>
      </dgm:spPr>
      <dgm:t>
        <a:bodyPr/>
        <a:lstStyle/>
        <a:p>
          <a:r>
            <a:rPr lang="en-US">
              <a:solidFill>
                <a:schemeClr val="accent5">
                  <a:lumMod val="50000"/>
                </a:schemeClr>
              </a:solidFill>
            </a:rPr>
            <a:t>Lite</a:t>
          </a:r>
        </a:p>
      </dgm:t>
    </dgm:pt>
    <dgm:pt modelId="{50A098D8-A800-49B0-99BA-60A069BDEA6C}" type="parTrans" cxnId="{C2C70D03-34FA-4B7E-95E6-326E8AEBB8D6}">
      <dgm:prSet/>
      <dgm:spPr/>
      <dgm:t>
        <a:bodyPr/>
        <a:lstStyle/>
        <a:p>
          <a:endParaRPr lang="en-US"/>
        </a:p>
      </dgm:t>
    </dgm:pt>
    <dgm:pt modelId="{0B9782F9-283E-44AC-828E-147965711B3C}" type="sibTrans" cxnId="{C2C70D03-34FA-4B7E-95E6-326E8AEBB8D6}">
      <dgm:prSet/>
      <dgm:spPr/>
      <dgm:t>
        <a:bodyPr/>
        <a:lstStyle/>
        <a:p>
          <a:endParaRPr lang="en-US"/>
        </a:p>
      </dgm:t>
    </dgm:pt>
    <dgm:pt modelId="{2D8CB76A-EB5F-4720-9B6C-5CC5A71C49E4}">
      <dgm:prSet phldrT="[Text]" custT="1"/>
      <dgm:spPr>
        <a:solidFill>
          <a:schemeClr val="tx2">
            <a:lumMod val="90000"/>
            <a:lumOff val="10000"/>
            <a:alpha val="90000"/>
          </a:schemeClr>
        </a:solidFill>
      </dgm:spPr>
      <dgm:t>
        <a:bodyPr/>
        <a:lstStyle/>
        <a:p>
          <a:r>
            <a:rPr lang="en-US" sz="2800">
              <a:solidFill>
                <a:schemeClr val="bg1"/>
              </a:solidFill>
              <a:ea typeface="Tahoma" panose="020B0604030504040204" pitchFamily="34" charset="0"/>
              <a:cs typeface="Tahoma" panose="020B0604030504040204" pitchFamily="34" charset="0"/>
            </a:rPr>
            <a:t>20+ cost centers (with some options) </a:t>
          </a:r>
          <a:endParaRPr lang="en-US" sz="2800">
            <a:solidFill>
              <a:schemeClr val="bg1"/>
            </a:solidFill>
          </a:endParaRPr>
        </a:p>
      </dgm:t>
    </dgm:pt>
    <dgm:pt modelId="{EE0685E1-2EC5-4D91-85FE-08438B44B46D}" type="parTrans" cxnId="{D53DFD3F-A1BF-42D5-B3FD-6B9D1709FF38}">
      <dgm:prSet/>
      <dgm:spPr/>
      <dgm:t>
        <a:bodyPr/>
        <a:lstStyle/>
        <a:p>
          <a:endParaRPr lang="en-US"/>
        </a:p>
      </dgm:t>
    </dgm:pt>
    <dgm:pt modelId="{7D9694C3-ED4F-407A-863B-E76654F8F328}" type="sibTrans" cxnId="{D53DFD3F-A1BF-42D5-B3FD-6B9D1709FF38}">
      <dgm:prSet/>
      <dgm:spPr/>
      <dgm:t>
        <a:bodyPr/>
        <a:lstStyle/>
        <a:p>
          <a:endParaRPr lang="en-US"/>
        </a:p>
      </dgm:t>
    </dgm:pt>
    <dgm:pt modelId="{963D4A2F-3EFF-46B3-BAF0-7FD5F53C5E08}">
      <dgm:prSet phldrT="[Text]" custT="1"/>
      <dgm:spPr>
        <a:solidFill>
          <a:schemeClr val="tx2">
            <a:lumMod val="90000"/>
            <a:lumOff val="10000"/>
            <a:alpha val="90000"/>
          </a:schemeClr>
        </a:solidFill>
      </dgm:spPr>
      <dgm:t>
        <a:bodyPr/>
        <a:lstStyle/>
        <a:p>
          <a:r>
            <a:rPr lang="en-US" sz="2800" dirty="0">
              <a:solidFill>
                <a:schemeClr val="bg1"/>
              </a:solidFill>
              <a:ea typeface="Tahoma" panose="020B0604030504040204" pitchFamily="34" charset="0"/>
              <a:cs typeface="Tahoma" panose="020B0604030504040204" pitchFamily="34" charset="0"/>
            </a:rPr>
            <a:t>Less detail about customer usage and cost distribution </a:t>
          </a:r>
          <a:endParaRPr lang="en-US" sz="2800" dirty="0">
            <a:solidFill>
              <a:schemeClr val="bg1"/>
            </a:solidFill>
          </a:endParaRPr>
        </a:p>
      </dgm:t>
    </dgm:pt>
    <dgm:pt modelId="{E78C319C-1F2D-459F-B7AC-BF313E225A0C}" type="parTrans" cxnId="{D3671FB5-201C-4B33-8853-4A8CCD25DFDF}">
      <dgm:prSet/>
      <dgm:spPr/>
      <dgm:t>
        <a:bodyPr/>
        <a:lstStyle/>
        <a:p>
          <a:endParaRPr lang="en-US"/>
        </a:p>
      </dgm:t>
    </dgm:pt>
    <dgm:pt modelId="{3707D102-B44E-4728-9DB6-BA4699AD142E}" type="sibTrans" cxnId="{D3671FB5-201C-4B33-8853-4A8CCD25DFDF}">
      <dgm:prSet/>
      <dgm:spPr/>
      <dgm:t>
        <a:bodyPr/>
        <a:lstStyle/>
        <a:p>
          <a:endParaRPr lang="en-US"/>
        </a:p>
      </dgm:t>
    </dgm:pt>
    <dgm:pt modelId="{8E5B3AD5-44A5-4F2F-8B01-051480D77182}">
      <dgm:prSet phldrT="[Text]" custT="1"/>
      <dgm:spPr/>
      <dgm:t>
        <a:bodyPr/>
        <a:lstStyle/>
        <a:p>
          <a:pPr algn="l">
            <a:lnSpc>
              <a:spcPct val="100000"/>
            </a:lnSpc>
          </a:pPr>
          <a:r>
            <a:rPr lang="en-US" sz="2800" dirty="0">
              <a:ea typeface="Tahoma" panose="020B0604030504040204" pitchFamily="34" charset="0"/>
              <a:cs typeface="Tahoma" panose="020B0604030504040204" pitchFamily="34" charset="0"/>
            </a:rPr>
            <a:t>Greater detail about customer usage and cost distribution</a:t>
          </a:r>
          <a:endParaRPr lang="en-US" sz="2800" dirty="0"/>
        </a:p>
      </dgm:t>
    </dgm:pt>
    <dgm:pt modelId="{031426F9-6033-498C-9339-7CF69C76A3A4}" type="parTrans" cxnId="{245758E2-9542-4FCE-A5D1-F63DA20A3631}">
      <dgm:prSet/>
      <dgm:spPr/>
      <dgm:t>
        <a:bodyPr/>
        <a:lstStyle/>
        <a:p>
          <a:endParaRPr lang="en-US"/>
        </a:p>
      </dgm:t>
    </dgm:pt>
    <dgm:pt modelId="{5FF2EDB7-D0BC-4E2D-8476-E7C0E1A46EE5}" type="sibTrans" cxnId="{245758E2-9542-4FCE-A5D1-F63DA20A3631}">
      <dgm:prSet/>
      <dgm:spPr/>
      <dgm:t>
        <a:bodyPr/>
        <a:lstStyle/>
        <a:p>
          <a:endParaRPr lang="en-US"/>
        </a:p>
      </dgm:t>
    </dgm:pt>
    <dgm:pt modelId="{5FDD03B0-CE1D-4BE2-A3EC-869DE8034278}" type="pres">
      <dgm:prSet presAssocID="{088FBE58-A3AA-42D7-954B-EFFE9FCA8B8F}" presName="Name0" presStyleCnt="0">
        <dgm:presLayoutVars>
          <dgm:dir/>
          <dgm:animLvl val="lvl"/>
          <dgm:resizeHandles/>
        </dgm:presLayoutVars>
      </dgm:prSet>
      <dgm:spPr/>
    </dgm:pt>
    <dgm:pt modelId="{87F8B5B6-E7EE-4B8E-A593-B2247B21D2B1}" type="pres">
      <dgm:prSet presAssocID="{970BBEF1-4F6C-457D-8939-219F1E37BDE3}" presName="linNode" presStyleCnt="0"/>
      <dgm:spPr/>
    </dgm:pt>
    <dgm:pt modelId="{E413DEE8-AE42-43E3-969A-356FF253848F}" type="pres">
      <dgm:prSet presAssocID="{970BBEF1-4F6C-457D-8939-219F1E37BDE3}" presName="parentShp" presStyleLbl="node1" presStyleIdx="0" presStyleCnt="2" custScaleX="132554" custLinFactNeighborX="-1056" custLinFactNeighborY="-26">
        <dgm:presLayoutVars>
          <dgm:bulletEnabled val="1"/>
        </dgm:presLayoutVars>
      </dgm:prSet>
      <dgm:spPr/>
    </dgm:pt>
    <dgm:pt modelId="{70CA9E79-14AF-4ADB-AD5D-FDE7CCB5A78F}" type="pres">
      <dgm:prSet presAssocID="{970BBEF1-4F6C-457D-8939-219F1E37BDE3}" presName="childShp" presStyleLbl="bgAccFollowNode1" presStyleIdx="0" presStyleCnt="2" custScaleX="151177">
        <dgm:presLayoutVars>
          <dgm:bulletEnabled val="1"/>
        </dgm:presLayoutVars>
      </dgm:prSet>
      <dgm:spPr/>
    </dgm:pt>
    <dgm:pt modelId="{40DDD418-3F11-4FF6-B2D3-D85FF382250C}" type="pres">
      <dgm:prSet presAssocID="{E0C05050-B464-4D26-9B32-45688C2EBCA4}" presName="spacing" presStyleCnt="0"/>
      <dgm:spPr/>
    </dgm:pt>
    <dgm:pt modelId="{A38B3BAD-75F4-443F-A127-F687F6D4EA6B}" type="pres">
      <dgm:prSet presAssocID="{B2D80B82-9A55-451F-BC4C-22D2756916F6}" presName="linNode" presStyleCnt="0"/>
      <dgm:spPr/>
    </dgm:pt>
    <dgm:pt modelId="{3BD121CE-554D-4D75-B4F0-9C46AFC33231}" type="pres">
      <dgm:prSet presAssocID="{B2D80B82-9A55-451F-BC4C-22D2756916F6}" presName="parentShp" presStyleLbl="node1" presStyleIdx="1" presStyleCnt="2" custScaleX="102789" custScaleY="100893" custLinFactNeighborX="-1928">
        <dgm:presLayoutVars>
          <dgm:bulletEnabled val="1"/>
        </dgm:presLayoutVars>
      </dgm:prSet>
      <dgm:spPr/>
    </dgm:pt>
    <dgm:pt modelId="{238EB86D-AB65-49F6-8846-AEE61A7B8149}" type="pres">
      <dgm:prSet presAssocID="{B2D80B82-9A55-451F-BC4C-22D2756916F6}" presName="childShp" presStyleLbl="bgAccFollowNode1" presStyleIdx="1" presStyleCnt="2" custScaleX="124696" custScaleY="98231" custLinFactNeighborX="726" custLinFactNeighborY="1343">
        <dgm:presLayoutVars>
          <dgm:bulletEnabled val="1"/>
        </dgm:presLayoutVars>
      </dgm:prSet>
      <dgm:spPr/>
    </dgm:pt>
  </dgm:ptLst>
  <dgm:cxnLst>
    <dgm:cxn modelId="{C2C70D03-34FA-4B7E-95E6-326E8AEBB8D6}" srcId="{088FBE58-A3AA-42D7-954B-EFFE9FCA8B8F}" destId="{B2D80B82-9A55-451F-BC4C-22D2756916F6}" srcOrd="1" destOrd="0" parTransId="{50A098D8-A800-49B0-99BA-60A069BDEA6C}" sibTransId="{0B9782F9-283E-44AC-828E-147965711B3C}"/>
    <dgm:cxn modelId="{91EF3410-C845-4474-AFFD-542F61E95627}" type="presOf" srcId="{970BBEF1-4F6C-457D-8939-219F1E37BDE3}" destId="{E413DEE8-AE42-43E3-969A-356FF253848F}" srcOrd="0" destOrd="0" presId="urn:microsoft.com/office/officeart/2005/8/layout/vList6"/>
    <dgm:cxn modelId="{8FA62927-9EA4-4701-9B05-6309A3EBB320}" srcId="{970BBEF1-4F6C-457D-8939-219F1E37BDE3}" destId="{F6687F89-4B6C-4B26-8E31-2485690AFC05}" srcOrd="0" destOrd="0" parTransId="{59C69387-0E84-4BFD-90DB-34CC5B3A2F2C}" sibTransId="{4980D2B1-160C-47D5-9B15-0D580D59BE89}"/>
    <dgm:cxn modelId="{C9BA082F-4CB2-4C1B-8C29-EE70297C8687}" type="presOf" srcId="{8E5B3AD5-44A5-4F2F-8B01-051480D77182}" destId="{70CA9E79-14AF-4ADB-AD5D-FDE7CCB5A78F}" srcOrd="0" destOrd="1" presId="urn:microsoft.com/office/officeart/2005/8/layout/vList6"/>
    <dgm:cxn modelId="{D53DFD3F-A1BF-42D5-B3FD-6B9D1709FF38}" srcId="{B2D80B82-9A55-451F-BC4C-22D2756916F6}" destId="{2D8CB76A-EB5F-4720-9B6C-5CC5A71C49E4}" srcOrd="0" destOrd="0" parTransId="{EE0685E1-2EC5-4D91-85FE-08438B44B46D}" sibTransId="{7D9694C3-ED4F-407A-863B-E76654F8F328}"/>
    <dgm:cxn modelId="{FC2FA34C-632E-4F53-BA64-00314BB08B0E}" type="presOf" srcId="{B2D80B82-9A55-451F-BC4C-22D2756916F6}" destId="{3BD121CE-554D-4D75-B4F0-9C46AFC33231}" srcOrd="0" destOrd="0" presId="urn:microsoft.com/office/officeart/2005/8/layout/vList6"/>
    <dgm:cxn modelId="{0E9BA452-66AB-4E9E-AF33-3EDCFC1FA12B}" type="presOf" srcId="{963D4A2F-3EFF-46B3-BAF0-7FD5F53C5E08}" destId="{238EB86D-AB65-49F6-8846-AEE61A7B8149}" srcOrd="0" destOrd="1" presId="urn:microsoft.com/office/officeart/2005/8/layout/vList6"/>
    <dgm:cxn modelId="{AC706199-C894-4A6F-A0FF-D46A41B28F72}" srcId="{088FBE58-A3AA-42D7-954B-EFFE9FCA8B8F}" destId="{970BBEF1-4F6C-457D-8939-219F1E37BDE3}" srcOrd="0" destOrd="0" parTransId="{F63E7210-6568-4355-B432-68CE0A65B2CE}" sibTransId="{E0C05050-B464-4D26-9B32-45688C2EBCA4}"/>
    <dgm:cxn modelId="{D3671FB5-201C-4B33-8853-4A8CCD25DFDF}" srcId="{B2D80B82-9A55-451F-BC4C-22D2756916F6}" destId="{963D4A2F-3EFF-46B3-BAF0-7FD5F53C5E08}" srcOrd="1" destOrd="0" parTransId="{E78C319C-1F2D-459F-B7AC-BF313E225A0C}" sibTransId="{3707D102-B44E-4728-9DB6-BA4699AD142E}"/>
    <dgm:cxn modelId="{67354BC2-77E7-4C23-A4EC-69BEE6692056}" type="presOf" srcId="{F6687F89-4B6C-4B26-8E31-2485690AFC05}" destId="{70CA9E79-14AF-4ADB-AD5D-FDE7CCB5A78F}" srcOrd="0" destOrd="0" presId="urn:microsoft.com/office/officeart/2005/8/layout/vList6"/>
    <dgm:cxn modelId="{54F3F6C2-7196-4F67-87A3-D248CED53439}" type="presOf" srcId="{2D8CB76A-EB5F-4720-9B6C-5CC5A71C49E4}" destId="{238EB86D-AB65-49F6-8846-AEE61A7B8149}" srcOrd="0" destOrd="0" presId="urn:microsoft.com/office/officeart/2005/8/layout/vList6"/>
    <dgm:cxn modelId="{245758E2-9542-4FCE-A5D1-F63DA20A3631}" srcId="{970BBEF1-4F6C-457D-8939-219F1E37BDE3}" destId="{8E5B3AD5-44A5-4F2F-8B01-051480D77182}" srcOrd="1" destOrd="0" parTransId="{031426F9-6033-498C-9339-7CF69C76A3A4}" sibTransId="{5FF2EDB7-D0BC-4E2D-8476-E7C0E1A46EE5}"/>
    <dgm:cxn modelId="{979110ED-03E6-4590-980F-B4F3802186C5}" type="presOf" srcId="{088FBE58-A3AA-42D7-954B-EFFE9FCA8B8F}" destId="{5FDD03B0-CE1D-4BE2-A3EC-869DE8034278}" srcOrd="0" destOrd="0" presId="urn:microsoft.com/office/officeart/2005/8/layout/vList6"/>
    <dgm:cxn modelId="{EA6AB2F0-E56F-4659-92EC-1AD069E1B4E5}" type="presParOf" srcId="{5FDD03B0-CE1D-4BE2-A3EC-869DE8034278}" destId="{87F8B5B6-E7EE-4B8E-A593-B2247B21D2B1}" srcOrd="0" destOrd="0" presId="urn:microsoft.com/office/officeart/2005/8/layout/vList6"/>
    <dgm:cxn modelId="{ECD4F796-E5A4-498A-AFB6-D961081E5CE0}" type="presParOf" srcId="{87F8B5B6-E7EE-4B8E-A593-B2247B21D2B1}" destId="{E413DEE8-AE42-43E3-969A-356FF253848F}" srcOrd="0" destOrd="0" presId="urn:microsoft.com/office/officeart/2005/8/layout/vList6"/>
    <dgm:cxn modelId="{2CD280F0-3F18-495A-8564-5D34E0145F41}" type="presParOf" srcId="{87F8B5B6-E7EE-4B8E-A593-B2247B21D2B1}" destId="{70CA9E79-14AF-4ADB-AD5D-FDE7CCB5A78F}" srcOrd="1" destOrd="0" presId="urn:microsoft.com/office/officeart/2005/8/layout/vList6"/>
    <dgm:cxn modelId="{AC64117C-292B-4E46-8AA2-FCB7D870309A}" type="presParOf" srcId="{5FDD03B0-CE1D-4BE2-A3EC-869DE8034278}" destId="{40DDD418-3F11-4FF6-B2D3-D85FF382250C}" srcOrd="1" destOrd="0" presId="urn:microsoft.com/office/officeart/2005/8/layout/vList6"/>
    <dgm:cxn modelId="{218EC5E7-4A58-4C03-B20F-D089E2FA701F}" type="presParOf" srcId="{5FDD03B0-CE1D-4BE2-A3EC-869DE8034278}" destId="{A38B3BAD-75F4-443F-A127-F687F6D4EA6B}" srcOrd="2" destOrd="0" presId="urn:microsoft.com/office/officeart/2005/8/layout/vList6"/>
    <dgm:cxn modelId="{8C054559-02D4-4EC2-AC40-C1AD0D04FACF}" type="presParOf" srcId="{A38B3BAD-75F4-443F-A127-F687F6D4EA6B}" destId="{3BD121CE-554D-4D75-B4F0-9C46AFC33231}" srcOrd="0" destOrd="0" presId="urn:microsoft.com/office/officeart/2005/8/layout/vList6"/>
    <dgm:cxn modelId="{7C9A5DCA-53EA-477A-A7DC-27B4040AFA9C}" type="presParOf" srcId="{A38B3BAD-75F4-443F-A127-F687F6D4EA6B}" destId="{238EB86D-AB65-49F6-8846-AEE61A7B814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8FBE58-A3AA-42D7-954B-EFFE9FCA8B8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70BBEF1-4F6C-457D-8939-219F1E37BDE3}">
      <dgm:prSet phldrT="[Text]"/>
      <dgm:spPr>
        <a:solidFill>
          <a:schemeClr val="bg2">
            <a:lumMod val="50000"/>
          </a:schemeClr>
        </a:solidFill>
      </dgm:spPr>
      <dgm:t>
        <a:bodyPr/>
        <a:lstStyle/>
        <a:p>
          <a:r>
            <a:rPr lang="en-US">
              <a:latin typeface="+mn-lt"/>
            </a:rPr>
            <a:t>Standard</a:t>
          </a:r>
        </a:p>
      </dgm:t>
    </dgm:pt>
    <dgm:pt modelId="{F63E7210-6568-4355-B432-68CE0A65B2CE}" type="parTrans" cxnId="{AC706199-C894-4A6F-A0FF-D46A41B28F72}">
      <dgm:prSet/>
      <dgm:spPr/>
      <dgm:t>
        <a:bodyPr/>
        <a:lstStyle/>
        <a:p>
          <a:endParaRPr lang="en-US"/>
        </a:p>
      </dgm:t>
    </dgm:pt>
    <dgm:pt modelId="{E0C05050-B464-4D26-9B32-45688C2EBCA4}" type="sibTrans" cxnId="{AC706199-C894-4A6F-A0FF-D46A41B28F72}">
      <dgm:prSet/>
      <dgm:spPr/>
      <dgm:t>
        <a:bodyPr/>
        <a:lstStyle/>
        <a:p>
          <a:endParaRPr lang="en-US"/>
        </a:p>
      </dgm:t>
    </dgm:pt>
    <dgm:pt modelId="{F6687F89-4B6C-4B26-8E31-2485690AFC05}">
      <dgm:prSet phldrT="[Text]" custT="1"/>
      <dgm:spPr/>
      <dgm:t>
        <a:bodyPr/>
        <a:lstStyle/>
        <a:p>
          <a:pPr algn="l">
            <a:lnSpc>
              <a:spcPct val="100000"/>
            </a:lnSpc>
          </a:pPr>
          <a:r>
            <a:rPr lang="en-US" sz="2800" dirty="0">
              <a:ea typeface="Tahoma" panose="020B0604030504040204" pitchFamily="34" charset="0"/>
              <a:cs typeface="Tahoma" panose="020B0604030504040204" pitchFamily="34" charset="0"/>
            </a:rPr>
            <a:t>34 cost centers</a:t>
          </a:r>
          <a:endParaRPr lang="en-US" sz="2800" dirty="0"/>
        </a:p>
      </dgm:t>
    </dgm:pt>
    <dgm:pt modelId="{59C69387-0E84-4BFD-90DB-34CC5B3A2F2C}" type="parTrans" cxnId="{8FA62927-9EA4-4701-9B05-6309A3EBB320}">
      <dgm:prSet/>
      <dgm:spPr/>
      <dgm:t>
        <a:bodyPr/>
        <a:lstStyle/>
        <a:p>
          <a:endParaRPr lang="en-US"/>
        </a:p>
      </dgm:t>
    </dgm:pt>
    <dgm:pt modelId="{4980D2B1-160C-47D5-9B15-0D580D59BE89}" type="sibTrans" cxnId="{8FA62927-9EA4-4701-9B05-6309A3EBB320}">
      <dgm:prSet/>
      <dgm:spPr/>
      <dgm:t>
        <a:bodyPr/>
        <a:lstStyle/>
        <a:p>
          <a:endParaRPr lang="en-US"/>
        </a:p>
      </dgm:t>
    </dgm:pt>
    <dgm:pt modelId="{B2D80B82-9A55-451F-BC4C-22D2756916F6}">
      <dgm:prSet phldrT="[Text]"/>
      <dgm:spPr>
        <a:solidFill>
          <a:schemeClr val="bg1">
            <a:lumMod val="75000"/>
          </a:schemeClr>
        </a:solidFill>
      </dgm:spPr>
      <dgm:t>
        <a:bodyPr/>
        <a:lstStyle/>
        <a:p>
          <a:r>
            <a:rPr lang="en-US">
              <a:solidFill>
                <a:schemeClr val="accent5">
                  <a:lumMod val="50000"/>
                </a:schemeClr>
              </a:solidFill>
            </a:rPr>
            <a:t>Lite</a:t>
          </a:r>
        </a:p>
      </dgm:t>
    </dgm:pt>
    <dgm:pt modelId="{50A098D8-A800-49B0-99BA-60A069BDEA6C}" type="parTrans" cxnId="{C2C70D03-34FA-4B7E-95E6-326E8AEBB8D6}">
      <dgm:prSet/>
      <dgm:spPr/>
      <dgm:t>
        <a:bodyPr/>
        <a:lstStyle/>
        <a:p>
          <a:endParaRPr lang="en-US"/>
        </a:p>
      </dgm:t>
    </dgm:pt>
    <dgm:pt modelId="{0B9782F9-283E-44AC-828E-147965711B3C}" type="sibTrans" cxnId="{C2C70D03-34FA-4B7E-95E6-326E8AEBB8D6}">
      <dgm:prSet/>
      <dgm:spPr/>
      <dgm:t>
        <a:bodyPr/>
        <a:lstStyle/>
        <a:p>
          <a:endParaRPr lang="en-US"/>
        </a:p>
      </dgm:t>
    </dgm:pt>
    <dgm:pt modelId="{2D8CB76A-EB5F-4720-9B6C-5CC5A71C49E4}">
      <dgm:prSet phldrT="[Text]" custT="1"/>
      <dgm:spPr>
        <a:solidFill>
          <a:schemeClr val="tx2">
            <a:lumMod val="90000"/>
            <a:lumOff val="10000"/>
            <a:alpha val="90000"/>
          </a:schemeClr>
        </a:solidFill>
      </dgm:spPr>
      <dgm:t>
        <a:bodyPr/>
        <a:lstStyle/>
        <a:p>
          <a:r>
            <a:rPr lang="en-US" sz="2800" dirty="0">
              <a:solidFill>
                <a:schemeClr val="bg1"/>
              </a:solidFill>
              <a:ea typeface="Tahoma" panose="020B0604030504040204" pitchFamily="34" charset="0"/>
              <a:cs typeface="Tahoma" panose="020B0604030504040204" pitchFamily="34" charset="0"/>
            </a:rPr>
            <a:t>22 cost centers (with some options) </a:t>
          </a:r>
          <a:endParaRPr lang="en-US" sz="2800" dirty="0">
            <a:solidFill>
              <a:schemeClr val="bg1"/>
            </a:solidFill>
          </a:endParaRPr>
        </a:p>
      </dgm:t>
    </dgm:pt>
    <dgm:pt modelId="{EE0685E1-2EC5-4D91-85FE-08438B44B46D}" type="parTrans" cxnId="{D53DFD3F-A1BF-42D5-B3FD-6B9D1709FF38}">
      <dgm:prSet/>
      <dgm:spPr/>
      <dgm:t>
        <a:bodyPr/>
        <a:lstStyle/>
        <a:p>
          <a:endParaRPr lang="en-US"/>
        </a:p>
      </dgm:t>
    </dgm:pt>
    <dgm:pt modelId="{7D9694C3-ED4F-407A-863B-E76654F8F328}" type="sibTrans" cxnId="{D53DFD3F-A1BF-42D5-B3FD-6B9D1709FF38}">
      <dgm:prSet/>
      <dgm:spPr/>
      <dgm:t>
        <a:bodyPr/>
        <a:lstStyle/>
        <a:p>
          <a:endParaRPr lang="en-US"/>
        </a:p>
      </dgm:t>
    </dgm:pt>
    <dgm:pt modelId="{963D4A2F-3EFF-46B3-BAF0-7FD5F53C5E08}">
      <dgm:prSet phldrT="[Text]" custT="1"/>
      <dgm:spPr>
        <a:solidFill>
          <a:schemeClr val="tx2">
            <a:lumMod val="90000"/>
            <a:lumOff val="10000"/>
            <a:alpha val="90000"/>
          </a:schemeClr>
        </a:solidFill>
      </dgm:spPr>
      <dgm:t>
        <a:bodyPr/>
        <a:lstStyle/>
        <a:p>
          <a:r>
            <a:rPr lang="en-US" sz="2800" dirty="0">
              <a:solidFill>
                <a:schemeClr val="bg1"/>
              </a:solidFill>
              <a:ea typeface="Tahoma" panose="020B0604030504040204" pitchFamily="34" charset="0"/>
              <a:cs typeface="Tahoma" panose="020B0604030504040204" pitchFamily="34" charset="0"/>
            </a:rPr>
            <a:t>Less detail about customer usage and cost distribution </a:t>
          </a:r>
          <a:endParaRPr lang="en-US" sz="2800" dirty="0">
            <a:solidFill>
              <a:schemeClr val="bg1"/>
            </a:solidFill>
          </a:endParaRPr>
        </a:p>
      </dgm:t>
    </dgm:pt>
    <dgm:pt modelId="{E78C319C-1F2D-459F-B7AC-BF313E225A0C}" type="parTrans" cxnId="{D3671FB5-201C-4B33-8853-4A8CCD25DFDF}">
      <dgm:prSet/>
      <dgm:spPr/>
      <dgm:t>
        <a:bodyPr/>
        <a:lstStyle/>
        <a:p>
          <a:endParaRPr lang="en-US"/>
        </a:p>
      </dgm:t>
    </dgm:pt>
    <dgm:pt modelId="{3707D102-B44E-4728-9DB6-BA4699AD142E}" type="sibTrans" cxnId="{D3671FB5-201C-4B33-8853-4A8CCD25DFDF}">
      <dgm:prSet/>
      <dgm:spPr/>
      <dgm:t>
        <a:bodyPr/>
        <a:lstStyle/>
        <a:p>
          <a:endParaRPr lang="en-US"/>
        </a:p>
      </dgm:t>
    </dgm:pt>
    <dgm:pt modelId="{8E5B3AD5-44A5-4F2F-8B01-051480D77182}">
      <dgm:prSet phldrT="[Text]" custT="1"/>
      <dgm:spPr/>
      <dgm:t>
        <a:bodyPr/>
        <a:lstStyle/>
        <a:p>
          <a:pPr algn="l">
            <a:lnSpc>
              <a:spcPct val="100000"/>
            </a:lnSpc>
          </a:pPr>
          <a:r>
            <a:rPr lang="en-US" sz="2800">
              <a:ea typeface="Tahoma" panose="020B0604030504040204" pitchFamily="34" charset="0"/>
              <a:cs typeface="Tahoma" panose="020B0604030504040204" pitchFamily="34" charset="0"/>
            </a:rPr>
            <a:t>Greater detail about customer usage and cost distribution</a:t>
          </a:r>
          <a:endParaRPr lang="en-US" sz="2800"/>
        </a:p>
      </dgm:t>
    </dgm:pt>
    <dgm:pt modelId="{031426F9-6033-498C-9339-7CF69C76A3A4}" type="parTrans" cxnId="{245758E2-9542-4FCE-A5D1-F63DA20A3631}">
      <dgm:prSet/>
      <dgm:spPr/>
      <dgm:t>
        <a:bodyPr/>
        <a:lstStyle/>
        <a:p>
          <a:endParaRPr lang="en-US"/>
        </a:p>
      </dgm:t>
    </dgm:pt>
    <dgm:pt modelId="{5FF2EDB7-D0BC-4E2D-8476-E7C0E1A46EE5}" type="sibTrans" cxnId="{245758E2-9542-4FCE-A5D1-F63DA20A3631}">
      <dgm:prSet/>
      <dgm:spPr/>
      <dgm:t>
        <a:bodyPr/>
        <a:lstStyle/>
        <a:p>
          <a:endParaRPr lang="en-US"/>
        </a:p>
      </dgm:t>
    </dgm:pt>
    <dgm:pt modelId="{5FDD03B0-CE1D-4BE2-A3EC-869DE8034278}" type="pres">
      <dgm:prSet presAssocID="{088FBE58-A3AA-42D7-954B-EFFE9FCA8B8F}" presName="Name0" presStyleCnt="0">
        <dgm:presLayoutVars>
          <dgm:dir/>
          <dgm:animLvl val="lvl"/>
          <dgm:resizeHandles/>
        </dgm:presLayoutVars>
      </dgm:prSet>
      <dgm:spPr/>
    </dgm:pt>
    <dgm:pt modelId="{87F8B5B6-E7EE-4B8E-A593-B2247B21D2B1}" type="pres">
      <dgm:prSet presAssocID="{970BBEF1-4F6C-457D-8939-219F1E37BDE3}" presName="linNode" presStyleCnt="0"/>
      <dgm:spPr/>
    </dgm:pt>
    <dgm:pt modelId="{E413DEE8-AE42-43E3-969A-356FF253848F}" type="pres">
      <dgm:prSet presAssocID="{970BBEF1-4F6C-457D-8939-219F1E37BDE3}" presName="parentShp" presStyleLbl="node1" presStyleIdx="0" presStyleCnt="2" custScaleX="132554" custLinFactNeighborX="-1056" custLinFactNeighborY="-26">
        <dgm:presLayoutVars>
          <dgm:bulletEnabled val="1"/>
        </dgm:presLayoutVars>
      </dgm:prSet>
      <dgm:spPr/>
    </dgm:pt>
    <dgm:pt modelId="{70CA9E79-14AF-4ADB-AD5D-FDE7CCB5A78F}" type="pres">
      <dgm:prSet presAssocID="{970BBEF1-4F6C-457D-8939-219F1E37BDE3}" presName="childShp" presStyleLbl="bgAccFollowNode1" presStyleIdx="0" presStyleCnt="2" custScaleX="151177">
        <dgm:presLayoutVars>
          <dgm:bulletEnabled val="1"/>
        </dgm:presLayoutVars>
      </dgm:prSet>
      <dgm:spPr/>
    </dgm:pt>
    <dgm:pt modelId="{40DDD418-3F11-4FF6-B2D3-D85FF382250C}" type="pres">
      <dgm:prSet presAssocID="{E0C05050-B464-4D26-9B32-45688C2EBCA4}" presName="spacing" presStyleCnt="0"/>
      <dgm:spPr/>
    </dgm:pt>
    <dgm:pt modelId="{A38B3BAD-75F4-443F-A127-F687F6D4EA6B}" type="pres">
      <dgm:prSet presAssocID="{B2D80B82-9A55-451F-BC4C-22D2756916F6}" presName="linNode" presStyleCnt="0"/>
      <dgm:spPr/>
    </dgm:pt>
    <dgm:pt modelId="{3BD121CE-554D-4D75-B4F0-9C46AFC33231}" type="pres">
      <dgm:prSet presAssocID="{B2D80B82-9A55-451F-BC4C-22D2756916F6}" presName="parentShp" presStyleLbl="node1" presStyleIdx="1" presStyleCnt="2" custScaleX="102789" custScaleY="100893" custLinFactNeighborX="-1928">
        <dgm:presLayoutVars>
          <dgm:bulletEnabled val="1"/>
        </dgm:presLayoutVars>
      </dgm:prSet>
      <dgm:spPr/>
    </dgm:pt>
    <dgm:pt modelId="{238EB86D-AB65-49F6-8846-AEE61A7B8149}" type="pres">
      <dgm:prSet presAssocID="{B2D80B82-9A55-451F-BC4C-22D2756916F6}" presName="childShp" presStyleLbl="bgAccFollowNode1" presStyleIdx="1" presStyleCnt="2" custScaleX="124696" custScaleY="98231" custLinFactNeighborX="726" custLinFactNeighborY="1343">
        <dgm:presLayoutVars>
          <dgm:bulletEnabled val="1"/>
        </dgm:presLayoutVars>
      </dgm:prSet>
      <dgm:spPr/>
    </dgm:pt>
  </dgm:ptLst>
  <dgm:cxnLst>
    <dgm:cxn modelId="{C2C70D03-34FA-4B7E-95E6-326E8AEBB8D6}" srcId="{088FBE58-A3AA-42D7-954B-EFFE9FCA8B8F}" destId="{B2D80B82-9A55-451F-BC4C-22D2756916F6}" srcOrd="1" destOrd="0" parTransId="{50A098D8-A800-49B0-99BA-60A069BDEA6C}" sibTransId="{0B9782F9-283E-44AC-828E-147965711B3C}"/>
    <dgm:cxn modelId="{91EF3410-C845-4474-AFFD-542F61E95627}" type="presOf" srcId="{970BBEF1-4F6C-457D-8939-219F1E37BDE3}" destId="{E413DEE8-AE42-43E3-969A-356FF253848F}" srcOrd="0" destOrd="0" presId="urn:microsoft.com/office/officeart/2005/8/layout/vList6"/>
    <dgm:cxn modelId="{8FA62927-9EA4-4701-9B05-6309A3EBB320}" srcId="{970BBEF1-4F6C-457D-8939-219F1E37BDE3}" destId="{F6687F89-4B6C-4B26-8E31-2485690AFC05}" srcOrd="0" destOrd="0" parTransId="{59C69387-0E84-4BFD-90DB-34CC5B3A2F2C}" sibTransId="{4980D2B1-160C-47D5-9B15-0D580D59BE89}"/>
    <dgm:cxn modelId="{C9BA082F-4CB2-4C1B-8C29-EE70297C8687}" type="presOf" srcId="{8E5B3AD5-44A5-4F2F-8B01-051480D77182}" destId="{70CA9E79-14AF-4ADB-AD5D-FDE7CCB5A78F}" srcOrd="0" destOrd="1" presId="urn:microsoft.com/office/officeart/2005/8/layout/vList6"/>
    <dgm:cxn modelId="{D53DFD3F-A1BF-42D5-B3FD-6B9D1709FF38}" srcId="{B2D80B82-9A55-451F-BC4C-22D2756916F6}" destId="{2D8CB76A-EB5F-4720-9B6C-5CC5A71C49E4}" srcOrd="0" destOrd="0" parTransId="{EE0685E1-2EC5-4D91-85FE-08438B44B46D}" sibTransId="{7D9694C3-ED4F-407A-863B-E76654F8F328}"/>
    <dgm:cxn modelId="{FC2FA34C-632E-4F53-BA64-00314BB08B0E}" type="presOf" srcId="{B2D80B82-9A55-451F-BC4C-22D2756916F6}" destId="{3BD121CE-554D-4D75-B4F0-9C46AFC33231}" srcOrd="0" destOrd="0" presId="urn:microsoft.com/office/officeart/2005/8/layout/vList6"/>
    <dgm:cxn modelId="{0E9BA452-66AB-4E9E-AF33-3EDCFC1FA12B}" type="presOf" srcId="{963D4A2F-3EFF-46B3-BAF0-7FD5F53C5E08}" destId="{238EB86D-AB65-49F6-8846-AEE61A7B8149}" srcOrd="0" destOrd="1" presId="urn:microsoft.com/office/officeart/2005/8/layout/vList6"/>
    <dgm:cxn modelId="{AC706199-C894-4A6F-A0FF-D46A41B28F72}" srcId="{088FBE58-A3AA-42D7-954B-EFFE9FCA8B8F}" destId="{970BBEF1-4F6C-457D-8939-219F1E37BDE3}" srcOrd="0" destOrd="0" parTransId="{F63E7210-6568-4355-B432-68CE0A65B2CE}" sibTransId="{E0C05050-B464-4D26-9B32-45688C2EBCA4}"/>
    <dgm:cxn modelId="{D3671FB5-201C-4B33-8853-4A8CCD25DFDF}" srcId="{B2D80B82-9A55-451F-BC4C-22D2756916F6}" destId="{963D4A2F-3EFF-46B3-BAF0-7FD5F53C5E08}" srcOrd="1" destOrd="0" parTransId="{E78C319C-1F2D-459F-B7AC-BF313E225A0C}" sibTransId="{3707D102-B44E-4728-9DB6-BA4699AD142E}"/>
    <dgm:cxn modelId="{67354BC2-77E7-4C23-A4EC-69BEE6692056}" type="presOf" srcId="{F6687F89-4B6C-4B26-8E31-2485690AFC05}" destId="{70CA9E79-14AF-4ADB-AD5D-FDE7CCB5A78F}" srcOrd="0" destOrd="0" presId="urn:microsoft.com/office/officeart/2005/8/layout/vList6"/>
    <dgm:cxn modelId="{54F3F6C2-7196-4F67-87A3-D248CED53439}" type="presOf" srcId="{2D8CB76A-EB5F-4720-9B6C-5CC5A71C49E4}" destId="{238EB86D-AB65-49F6-8846-AEE61A7B8149}" srcOrd="0" destOrd="0" presId="urn:microsoft.com/office/officeart/2005/8/layout/vList6"/>
    <dgm:cxn modelId="{245758E2-9542-4FCE-A5D1-F63DA20A3631}" srcId="{970BBEF1-4F6C-457D-8939-219F1E37BDE3}" destId="{8E5B3AD5-44A5-4F2F-8B01-051480D77182}" srcOrd="1" destOrd="0" parTransId="{031426F9-6033-498C-9339-7CF69C76A3A4}" sibTransId="{5FF2EDB7-D0BC-4E2D-8476-E7C0E1A46EE5}"/>
    <dgm:cxn modelId="{979110ED-03E6-4590-980F-B4F3802186C5}" type="presOf" srcId="{088FBE58-A3AA-42D7-954B-EFFE9FCA8B8F}" destId="{5FDD03B0-CE1D-4BE2-A3EC-869DE8034278}" srcOrd="0" destOrd="0" presId="urn:microsoft.com/office/officeart/2005/8/layout/vList6"/>
    <dgm:cxn modelId="{EA6AB2F0-E56F-4659-92EC-1AD069E1B4E5}" type="presParOf" srcId="{5FDD03B0-CE1D-4BE2-A3EC-869DE8034278}" destId="{87F8B5B6-E7EE-4B8E-A593-B2247B21D2B1}" srcOrd="0" destOrd="0" presId="urn:microsoft.com/office/officeart/2005/8/layout/vList6"/>
    <dgm:cxn modelId="{ECD4F796-E5A4-498A-AFB6-D961081E5CE0}" type="presParOf" srcId="{87F8B5B6-E7EE-4B8E-A593-B2247B21D2B1}" destId="{E413DEE8-AE42-43E3-969A-356FF253848F}" srcOrd="0" destOrd="0" presId="urn:microsoft.com/office/officeart/2005/8/layout/vList6"/>
    <dgm:cxn modelId="{2CD280F0-3F18-495A-8564-5D34E0145F41}" type="presParOf" srcId="{87F8B5B6-E7EE-4B8E-A593-B2247B21D2B1}" destId="{70CA9E79-14AF-4ADB-AD5D-FDE7CCB5A78F}" srcOrd="1" destOrd="0" presId="urn:microsoft.com/office/officeart/2005/8/layout/vList6"/>
    <dgm:cxn modelId="{AC64117C-292B-4E46-8AA2-FCB7D870309A}" type="presParOf" srcId="{5FDD03B0-CE1D-4BE2-A3EC-869DE8034278}" destId="{40DDD418-3F11-4FF6-B2D3-D85FF382250C}" srcOrd="1" destOrd="0" presId="urn:microsoft.com/office/officeart/2005/8/layout/vList6"/>
    <dgm:cxn modelId="{218EC5E7-4A58-4C03-B20F-D089E2FA701F}" type="presParOf" srcId="{5FDD03B0-CE1D-4BE2-A3EC-869DE8034278}" destId="{A38B3BAD-75F4-443F-A127-F687F6D4EA6B}" srcOrd="2" destOrd="0" presId="urn:microsoft.com/office/officeart/2005/8/layout/vList6"/>
    <dgm:cxn modelId="{8C054559-02D4-4EC2-AC40-C1AD0D04FACF}" type="presParOf" srcId="{A38B3BAD-75F4-443F-A127-F687F6D4EA6B}" destId="{3BD121CE-554D-4D75-B4F0-9C46AFC33231}" srcOrd="0" destOrd="0" presId="urn:microsoft.com/office/officeart/2005/8/layout/vList6"/>
    <dgm:cxn modelId="{7C9A5DCA-53EA-477A-A7DC-27B4040AFA9C}" type="presParOf" srcId="{A38B3BAD-75F4-443F-A127-F687F6D4EA6B}" destId="{238EB86D-AB65-49F6-8846-AEE61A7B814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9A72769-F183-4CAA-9814-FC2F57F662B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B30160E-0907-4051-AC21-6A8E7CC3B8C0}">
      <dgm:prSet custT="1"/>
      <dgm:spPr>
        <a:solidFill>
          <a:schemeClr val="accent4">
            <a:lumMod val="75000"/>
          </a:schemeClr>
        </a:solidFill>
      </dgm:spPr>
      <dgm:t>
        <a:bodyPr/>
        <a:lstStyle/>
        <a:p>
          <a:pPr rtl="0"/>
          <a:r>
            <a:rPr lang="en-US" sz="3200" dirty="0"/>
            <a:t>Two Reasons for Modification</a:t>
          </a:r>
        </a:p>
      </dgm:t>
    </dgm:pt>
    <dgm:pt modelId="{8356B682-0D11-40EE-BBDB-658BA2B5A4E4}" type="parTrans" cxnId="{17AB9CB1-A927-4FA4-B3E1-2F5072670269}">
      <dgm:prSet/>
      <dgm:spPr/>
      <dgm:t>
        <a:bodyPr/>
        <a:lstStyle/>
        <a:p>
          <a:endParaRPr lang="en-US"/>
        </a:p>
      </dgm:t>
    </dgm:pt>
    <dgm:pt modelId="{0B30E2A6-364C-44DD-8352-218299E4C6D5}" type="sibTrans" cxnId="{17AB9CB1-A927-4FA4-B3E1-2F5072670269}">
      <dgm:prSet/>
      <dgm:spPr/>
      <dgm:t>
        <a:bodyPr/>
        <a:lstStyle/>
        <a:p>
          <a:endParaRPr lang="en-US"/>
        </a:p>
      </dgm:t>
    </dgm:pt>
    <dgm:pt modelId="{BF8AD38C-1C09-46D1-9001-4B82135BF327}">
      <dgm:prSet custT="1"/>
      <dgm:spPr>
        <a:solidFill>
          <a:schemeClr val="accent6">
            <a:lumMod val="50000"/>
          </a:schemeClr>
        </a:solidFill>
      </dgm:spPr>
      <dgm:t>
        <a:bodyPr/>
        <a:lstStyle/>
        <a:p>
          <a:pPr rtl="0"/>
          <a:r>
            <a:rPr lang="en-US" sz="3200"/>
            <a:t>Two Modification Levels</a:t>
          </a:r>
        </a:p>
      </dgm:t>
    </dgm:pt>
    <dgm:pt modelId="{614ABCB3-893E-436B-8071-796BF048098C}" type="parTrans" cxnId="{B41B106E-92C7-4F55-AB6C-6D22C111AC4B}">
      <dgm:prSet/>
      <dgm:spPr/>
      <dgm:t>
        <a:bodyPr/>
        <a:lstStyle/>
        <a:p>
          <a:endParaRPr lang="en-US"/>
        </a:p>
      </dgm:t>
    </dgm:pt>
    <dgm:pt modelId="{66BB6D55-1974-4F7A-A40D-F5089908BE83}" type="sibTrans" cxnId="{B41B106E-92C7-4F55-AB6C-6D22C111AC4B}">
      <dgm:prSet/>
      <dgm:spPr/>
      <dgm:t>
        <a:bodyPr/>
        <a:lstStyle/>
        <a:p>
          <a:endParaRPr lang="en-US"/>
        </a:p>
      </dgm:t>
    </dgm:pt>
    <dgm:pt modelId="{A3FC11C0-6E7F-4B19-B139-7D995B6BE137}">
      <dgm:prSet/>
      <dgm:spPr/>
      <dgm:t>
        <a:bodyPr/>
        <a:lstStyle/>
        <a:p>
          <a:pPr rtl="0"/>
          <a:r>
            <a:rPr lang="en-US"/>
            <a:t>0.6 – Mid Level Service</a:t>
          </a:r>
        </a:p>
      </dgm:t>
    </dgm:pt>
    <dgm:pt modelId="{3C6D8E81-99B1-4495-BB9A-DDD913B7B193}" type="parTrans" cxnId="{29FDDC23-B293-4431-ABBE-932AF1BD1DE2}">
      <dgm:prSet/>
      <dgm:spPr/>
      <dgm:t>
        <a:bodyPr/>
        <a:lstStyle/>
        <a:p>
          <a:endParaRPr lang="en-US"/>
        </a:p>
      </dgm:t>
    </dgm:pt>
    <dgm:pt modelId="{EBD3486E-FD23-48EA-854D-38F6A5881258}" type="sibTrans" cxnId="{29FDDC23-B293-4431-ABBE-932AF1BD1DE2}">
      <dgm:prSet/>
      <dgm:spPr/>
      <dgm:t>
        <a:bodyPr/>
        <a:lstStyle/>
        <a:p>
          <a:endParaRPr lang="en-US"/>
        </a:p>
      </dgm:t>
    </dgm:pt>
    <dgm:pt modelId="{2F375200-7B82-4D14-8BA6-46D3ABE7E865}">
      <dgm:prSet/>
      <dgm:spPr/>
      <dgm:t>
        <a:bodyPr/>
        <a:lstStyle/>
        <a:p>
          <a:pPr rtl="0"/>
          <a:endParaRPr lang="en-US"/>
        </a:p>
      </dgm:t>
    </dgm:pt>
    <dgm:pt modelId="{68A90C3E-357F-40EE-B88A-8B5BA7A5F78C}" type="parTrans" cxnId="{3B158866-8725-45C7-B958-4DF299E11C35}">
      <dgm:prSet/>
      <dgm:spPr/>
      <dgm:t>
        <a:bodyPr/>
        <a:lstStyle/>
        <a:p>
          <a:endParaRPr lang="en-US"/>
        </a:p>
      </dgm:t>
    </dgm:pt>
    <dgm:pt modelId="{174B5451-73AB-4AD5-9A43-4458FE65C701}" type="sibTrans" cxnId="{3B158866-8725-45C7-B958-4DF299E11C35}">
      <dgm:prSet/>
      <dgm:spPr/>
      <dgm:t>
        <a:bodyPr/>
        <a:lstStyle/>
        <a:p>
          <a:endParaRPr lang="en-US"/>
        </a:p>
      </dgm:t>
    </dgm:pt>
    <dgm:pt modelId="{90F26033-D8F6-4BDC-B735-0B118E4A87C0}">
      <dgm:prSet custT="1"/>
      <dgm:spPr/>
      <dgm:t>
        <a:bodyPr/>
        <a:lstStyle/>
        <a:p>
          <a:pPr rtl="0"/>
          <a:r>
            <a:rPr lang="en-US" sz="3200" dirty="0"/>
            <a:t>Self Provision</a:t>
          </a:r>
        </a:p>
      </dgm:t>
    </dgm:pt>
    <dgm:pt modelId="{73441C0E-F54C-4C44-A254-89A5AC9AA29D}" type="parTrans" cxnId="{0931F3D6-9A16-49F5-9B24-4A7AC21F4CE5}">
      <dgm:prSet/>
      <dgm:spPr/>
      <dgm:t>
        <a:bodyPr/>
        <a:lstStyle/>
        <a:p>
          <a:endParaRPr lang="en-US"/>
        </a:p>
      </dgm:t>
    </dgm:pt>
    <dgm:pt modelId="{F9D6063A-4BEE-449B-842A-712094E7D4D1}" type="sibTrans" cxnId="{0931F3D6-9A16-49F5-9B24-4A7AC21F4CE5}">
      <dgm:prSet/>
      <dgm:spPr/>
      <dgm:t>
        <a:bodyPr/>
        <a:lstStyle/>
        <a:p>
          <a:endParaRPr lang="en-US"/>
        </a:p>
      </dgm:t>
    </dgm:pt>
    <dgm:pt modelId="{CABD2766-87FC-4B80-B9E9-C066C0B961A0}">
      <dgm:prSet custT="1"/>
      <dgm:spPr/>
      <dgm:t>
        <a:bodyPr/>
        <a:lstStyle/>
        <a:p>
          <a:pPr rtl="0"/>
          <a:r>
            <a:rPr lang="en-US" sz="3200" dirty="0"/>
            <a:t>Geographic Proximity</a:t>
          </a:r>
        </a:p>
      </dgm:t>
    </dgm:pt>
    <dgm:pt modelId="{F336DEB3-F6F3-4F42-B43A-1EF0D90424EC}" type="parTrans" cxnId="{A723D683-F941-4189-885E-EFC9103F3FEE}">
      <dgm:prSet/>
      <dgm:spPr/>
      <dgm:t>
        <a:bodyPr/>
        <a:lstStyle/>
        <a:p>
          <a:endParaRPr lang="en-US"/>
        </a:p>
      </dgm:t>
    </dgm:pt>
    <dgm:pt modelId="{ED98A9AD-B59E-48AC-8E81-2B368B7596F4}" type="sibTrans" cxnId="{A723D683-F941-4189-885E-EFC9103F3FEE}">
      <dgm:prSet/>
      <dgm:spPr/>
      <dgm:t>
        <a:bodyPr/>
        <a:lstStyle/>
        <a:p>
          <a:endParaRPr lang="en-US"/>
        </a:p>
      </dgm:t>
    </dgm:pt>
    <dgm:pt modelId="{0CC3D52D-E65B-45D2-B3B1-4789CEFAE860}">
      <dgm:prSet/>
      <dgm:spPr/>
      <dgm:t>
        <a:bodyPr/>
        <a:lstStyle/>
        <a:p>
          <a:pPr rtl="0"/>
          <a:r>
            <a:rPr lang="en-US"/>
            <a:t>0.3 – Low Level Service</a:t>
          </a:r>
        </a:p>
      </dgm:t>
    </dgm:pt>
    <dgm:pt modelId="{4321B1CA-8E3F-4349-B21E-E3BBD4A49D7B}" type="parTrans" cxnId="{73820917-F739-438D-BD3A-D52442554F29}">
      <dgm:prSet/>
      <dgm:spPr/>
      <dgm:t>
        <a:bodyPr/>
        <a:lstStyle/>
        <a:p>
          <a:endParaRPr lang="en-US"/>
        </a:p>
      </dgm:t>
    </dgm:pt>
    <dgm:pt modelId="{63F40D31-19E6-4615-91DF-05ECB5D86CB7}" type="sibTrans" cxnId="{73820917-F739-438D-BD3A-D52442554F29}">
      <dgm:prSet/>
      <dgm:spPr/>
      <dgm:t>
        <a:bodyPr/>
        <a:lstStyle/>
        <a:p>
          <a:endParaRPr lang="en-US"/>
        </a:p>
      </dgm:t>
    </dgm:pt>
    <dgm:pt modelId="{8AD77A32-A25D-472C-A91F-5C553E4576D5}" type="pres">
      <dgm:prSet presAssocID="{09A72769-F183-4CAA-9814-FC2F57F662BB}" presName="Name0" presStyleCnt="0">
        <dgm:presLayoutVars>
          <dgm:dir/>
          <dgm:animLvl val="lvl"/>
          <dgm:resizeHandles val="exact"/>
        </dgm:presLayoutVars>
      </dgm:prSet>
      <dgm:spPr/>
    </dgm:pt>
    <dgm:pt modelId="{5C60BB0A-AE0E-4CAE-B494-8ED3B501B7BB}" type="pres">
      <dgm:prSet presAssocID="{AB30160E-0907-4051-AC21-6A8E7CC3B8C0}" presName="linNode" presStyleCnt="0"/>
      <dgm:spPr/>
    </dgm:pt>
    <dgm:pt modelId="{17B20A14-F478-47CE-A624-8FB8D71B3526}" type="pres">
      <dgm:prSet presAssocID="{AB30160E-0907-4051-AC21-6A8E7CC3B8C0}" presName="parentText" presStyleLbl="node1" presStyleIdx="0" presStyleCnt="2">
        <dgm:presLayoutVars>
          <dgm:chMax val="1"/>
          <dgm:bulletEnabled val="1"/>
        </dgm:presLayoutVars>
      </dgm:prSet>
      <dgm:spPr/>
    </dgm:pt>
    <dgm:pt modelId="{DC246907-9744-41C0-B782-2C3902898E0C}" type="pres">
      <dgm:prSet presAssocID="{AB30160E-0907-4051-AC21-6A8E7CC3B8C0}" presName="descendantText" presStyleLbl="alignAccFollowNode1" presStyleIdx="0" presStyleCnt="2">
        <dgm:presLayoutVars>
          <dgm:bulletEnabled val="1"/>
        </dgm:presLayoutVars>
      </dgm:prSet>
      <dgm:spPr/>
    </dgm:pt>
    <dgm:pt modelId="{5D673CA7-BDA6-409A-A409-9EF49445DF59}" type="pres">
      <dgm:prSet presAssocID="{0B30E2A6-364C-44DD-8352-218299E4C6D5}" presName="sp" presStyleCnt="0"/>
      <dgm:spPr/>
    </dgm:pt>
    <dgm:pt modelId="{DE618594-0BE7-4213-B26A-ADAA72988BA1}" type="pres">
      <dgm:prSet presAssocID="{BF8AD38C-1C09-46D1-9001-4B82135BF327}" presName="linNode" presStyleCnt="0"/>
      <dgm:spPr/>
    </dgm:pt>
    <dgm:pt modelId="{7228DD4C-B2C3-40BD-B80E-6464F90401C5}" type="pres">
      <dgm:prSet presAssocID="{BF8AD38C-1C09-46D1-9001-4B82135BF327}" presName="parentText" presStyleLbl="node1" presStyleIdx="1" presStyleCnt="2">
        <dgm:presLayoutVars>
          <dgm:chMax val="1"/>
          <dgm:bulletEnabled val="1"/>
        </dgm:presLayoutVars>
      </dgm:prSet>
      <dgm:spPr/>
    </dgm:pt>
    <dgm:pt modelId="{3B82C1E7-F1C4-454D-AB16-3F6A964DF83C}" type="pres">
      <dgm:prSet presAssocID="{BF8AD38C-1C09-46D1-9001-4B82135BF327}" presName="descendantText" presStyleLbl="alignAccFollowNode1" presStyleIdx="1" presStyleCnt="2">
        <dgm:presLayoutVars>
          <dgm:bulletEnabled val="1"/>
        </dgm:presLayoutVars>
      </dgm:prSet>
      <dgm:spPr/>
    </dgm:pt>
  </dgm:ptLst>
  <dgm:cxnLst>
    <dgm:cxn modelId="{6F365606-BD3F-4D3E-8605-B124AF74756E}" type="presOf" srcId="{90F26033-D8F6-4BDC-B735-0B118E4A87C0}" destId="{DC246907-9744-41C0-B782-2C3902898E0C}" srcOrd="0" destOrd="0" presId="urn:microsoft.com/office/officeart/2005/8/layout/vList5"/>
    <dgm:cxn modelId="{73820917-F739-438D-BD3A-D52442554F29}" srcId="{BF8AD38C-1C09-46D1-9001-4B82135BF327}" destId="{0CC3D52D-E65B-45D2-B3B1-4789CEFAE860}" srcOrd="1" destOrd="0" parTransId="{4321B1CA-8E3F-4349-B21E-E3BBD4A49D7B}" sibTransId="{63F40D31-19E6-4615-91DF-05ECB5D86CB7}"/>
    <dgm:cxn modelId="{29FDDC23-B293-4431-ABBE-932AF1BD1DE2}" srcId="{BF8AD38C-1C09-46D1-9001-4B82135BF327}" destId="{A3FC11C0-6E7F-4B19-B139-7D995B6BE137}" srcOrd="0" destOrd="0" parTransId="{3C6D8E81-99B1-4495-BB9A-DDD913B7B193}" sibTransId="{EBD3486E-FD23-48EA-854D-38F6A5881258}"/>
    <dgm:cxn modelId="{D47C783C-7F24-4E3F-813F-598CBF7045CE}" type="presOf" srcId="{0CC3D52D-E65B-45D2-B3B1-4789CEFAE860}" destId="{3B82C1E7-F1C4-454D-AB16-3F6A964DF83C}" srcOrd="0" destOrd="1" presId="urn:microsoft.com/office/officeart/2005/8/layout/vList5"/>
    <dgm:cxn modelId="{3B158866-8725-45C7-B958-4DF299E11C35}" srcId="{BF8AD38C-1C09-46D1-9001-4B82135BF327}" destId="{2F375200-7B82-4D14-8BA6-46D3ABE7E865}" srcOrd="2" destOrd="0" parTransId="{68A90C3E-357F-40EE-B88A-8B5BA7A5F78C}" sibTransId="{174B5451-73AB-4AD5-9A43-4458FE65C701}"/>
    <dgm:cxn modelId="{72AEE36C-1E62-4CEE-8AFB-A32BAAFB16B8}" type="presOf" srcId="{CABD2766-87FC-4B80-B9E9-C066C0B961A0}" destId="{DC246907-9744-41C0-B782-2C3902898E0C}" srcOrd="0" destOrd="1" presId="urn:microsoft.com/office/officeart/2005/8/layout/vList5"/>
    <dgm:cxn modelId="{B41B106E-92C7-4F55-AB6C-6D22C111AC4B}" srcId="{09A72769-F183-4CAA-9814-FC2F57F662BB}" destId="{BF8AD38C-1C09-46D1-9001-4B82135BF327}" srcOrd="1" destOrd="0" parTransId="{614ABCB3-893E-436B-8071-796BF048098C}" sibTransId="{66BB6D55-1974-4F7A-A40D-F5089908BE83}"/>
    <dgm:cxn modelId="{A723D683-F941-4189-885E-EFC9103F3FEE}" srcId="{AB30160E-0907-4051-AC21-6A8E7CC3B8C0}" destId="{CABD2766-87FC-4B80-B9E9-C066C0B961A0}" srcOrd="1" destOrd="0" parTransId="{F336DEB3-F6F3-4F42-B43A-1EF0D90424EC}" sibTransId="{ED98A9AD-B59E-48AC-8E81-2B368B7596F4}"/>
    <dgm:cxn modelId="{6A32BC99-0280-41E4-8FDA-9A30C9AA17A8}" type="presOf" srcId="{09A72769-F183-4CAA-9814-FC2F57F662BB}" destId="{8AD77A32-A25D-472C-A91F-5C553E4576D5}" srcOrd="0" destOrd="0" presId="urn:microsoft.com/office/officeart/2005/8/layout/vList5"/>
    <dgm:cxn modelId="{17AB9CB1-A927-4FA4-B3E1-2F5072670269}" srcId="{09A72769-F183-4CAA-9814-FC2F57F662BB}" destId="{AB30160E-0907-4051-AC21-6A8E7CC3B8C0}" srcOrd="0" destOrd="0" parTransId="{8356B682-0D11-40EE-BBDB-658BA2B5A4E4}" sibTransId="{0B30E2A6-364C-44DD-8352-218299E4C6D5}"/>
    <dgm:cxn modelId="{D85355B8-366A-4111-8FE9-2A57D217DB89}" type="presOf" srcId="{2F375200-7B82-4D14-8BA6-46D3ABE7E865}" destId="{3B82C1E7-F1C4-454D-AB16-3F6A964DF83C}" srcOrd="0" destOrd="2" presId="urn:microsoft.com/office/officeart/2005/8/layout/vList5"/>
    <dgm:cxn modelId="{3AFB11BF-166E-479A-BE33-80DC040E6023}" type="presOf" srcId="{A3FC11C0-6E7F-4B19-B139-7D995B6BE137}" destId="{3B82C1E7-F1C4-454D-AB16-3F6A964DF83C}" srcOrd="0" destOrd="0" presId="urn:microsoft.com/office/officeart/2005/8/layout/vList5"/>
    <dgm:cxn modelId="{0931F3D6-9A16-49F5-9B24-4A7AC21F4CE5}" srcId="{AB30160E-0907-4051-AC21-6A8E7CC3B8C0}" destId="{90F26033-D8F6-4BDC-B735-0B118E4A87C0}" srcOrd="0" destOrd="0" parTransId="{73441C0E-F54C-4C44-A254-89A5AC9AA29D}" sibTransId="{F9D6063A-4BEE-449B-842A-712094E7D4D1}"/>
    <dgm:cxn modelId="{C3A0BED7-C421-4919-A902-15F4AC801D95}" type="presOf" srcId="{AB30160E-0907-4051-AC21-6A8E7CC3B8C0}" destId="{17B20A14-F478-47CE-A624-8FB8D71B3526}" srcOrd="0" destOrd="0" presId="urn:microsoft.com/office/officeart/2005/8/layout/vList5"/>
    <dgm:cxn modelId="{0A2F59E1-22B6-429D-9DDE-A108B22206BD}" type="presOf" srcId="{BF8AD38C-1C09-46D1-9001-4B82135BF327}" destId="{7228DD4C-B2C3-40BD-B80E-6464F90401C5}" srcOrd="0" destOrd="0" presId="urn:microsoft.com/office/officeart/2005/8/layout/vList5"/>
    <dgm:cxn modelId="{C2436831-26A0-4162-BD18-51632E2EA234}" type="presParOf" srcId="{8AD77A32-A25D-472C-A91F-5C553E4576D5}" destId="{5C60BB0A-AE0E-4CAE-B494-8ED3B501B7BB}" srcOrd="0" destOrd="0" presId="urn:microsoft.com/office/officeart/2005/8/layout/vList5"/>
    <dgm:cxn modelId="{37B8291C-DA4A-477B-A91B-45D276B2CB55}" type="presParOf" srcId="{5C60BB0A-AE0E-4CAE-B494-8ED3B501B7BB}" destId="{17B20A14-F478-47CE-A624-8FB8D71B3526}" srcOrd="0" destOrd="0" presId="urn:microsoft.com/office/officeart/2005/8/layout/vList5"/>
    <dgm:cxn modelId="{B485349F-9D0F-4E51-A1A9-85A8E8C21C1B}" type="presParOf" srcId="{5C60BB0A-AE0E-4CAE-B494-8ED3B501B7BB}" destId="{DC246907-9744-41C0-B782-2C3902898E0C}" srcOrd="1" destOrd="0" presId="urn:microsoft.com/office/officeart/2005/8/layout/vList5"/>
    <dgm:cxn modelId="{FD1E3696-9C43-4A1E-B969-F54EA1A53D86}" type="presParOf" srcId="{8AD77A32-A25D-472C-A91F-5C553E4576D5}" destId="{5D673CA7-BDA6-409A-A409-9EF49445DF59}" srcOrd="1" destOrd="0" presId="urn:microsoft.com/office/officeart/2005/8/layout/vList5"/>
    <dgm:cxn modelId="{9F790E0C-7BB6-449A-B30A-274F93DE3C43}" type="presParOf" srcId="{8AD77A32-A25D-472C-A91F-5C553E4576D5}" destId="{DE618594-0BE7-4213-B26A-ADAA72988BA1}" srcOrd="2" destOrd="0" presId="urn:microsoft.com/office/officeart/2005/8/layout/vList5"/>
    <dgm:cxn modelId="{37C7E6C7-139A-4A19-8F05-A774D3EF45DB}" type="presParOf" srcId="{DE618594-0BE7-4213-B26A-ADAA72988BA1}" destId="{7228DD4C-B2C3-40BD-B80E-6464F90401C5}" srcOrd="0" destOrd="0" presId="urn:microsoft.com/office/officeart/2005/8/layout/vList5"/>
    <dgm:cxn modelId="{72AF77B0-D39C-49CA-A293-9F64CB6B9F38}" type="presParOf" srcId="{DE618594-0BE7-4213-B26A-ADAA72988BA1}" destId="{3B82C1E7-F1C4-454D-AB16-3F6A964DF8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A72769-F183-4CAA-9814-FC2F57F662B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B30160E-0907-4051-AC21-6A8E7CC3B8C0}">
      <dgm:prSet custT="1"/>
      <dgm:spPr>
        <a:solidFill>
          <a:schemeClr val="accent4">
            <a:lumMod val="75000"/>
          </a:schemeClr>
        </a:solidFill>
      </dgm:spPr>
      <dgm:t>
        <a:bodyPr/>
        <a:lstStyle/>
        <a:p>
          <a:pPr rtl="0"/>
          <a:r>
            <a:rPr lang="en-US" sz="3200"/>
            <a:t>Two Reasons for Modification</a:t>
          </a:r>
        </a:p>
      </dgm:t>
    </dgm:pt>
    <dgm:pt modelId="{8356B682-0D11-40EE-BBDB-658BA2B5A4E4}" type="parTrans" cxnId="{17AB9CB1-A927-4FA4-B3E1-2F5072670269}">
      <dgm:prSet/>
      <dgm:spPr/>
      <dgm:t>
        <a:bodyPr/>
        <a:lstStyle/>
        <a:p>
          <a:endParaRPr lang="en-US"/>
        </a:p>
      </dgm:t>
    </dgm:pt>
    <dgm:pt modelId="{0B30E2A6-364C-44DD-8352-218299E4C6D5}" type="sibTrans" cxnId="{17AB9CB1-A927-4FA4-B3E1-2F5072670269}">
      <dgm:prSet/>
      <dgm:spPr/>
      <dgm:t>
        <a:bodyPr/>
        <a:lstStyle/>
        <a:p>
          <a:endParaRPr lang="en-US"/>
        </a:p>
      </dgm:t>
    </dgm:pt>
    <dgm:pt modelId="{BF8AD38C-1C09-46D1-9001-4B82135BF327}">
      <dgm:prSet custT="1"/>
      <dgm:spPr>
        <a:solidFill>
          <a:schemeClr val="accent6">
            <a:lumMod val="50000"/>
          </a:schemeClr>
        </a:solidFill>
      </dgm:spPr>
      <dgm:t>
        <a:bodyPr/>
        <a:lstStyle/>
        <a:p>
          <a:pPr rtl="0"/>
          <a:r>
            <a:rPr lang="en-US" sz="3200"/>
            <a:t>Two Modification Levels</a:t>
          </a:r>
        </a:p>
      </dgm:t>
    </dgm:pt>
    <dgm:pt modelId="{614ABCB3-893E-436B-8071-796BF048098C}" type="parTrans" cxnId="{B41B106E-92C7-4F55-AB6C-6D22C111AC4B}">
      <dgm:prSet/>
      <dgm:spPr/>
      <dgm:t>
        <a:bodyPr/>
        <a:lstStyle/>
        <a:p>
          <a:endParaRPr lang="en-US"/>
        </a:p>
      </dgm:t>
    </dgm:pt>
    <dgm:pt modelId="{66BB6D55-1974-4F7A-A40D-F5089908BE83}" type="sibTrans" cxnId="{B41B106E-92C7-4F55-AB6C-6D22C111AC4B}">
      <dgm:prSet/>
      <dgm:spPr/>
      <dgm:t>
        <a:bodyPr/>
        <a:lstStyle/>
        <a:p>
          <a:endParaRPr lang="en-US"/>
        </a:p>
      </dgm:t>
    </dgm:pt>
    <dgm:pt modelId="{A3FC11C0-6E7F-4B19-B139-7D995B6BE137}">
      <dgm:prSet custT="1"/>
      <dgm:spPr/>
      <dgm:t>
        <a:bodyPr/>
        <a:lstStyle/>
        <a:p>
          <a:pPr rtl="0"/>
          <a:r>
            <a:rPr lang="en-US" sz="3200" dirty="0"/>
            <a:t>0.6 – Mid Level Service</a:t>
          </a:r>
        </a:p>
      </dgm:t>
    </dgm:pt>
    <dgm:pt modelId="{3C6D8E81-99B1-4495-BB9A-DDD913B7B193}" type="parTrans" cxnId="{29FDDC23-B293-4431-ABBE-932AF1BD1DE2}">
      <dgm:prSet/>
      <dgm:spPr/>
      <dgm:t>
        <a:bodyPr/>
        <a:lstStyle/>
        <a:p>
          <a:endParaRPr lang="en-US"/>
        </a:p>
      </dgm:t>
    </dgm:pt>
    <dgm:pt modelId="{EBD3486E-FD23-48EA-854D-38F6A5881258}" type="sibTrans" cxnId="{29FDDC23-B293-4431-ABBE-932AF1BD1DE2}">
      <dgm:prSet/>
      <dgm:spPr/>
      <dgm:t>
        <a:bodyPr/>
        <a:lstStyle/>
        <a:p>
          <a:endParaRPr lang="en-US"/>
        </a:p>
      </dgm:t>
    </dgm:pt>
    <dgm:pt modelId="{2F375200-7B82-4D14-8BA6-46D3ABE7E865}">
      <dgm:prSet custT="1"/>
      <dgm:spPr/>
      <dgm:t>
        <a:bodyPr/>
        <a:lstStyle/>
        <a:p>
          <a:pPr rtl="0"/>
          <a:endParaRPr lang="en-US" sz="3200"/>
        </a:p>
      </dgm:t>
    </dgm:pt>
    <dgm:pt modelId="{68A90C3E-357F-40EE-B88A-8B5BA7A5F78C}" type="parTrans" cxnId="{3B158866-8725-45C7-B958-4DF299E11C35}">
      <dgm:prSet/>
      <dgm:spPr/>
      <dgm:t>
        <a:bodyPr/>
        <a:lstStyle/>
        <a:p>
          <a:endParaRPr lang="en-US"/>
        </a:p>
      </dgm:t>
    </dgm:pt>
    <dgm:pt modelId="{174B5451-73AB-4AD5-9A43-4458FE65C701}" type="sibTrans" cxnId="{3B158866-8725-45C7-B958-4DF299E11C35}">
      <dgm:prSet/>
      <dgm:spPr/>
      <dgm:t>
        <a:bodyPr/>
        <a:lstStyle/>
        <a:p>
          <a:endParaRPr lang="en-US"/>
        </a:p>
      </dgm:t>
    </dgm:pt>
    <dgm:pt modelId="{90F26033-D8F6-4BDC-B735-0B118E4A87C0}">
      <dgm:prSet custT="1"/>
      <dgm:spPr/>
      <dgm:t>
        <a:bodyPr/>
        <a:lstStyle/>
        <a:p>
          <a:pPr rtl="0"/>
          <a:r>
            <a:rPr lang="en-US" sz="3200" dirty="0"/>
            <a:t>Self Provision</a:t>
          </a:r>
        </a:p>
      </dgm:t>
    </dgm:pt>
    <dgm:pt modelId="{73441C0E-F54C-4C44-A254-89A5AC9AA29D}" type="parTrans" cxnId="{0931F3D6-9A16-49F5-9B24-4A7AC21F4CE5}">
      <dgm:prSet/>
      <dgm:spPr/>
      <dgm:t>
        <a:bodyPr/>
        <a:lstStyle/>
        <a:p>
          <a:endParaRPr lang="en-US"/>
        </a:p>
      </dgm:t>
    </dgm:pt>
    <dgm:pt modelId="{F9D6063A-4BEE-449B-842A-712094E7D4D1}" type="sibTrans" cxnId="{0931F3D6-9A16-49F5-9B24-4A7AC21F4CE5}">
      <dgm:prSet/>
      <dgm:spPr/>
      <dgm:t>
        <a:bodyPr/>
        <a:lstStyle/>
        <a:p>
          <a:endParaRPr lang="en-US"/>
        </a:p>
      </dgm:t>
    </dgm:pt>
    <dgm:pt modelId="{CABD2766-87FC-4B80-B9E9-C066C0B961A0}">
      <dgm:prSet custT="1"/>
      <dgm:spPr/>
      <dgm:t>
        <a:bodyPr/>
        <a:lstStyle/>
        <a:p>
          <a:pPr rtl="0"/>
          <a:r>
            <a:rPr lang="en-US" sz="3200" dirty="0"/>
            <a:t>Geographic Proximity</a:t>
          </a:r>
        </a:p>
      </dgm:t>
    </dgm:pt>
    <dgm:pt modelId="{F336DEB3-F6F3-4F42-B43A-1EF0D90424EC}" type="parTrans" cxnId="{A723D683-F941-4189-885E-EFC9103F3FEE}">
      <dgm:prSet/>
      <dgm:spPr/>
      <dgm:t>
        <a:bodyPr/>
        <a:lstStyle/>
        <a:p>
          <a:endParaRPr lang="en-US"/>
        </a:p>
      </dgm:t>
    </dgm:pt>
    <dgm:pt modelId="{ED98A9AD-B59E-48AC-8E81-2B368B7596F4}" type="sibTrans" cxnId="{A723D683-F941-4189-885E-EFC9103F3FEE}">
      <dgm:prSet/>
      <dgm:spPr/>
      <dgm:t>
        <a:bodyPr/>
        <a:lstStyle/>
        <a:p>
          <a:endParaRPr lang="en-US"/>
        </a:p>
      </dgm:t>
    </dgm:pt>
    <dgm:pt modelId="{0CC3D52D-E65B-45D2-B3B1-4789CEFAE860}">
      <dgm:prSet custT="1"/>
      <dgm:spPr/>
      <dgm:t>
        <a:bodyPr/>
        <a:lstStyle/>
        <a:p>
          <a:pPr rtl="0"/>
          <a:r>
            <a:rPr lang="en-US" sz="3200" dirty="0"/>
            <a:t>0.3 – Low Level Service</a:t>
          </a:r>
        </a:p>
      </dgm:t>
    </dgm:pt>
    <dgm:pt modelId="{4321B1CA-8E3F-4349-B21E-E3BBD4A49D7B}" type="parTrans" cxnId="{73820917-F739-438D-BD3A-D52442554F29}">
      <dgm:prSet/>
      <dgm:spPr/>
      <dgm:t>
        <a:bodyPr/>
        <a:lstStyle/>
        <a:p>
          <a:endParaRPr lang="en-US"/>
        </a:p>
      </dgm:t>
    </dgm:pt>
    <dgm:pt modelId="{63F40D31-19E6-4615-91DF-05ECB5D86CB7}" type="sibTrans" cxnId="{73820917-F739-438D-BD3A-D52442554F29}">
      <dgm:prSet/>
      <dgm:spPr/>
      <dgm:t>
        <a:bodyPr/>
        <a:lstStyle/>
        <a:p>
          <a:endParaRPr lang="en-US"/>
        </a:p>
      </dgm:t>
    </dgm:pt>
    <dgm:pt modelId="{B9C8481B-D8D1-4EC3-BBD9-238EF8295DC9}">
      <dgm:prSet custT="1"/>
      <dgm:spPr/>
      <dgm:t>
        <a:bodyPr/>
        <a:lstStyle/>
        <a:p>
          <a:pPr rtl="0"/>
          <a:endParaRPr lang="en-US" sz="3200" dirty="0"/>
        </a:p>
      </dgm:t>
    </dgm:pt>
    <dgm:pt modelId="{13F0CAAA-533B-42F4-AF43-A5C8B771D40A}" type="parTrans" cxnId="{18B91A8B-31B0-4384-8CCA-D01FD25D8A41}">
      <dgm:prSet/>
      <dgm:spPr/>
    </dgm:pt>
    <dgm:pt modelId="{CAEE03B4-AD46-4CE5-B061-A393DB2A74C3}" type="sibTrans" cxnId="{18B91A8B-31B0-4384-8CCA-D01FD25D8A41}">
      <dgm:prSet/>
      <dgm:spPr/>
    </dgm:pt>
    <dgm:pt modelId="{8AD77A32-A25D-472C-A91F-5C553E4576D5}" type="pres">
      <dgm:prSet presAssocID="{09A72769-F183-4CAA-9814-FC2F57F662BB}" presName="Name0" presStyleCnt="0">
        <dgm:presLayoutVars>
          <dgm:dir/>
          <dgm:animLvl val="lvl"/>
          <dgm:resizeHandles val="exact"/>
        </dgm:presLayoutVars>
      </dgm:prSet>
      <dgm:spPr/>
    </dgm:pt>
    <dgm:pt modelId="{5C60BB0A-AE0E-4CAE-B494-8ED3B501B7BB}" type="pres">
      <dgm:prSet presAssocID="{AB30160E-0907-4051-AC21-6A8E7CC3B8C0}" presName="linNode" presStyleCnt="0"/>
      <dgm:spPr/>
    </dgm:pt>
    <dgm:pt modelId="{17B20A14-F478-47CE-A624-8FB8D71B3526}" type="pres">
      <dgm:prSet presAssocID="{AB30160E-0907-4051-AC21-6A8E7CC3B8C0}" presName="parentText" presStyleLbl="node1" presStyleIdx="0" presStyleCnt="2">
        <dgm:presLayoutVars>
          <dgm:chMax val="1"/>
          <dgm:bulletEnabled val="1"/>
        </dgm:presLayoutVars>
      </dgm:prSet>
      <dgm:spPr/>
    </dgm:pt>
    <dgm:pt modelId="{DC246907-9744-41C0-B782-2C3902898E0C}" type="pres">
      <dgm:prSet presAssocID="{AB30160E-0907-4051-AC21-6A8E7CC3B8C0}" presName="descendantText" presStyleLbl="alignAccFollowNode1" presStyleIdx="0" presStyleCnt="2">
        <dgm:presLayoutVars>
          <dgm:bulletEnabled val="1"/>
        </dgm:presLayoutVars>
      </dgm:prSet>
      <dgm:spPr/>
    </dgm:pt>
    <dgm:pt modelId="{5D673CA7-BDA6-409A-A409-9EF49445DF59}" type="pres">
      <dgm:prSet presAssocID="{0B30E2A6-364C-44DD-8352-218299E4C6D5}" presName="sp" presStyleCnt="0"/>
      <dgm:spPr/>
    </dgm:pt>
    <dgm:pt modelId="{DE618594-0BE7-4213-B26A-ADAA72988BA1}" type="pres">
      <dgm:prSet presAssocID="{BF8AD38C-1C09-46D1-9001-4B82135BF327}" presName="linNode" presStyleCnt="0"/>
      <dgm:spPr/>
    </dgm:pt>
    <dgm:pt modelId="{7228DD4C-B2C3-40BD-B80E-6464F90401C5}" type="pres">
      <dgm:prSet presAssocID="{BF8AD38C-1C09-46D1-9001-4B82135BF327}" presName="parentText" presStyleLbl="node1" presStyleIdx="1" presStyleCnt="2">
        <dgm:presLayoutVars>
          <dgm:chMax val="1"/>
          <dgm:bulletEnabled val="1"/>
        </dgm:presLayoutVars>
      </dgm:prSet>
      <dgm:spPr/>
    </dgm:pt>
    <dgm:pt modelId="{3B82C1E7-F1C4-454D-AB16-3F6A964DF83C}" type="pres">
      <dgm:prSet presAssocID="{BF8AD38C-1C09-46D1-9001-4B82135BF327}" presName="descendantText" presStyleLbl="alignAccFollowNode1" presStyleIdx="1" presStyleCnt="2">
        <dgm:presLayoutVars>
          <dgm:bulletEnabled val="1"/>
        </dgm:presLayoutVars>
      </dgm:prSet>
      <dgm:spPr/>
    </dgm:pt>
  </dgm:ptLst>
  <dgm:cxnLst>
    <dgm:cxn modelId="{6F365606-BD3F-4D3E-8605-B124AF74756E}" type="presOf" srcId="{90F26033-D8F6-4BDC-B735-0B118E4A87C0}" destId="{DC246907-9744-41C0-B782-2C3902898E0C}" srcOrd="0" destOrd="0" presId="urn:microsoft.com/office/officeart/2005/8/layout/vList5"/>
    <dgm:cxn modelId="{73820917-F739-438D-BD3A-D52442554F29}" srcId="{BF8AD38C-1C09-46D1-9001-4B82135BF327}" destId="{0CC3D52D-E65B-45D2-B3B1-4789CEFAE860}" srcOrd="2" destOrd="0" parTransId="{4321B1CA-8E3F-4349-B21E-E3BBD4A49D7B}" sibTransId="{63F40D31-19E6-4615-91DF-05ECB5D86CB7}"/>
    <dgm:cxn modelId="{29FDDC23-B293-4431-ABBE-932AF1BD1DE2}" srcId="{BF8AD38C-1C09-46D1-9001-4B82135BF327}" destId="{A3FC11C0-6E7F-4B19-B139-7D995B6BE137}" srcOrd="1" destOrd="0" parTransId="{3C6D8E81-99B1-4495-BB9A-DDD913B7B193}" sibTransId="{EBD3486E-FD23-48EA-854D-38F6A5881258}"/>
    <dgm:cxn modelId="{D47C783C-7F24-4E3F-813F-598CBF7045CE}" type="presOf" srcId="{0CC3D52D-E65B-45D2-B3B1-4789CEFAE860}" destId="{3B82C1E7-F1C4-454D-AB16-3F6A964DF83C}" srcOrd="0" destOrd="2" presId="urn:microsoft.com/office/officeart/2005/8/layout/vList5"/>
    <dgm:cxn modelId="{3B158866-8725-45C7-B958-4DF299E11C35}" srcId="{BF8AD38C-1C09-46D1-9001-4B82135BF327}" destId="{2F375200-7B82-4D14-8BA6-46D3ABE7E865}" srcOrd="3" destOrd="0" parTransId="{68A90C3E-357F-40EE-B88A-8B5BA7A5F78C}" sibTransId="{174B5451-73AB-4AD5-9A43-4458FE65C701}"/>
    <dgm:cxn modelId="{72AEE36C-1E62-4CEE-8AFB-A32BAAFB16B8}" type="presOf" srcId="{CABD2766-87FC-4B80-B9E9-C066C0B961A0}" destId="{DC246907-9744-41C0-B782-2C3902898E0C}" srcOrd="0" destOrd="1" presId="urn:microsoft.com/office/officeart/2005/8/layout/vList5"/>
    <dgm:cxn modelId="{73C4364D-19EE-4EE8-A37D-ABE818927600}" type="presOf" srcId="{B9C8481B-D8D1-4EC3-BBD9-238EF8295DC9}" destId="{3B82C1E7-F1C4-454D-AB16-3F6A964DF83C}" srcOrd="0" destOrd="0" presId="urn:microsoft.com/office/officeart/2005/8/layout/vList5"/>
    <dgm:cxn modelId="{B41B106E-92C7-4F55-AB6C-6D22C111AC4B}" srcId="{09A72769-F183-4CAA-9814-FC2F57F662BB}" destId="{BF8AD38C-1C09-46D1-9001-4B82135BF327}" srcOrd="1" destOrd="0" parTransId="{614ABCB3-893E-436B-8071-796BF048098C}" sibTransId="{66BB6D55-1974-4F7A-A40D-F5089908BE83}"/>
    <dgm:cxn modelId="{A723D683-F941-4189-885E-EFC9103F3FEE}" srcId="{AB30160E-0907-4051-AC21-6A8E7CC3B8C0}" destId="{CABD2766-87FC-4B80-B9E9-C066C0B961A0}" srcOrd="1" destOrd="0" parTransId="{F336DEB3-F6F3-4F42-B43A-1EF0D90424EC}" sibTransId="{ED98A9AD-B59E-48AC-8E81-2B368B7596F4}"/>
    <dgm:cxn modelId="{18B91A8B-31B0-4384-8CCA-D01FD25D8A41}" srcId="{BF8AD38C-1C09-46D1-9001-4B82135BF327}" destId="{B9C8481B-D8D1-4EC3-BBD9-238EF8295DC9}" srcOrd="0" destOrd="0" parTransId="{13F0CAAA-533B-42F4-AF43-A5C8B771D40A}" sibTransId="{CAEE03B4-AD46-4CE5-B061-A393DB2A74C3}"/>
    <dgm:cxn modelId="{6A32BC99-0280-41E4-8FDA-9A30C9AA17A8}" type="presOf" srcId="{09A72769-F183-4CAA-9814-FC2F57F662BB}" destId="{8AD77A32-A25D-472C-A91F-5C553E4576D5}" srcOrd="0" destOrd="0" presId="urn:microsoft.com/office/officeart/2005/8/layout/vList5"/>
    <dgm:cxn modelId="{17AB9CB1-A927-4FA4-B3E1-2F5072670269}" srcId="{09A72769-F183-4CAA-9814-FC2F57F662BB}" destId="{AB30160E-0907-4051-AC21-6A8E7CC3B8C0}" srcOrd="0" destOrd="0" parTransId="{8356B682-0D11-40EE-BBDB-658BA2B5A4E4}" sibTransId="{0B30E2A6-364C-44DD-8352-218299E4C6D5}"/>
    <dgm:cxn modelId="{D85355B8-366A-4111-8FE9-2A57D217DB89}" type="presOf" srcId="{2F375200-7B82-4D14-8BA6-46D3ABE7E865}" destId="{3B82C1E7-F1C4-454D-AB16-3F6A964DF83C}" srcOrd="0" destOrd="3" presId="urn:microsoft.com/office/officeart/2005/8/layout/vList5"/>
    <dgm:cxn modelId="{3AFB11BF-166E-479A-BE33-80DC040E6023}" type="presOf" srcId="{A3FC11C0-6E7F-4B19-B139-7D995B6BE137}" destId="{3B82C1E7-F1C4-454D-AB16-3F6A964DF83C}" srcOrd="0" destOrd="1" presId="urn:microsoft.com/office/officeart/2005/8/layout/vList5"/>
    <dgm:cxn modelId="{0931F3D6-9A16-49F5-9B24-4A7AC21F4CE5}" srcId="{AB30160E-0907-4051-AC21-6A8E7CC3B8C0}" destId="{90F26033-D8F6-4BDC-B735-0B118E4A87C0}" srcOrd="0" destOrd="0" parTransId="{73441C0E-F54C-4C44-A254-89A5AC9AA29D}" sibTransId="{F9D6063A-4BEE-449B-842A-712094E7D4D1}"/>
    <dgm:cxn modelId="{C3A0BED7-C421-4919-A902-15F4AC801D95}" type="presOf" srcId="{AB30160E-0907-4051-AC21-6A8E7CC3B8C0}" destId="{17B20A14-F478-47CE-A624-8FB8D71B3526}" srcOrd="0" destOrd="0" presId="urn:microsoft.com/office/officeart/2005/8/layout/vList5"/>
    <dgm:cxn modelId="{0A2F59E1-22B6-429D-9DDE-A108B22206BD}" type="presOf" srcId="{BF8AD38C-1C09-46D1-9001-4B82135BF327}" destId="{7228DD4C-B2C3-40BD-B80E-6464F90401C5}" srcOrd="0" destOrd="0" presId="urn:microsoft.com/office/officeart/2005/8/layout/vList5"/>
    <dgm:cxn modelId="{C2436831-26A0-4162-BD18-51632E2EA234}" type="presParOf" srcId="{8AD77A32-A25D-472C-A91F-5C553E4576D5}" destId="{5C60BB0A-AE0E-4CAE-B494-8ED3B501B7BB}" srcOrd="0" destOrd="0" presId="urn:microsoft.com/office/officeart/2005/8/layout/vList5"/>
    <dgm:cxn modelId="{37B8291C-DA4A-477B-A91B-45D276B2CB55}" type="presParOf" srcId="{5C60BB0A-AE0E-4CAE-B494-8ED3B501B7BB}" destId="{17B20A14-F478-47CE-A624-8FB8D71B3526}" srcOrd="0" destOrd="0" presId="urn:microsoft.com/office/officeart/2005/8/layout/vList5"/>
    <dgm:cxn modelId="{B485349F-9D0F-4E51-A1A9-85A8E8C21C1B}" type="presParOf" srcId="{5C60BB0A-AE0E-4CAE-B494-8ED3B501B7BB}" destId="{DC246907-9744-41C0-B782-2C3902898E0C}" srcOrd="1" destOrd="0" presId="urn:microsoft.com/office/officeart/2005/8/layout/vList5"/>
    <dgm:cxn modelId="{FD1E3696-9C43-4A1E-B969-F54EA1A53D86}" type="presParOf" srcId="{8AD77A32-A25D-472C-A91F-5C553E4576D5}" destId="{5D673CA7-BDA6-409A-A409-9EF49445DF59}" srcOrd="1" destOrd="0" presId="urn:microsoft.com/office/officeart/2005/8/layout/vList5"/>
    <dgm:cxn modelId="{9F790E0C-7BB6-449A-B30A-274F93DE3C43}" type="presParOf" srcId="{8AD77A32-A25D-472C-A91F-5C553E4576D5}" destId="{DE618594-0BE7-4213-B26A-ADAA72988BA1}" srcOrd="2" destOrd="0" presId="urn:microsoft.com/office/officeart/2005/8/layout/vList5"/>
    <dgm:cxn modelId="{37C7E6C7-139A-4A19-8F05-A774D3EF45DB}" type="presParOf" srcId="{DE618594-0BE7-4213-B26A-ADAA72988BA1}" destId="{7228DD4C-B2C3-40BD-B80E-6464F90401C5}" srcOrd="0" destOrd="0" presId="urn:microsoft.com/office/officeart/2005/8/layout/vList5"/>
    <dgm:cxn modelId="{72AF77B0-D39C-49CA-A293-9F64CB6B9F38}" type="presParOf" srcId="{DE618594-0BE7-4213-B26A-ADAA72988BA1}" destId="{3B82C1E7-F1C4-454D-AB16-3F6A964DF8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CB243A-7505-4496-98C8-13B39B5C904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01BEEAF-2FDB-48DD-9B46-42BDF14E454E}">
      <dgm:prSet phldrT="[Text]" custT="1"/>
      <dgm:spPr>
        <a:solidFill>
          <a:schemeClr val="accent2">
            <a:lumMod val="20000"/>
            <a:lumOff val="80000"/>
          </a:schemeClr>
        </a:solidFill>
      </dgm:spPr>
      <dgm:t>
        <a:bodyPr/>
        <a:lstStyle/>
        <a:p>
          <a:r>
            <a:rPr lang="en-US" sz="2400" dirty="0">
              <a:latin typeface="+mj-lt"/>
              <a:cs typeface="Arial" panose="020B0604020202020204" pitchFamily="34" charset="0"/>
            </a:rPr>
            <a:t>Each agency obtains an </a:t>
          </a:r>
          <a:r>
            <a:rPr lang="en-US" sz="2400" b="1" dirty="0">
              <a:latin typeface="+mj-lt"/>
              <a:cs typeface="Arial" panose="020B0604020202020204" pitchFamily="34" charset="0"/>
            </a:rPr>
            <a:t>Agency Code</a:t>
          </a:r>
          <a:r>
            <a:rPr lang="en-US" sz="2400" dirty="0">
              <a:latin typeface="+mj-lt"/>
              <a:cs typeface="Arial" panose="020B0604020202020204" pitchFamily="34" charset="0"/>
            </a:rPr>
            <a:t>.</a:t>
          </a:r>
        </a:p>
      </dgm:t>
    </dgm:pt>
    <dgm:pt modelId="{0C7155F3-91BF-4D55-98AB-8D8AE3CEDC43}" type="parTrans" cxnId="{1653517F-30DD-4D5E-94B4-19A8E00FF35A}">
      <dgm:prSet/>
      <dgm:spPr/>
      <dgm:t>
        <a:bodyPr/>
        <a:lstStyle/>
        <a:p>
          <a:endParaRPr lang="en-US"/>
        </a:p>
      </dgm:t>
    </dgm:pt>
    <dgm:pt modelId="{37743F51-1FAB-453E-BE99-DE4B0B26231B}" type="sibTrans" cxnId="{1653517F-30DD-4D5E-94B4-19A8E00FF35A}">
      <dgm:prSet/>
      <dgm:spPr/>
      <dgm:t>
        <a:bodyPr/>
        <a:lstStyle/>
        <a:p>
          <a:endParaRPr lang="en-US"/>
        </a:p>
      </dgm:t>
    </dgm:pt>
    <dgm:pt modelId="{5B3774C5-73B5-4B0D-9314-A97DC55553F5}">
      <dgm:prSet/>
      <dgm:spPr>
        <a:solidFill>
          <a:schemeClr val="accent2">
            <a:lumMod val="75000"/>
          </a:schemeClr>
        </a:solidFill>
      </dgm:spPr>
      <dgm:t>
        <a:bodyPr/>
        <a:lstStyle/>
        <a:p>
          <a:r>
            <a:rPr lang="en-US" b="1" dirty="0">
              <a:latin typeface="+mj-lt"/>
              <a:cs typeface="Arial" panose="020B0604020202020204" pitchFamily="34" charset="0"/>
            </a:rPr>
            <a:t>Services Subscribed</a:t>
          </a:r>
        </a:p>
      </dgm:t>
    </dgm:pt>
    <dgm:pt modelId="{81425277-3845-46AE-BC26-2CDECFA36776}" type="parTrans" cxnId="{B0D6110F-61DD-4197-AF47-5BB8D9DD5CEC}">
      <dgm:prSet/>
      <dgm:spPr/>
      <dgm:t>
        <a:bodyPr/>
        <a:lstStyle/>
        <a:p>
          <a:endParaRPr lang="en-US"/>
        </a:p>
      </dgm:t>
    </dgm:pt>
    <dgm:pt modelId="{AA363DC5-56E9-4FC0-9A0C-EF234E0EA41F}" type="sibTrans" cxnId="{B0D6110F-61DD-4197-AF47-5BB8D9DD5CEC}">
      <dgm:prSet/>
      <dgm:spPr/>
      <dgm:t>
        <a:bodyPr/>
        <a:lstStyle/>
        <a:p>
          <a:endParaRPr lang="en-US">
            <a:latin typeface="+mj-lt"/>
          </a:endParaRPr>
        </a:p>
      </dgm:t>
    </dgm:pt>
    <dgm:pt modelId="{26ADBA2A-E0FC-474D-B981-F2F4A62079EA}">
      <dgm:prSet/>
      <dgm:spPr>
        <a:solidFill>
          <a:schemeClr val="accent6">
            <a:lumMod val="75000"/>
          </a:schemeClr>
        </a:solidFill>
      </dgm:spPr>
      <dgm:t>
        <a:bodyPr/>
        <a:lstStyle/>
        <a:p>
          <a:r>
            <a:rPr lang="en-US" b="1" dirty="0">
              <a:latin typeface="+mj-lt"/>
              <a:cs typeface="Arial" panose="020B0604020202020204" pitchFamily="34" charset="0"/>
            </a:rPr>
            <a:t>Invoice Calculation</a:t>
          </a:r>
        </a:p>
      </dgm:t>
    </dgm:pt>
    <dgm:pt modelId="{245DD57D-D3D5-4120-A32D-10166DBE87C0}" type="parTrans" cxnId="{04AB6CC6-F04E-49E3-B159-95486EAD8403}">
      <dgm:prSet/>
      <dgm:spPr/>
      <dgm:t>
        <a:bodyPr/>
        <a:lstStyle/>
        <a:p>
          <a:endParaRPr lang="en-US"/>
        </a:p>
      </dgm:t>
    </dgm:pt>
    <dgm:pt modelId="{9E64DEC2-C115-475F-9DD0-0D4AE3A045D0}" type="sibTrans" cxnId="{04AB6CC6-F04E-49E3-B159-95486EAD8403}">
      <dgm:prSet/>
      <dgm:spPr/>
      <dgm:t>
        <a:bodyPr/>
        <a:lstStyle/>
        <a:p>
          <a:endParaRPr lang="en-US"/>
        </a:p>
      </dgm:t>
    </dgm:pt>
    <dgm:pt modelId="{67D09084-9FB8-4ED1-8977-D7F9EC467384}">
      <dgm:prSet phldrT="[Text]"/>
      <dgm:spPr>
        <a:solidFill>
          <a:srgbClr val="0070C0"/>
        </a:solidFill>
      </dgm:spPr>
      <dgm:t>
        <a:bodyPr/>
        <a:lstStyle/>
        <a:p>
          <a:r>
            <a:rPr lang="en-US" b="1" dirty="0">
              <a:latin typeface="+mj-lt"/>
              <a:cs typeface="Arial" panose="020B0604020202020204" pitchFamily="34" charset="0"/>
            </a:rPr>
            <a:t>Services Needed</a:t>
          </a:r>
        </a:p>
      </dgm:t>
    </dgm:pt>
    <dgm:pt modelId="{4974908E-BD14-4804-B6FA-08DD48B3408C}" type="parTrans" cxnId="{F0BFFAD1-E698-472F-9ED8-3362C3E00265}">
      <dgm:prSet/>
      <dgm:spPr/>
      <dgm:t>
        <a:bodyPr/>
        <a:lstStyle/>
        <a:p>
          <a:endParaRPr lang="en-US"/>
        </a:p>
      </dgm:t>
    </dgm:pt>
    <dgm:pt modelId="{B7D42FDD-CAD4-4810-B0C4-E249A01866DB}" type="sibTrans" cxnId="{F0BFFAD1-E698-472F-9ED8-3362C3E00265}">
      <dgm:prSet/>
      <dgm:spPr/>
      <dgm:t>
        <a:bodyPr/>
        <a:lstStyle/>
        <a:p>
          <a:endParaRPr lang="en-US">
            <a:latin typeface="+mj-lt"/>
          </a:endParaRPr>
        </a:p>
      </dgm:t>
    </dgm:pt>
    <dgm:pt modelId="{756CED53-3A16-4C86-A76F-213511C97705}">
      <dgm:prSet/>
      <dgm:spPr/>
      <dgm:t>
        <a:bodyPr/>
        <a:lstStyle/>
        <a:p>
          <a:r>
            <a:rPr lang="en-US" b="1" dirty="0">
              <a:latin typeface="+mj-lt"/>
              <a:cs typeface="Arial" panose="020B0604020202020204" pitchFamily="34" charset="0"/>
            </a:rPr>
            <a:t>ICASS creates an invoice</a:t>
          </a:r>
          <a:r>
            <a:rPr lang="en-US" dirty="0">
              <a:latin typeface="+mj-lt"/>
              <a:cs typeface="Arial" panose="020B0604020202020204" pitchFamily="34" charset="0"/>
            </a:rPr>
            <a:t> for each agency based on ICASS services used at the Embassy or Consulate.</a:t>
          </a:r>
        </a:p>
      </dgm:t>
    </dgm:pt>
    <dgm:pt modelId="{3BAF15D6-80BD-4BCE-8C1C-9E6A74F05888}" type="parTrans" cxnId="{7BCF1A6D-9D7C-4DBE-B07A-32397D12E9E2}">
      <dgm:prSet/>
      <dgm:spPr/>
      <dgm:t>
        <a:bodyPr/>
        <a:lstStyle/>
        <a:p>
          <a:endParaRPr lang="en-US"/>
        </a:p>
      </dgm:t>
    </dgm:pt>
    <dgm:pt modelId="{B902B750-F019-4E21-9E24-9145629426F4}" type="sibTrans" cxnId="{7BCF1A6D-9D7C-4DBE-B07A-32397D12E9E2}">
      <dgm:prSet/>
      <dgm:spPr/>
      <dgm:t>
        <a:bodyPr/>
        <a:lstStyle/>
        <a:p>
          <a:endParaRPr lang="en-US"/>
        </a:p>
      </dgm:t>
    </dgm:pt>
    <dgm:pt modelId="{4940BAC8-649C-44D2-94A2-CC98658C2614}">
      <dgm:prSet phldrT="[Text]" custT="1"/>
      <dgm:spPr>
        <a:solidFill>
          <a:schemeClr val="accent2">
            <a:lumMod val="20000"/>
            <a:lumOff val="80000"/>
          </a:schemeClr>
        </a:solidFill>
      </dgm:spPr>
      <dgm:t>
        <a:bodyPr/>
        <a:lstStyle/>
        <a:p>
          <a:r>
            <a:rPr lang="en-US" sz="2400" dirty="0">
              <a:latin typeface="+mj-lt"/>
              <a:cs typeface="Arial" panose="020B0604020202020204" pitchFamily="34" charset="0"/>
            </a:rPr>
            <a:t>Each agency signs up for the </a:t>
          </a:r>
          <a:r>
            <a:rPr lang="en-US" sz="2400" b="1" dirty="0">
              <a:latin typeface="+mj-lt"/>
              <a:cs typeface="Arial" panose="020B0604020202020204" pitchFamily="34" charset="0"/>
            </a:rPr>
            <a:t>administrative support services</a:t>
          </a:r>
          <a:r>
            <a:rPr lang="en-US" sz="2400" dirty="0">
              <a:latin typeface="+mj-lt"/>
              <a:cs typeface="Arial" panose="020B0604020202020204" pitchFamily="34" charset="0"/>
            </a:rPr>
            <a:t> (Cost Centers) it needs.</a:t>
          </a:r>
        </a:p>
      </dgm:t>
    </dgm:pt>
    <dgm:pt modelId="{B9722183-0448-48B0-BEC8-B53503E865C8}" type="parTrans" cxnId="{97F24AD4-4FBF-4709-BD87-7D6FAAC7A9A4}">
      <dgm:prSet/>
      <dgm:spPr/>
      <dgm:t>
        <a:bodyPr/>
        <a:lstStyle/>
        <a:p>
          <a:endParaRPr lang="en-US"/>
        </a:p>
      </dgm:t>
    </dgm:pt>
    <dgm:pt modelId="{3F5E6DB9-36FD-42D4-8718-A2B947B3F537}" type="sibTrans" cxnId="{97F24AD4-4FBF-4709-BD87-7D6FAAC7A9A4}">
      <dgm:prSet/>
      <dgm:spPr/>
      <dgm:t>
        <a:bodyPr/>
        <a:lstStyle/>
        <a:p>
          <a:endParaRPr lang="en-US"/>
        </a:p>
      </dgm:t>
    </dgm:pt>
    <dgm:pt modelId="{C3F7ED97-4F6C-434F-AE01-8C26059E2F52}">
      <dgm:prSet/>
      <dgm:spPr>
        <a:solidFill>
          <a:schemeClr val="accent4">
            <a:lumMod val="40000"/>
            <a:lumOff val="60000"/>
            <a:alpha val="90000"/>
          </a:schemeClr>
        </a:solidFill>
      </dgm:spPr>
      <dgm:t>
        <a:bodyPr/>
        <a:lstStyle/>
        <a:p>
          <a:endParaRPr lang="en-US" sz="1700">
            <a:latin typeface="+mj-lt"/>
            <a:cs typeface="Arial" panose="020B0604020202020204" pitchFamily="34" charset="0"/>
          </a:endParaRPr>
        </a:p>
      </dgm:t>
    </dgm:pt>
    <dgm:pt modelId="{C5ECE931-888D-4DFD-8E16-84F04FDF0E04}" type="parTrans" cxnId="{79F709FE-3E83-4CB8-A27C-22A4C83115FA}">
      <dgm:prSet/>
      <dgm:spPr/>
      <dgm:t>
        <a:bodyPr/>
        <a:lstStyle/>
        <a:p>
          <a:endParaRPr lang="en-US"/>
        </a:p>
      </dgm:t>
    </dgm:pt>
    <dgm:pt modelId="{19A5B31E-34AD-4150-A2B0-0C85DC13126A}" type="sibTrans" cxnId="{79F709FE-3E83-4CB8-A27C-22A4C83115FA}">
      <dgm:prSet/>
      <dgm:spPr/>
      <dgm:t>
        <a:bodyPr/>
        <a:lstStyle/>
        <a:p>
          <a:endParaRPr lang="en-US"/>
        </a:p>
      </dgm:t>
    </dgm:pt>
    <dgm:pt modelId="{0767ABA9-74FC-4771-9174-8209414D9435}">
      <dgm:prSet custT="1"/>
      <dgm:spPr>
        <a:solidFill>
          <a:schemeClr val="accent4">
            <a:lumMod val="40000"/>
            <a:lumOff val="60000"/>
            <a:alpha val="90000"/>
          </a:schemeClr>
        </a:solidFill>
      </dgm:spPr>
      <dgm:t>
        <a:bodyPr/>
        <a:lstStyle/>
        <a:p>
          <a:r>
            <a:rPr lang="en-US" sz="2800" dirty="0">
              <a:latin typeface="+mj-lt"/>
              <a:cs typeface="Arial" panose="020B0604020202020204" pitchFamily="34" charset="0"/>
            </a:rPr>
            <a:t>Service Providers </a:t>
          </a:r>
          <a:r>
            <a:rPr lang="en-US" sz="2800" b="1" dirty="0">
              <a:latin typeface="+mj-lt"/>
              <a:cs typeface="Arial" panose="020B0604020202020204" pitchFamily="34" charset="0"/>
            </a:rPr>
            <a:t>collect data </a:t>
          </a:r>
          <a:r>
            <a:rPr lang="en-US" sz="2800" dirty="0">
              <a:latin typeface="+mj-lt"/>
              <a:cs typeface="Arial" panose="020B0604020202020204" pitchFamily="34" charset="0"/>
            </a:rPr>
            <a:t>on Workload Counts.</a:t>
          </a:r>
        </a:p>
      </dgm:t>
    </dgm:pt>
    <dgm:pt modelId="{6184582C-E8E4-4719-AA4F-86549FAA7058}" type="parTrans" cxnId="{5E8EC399-CB75-4033-B956-313D1E449BFA}">
      <dgm:prSet/>
      <dgm:spPr/>
      <dgm:t>
        <a:bodyPr/>
        <a:lstStyle/>
        <a:p>
          <a:endParaRPr lang="en-US"/>
        </a:p>
      </dgm:t>
    </dgm:pt>
    <dgm:pt modelId="{C1B51E9F-93D6-4665-A6B7-25CD96B862EB}" type="sibTrans" cxnId="{5E8EC399-CB75-4033-B956-313D1E449BFA}">
      <dgm:prSet/>
      <dgm:spPr/>
      <dgm:t>
        <a:bodyPr/>
        <a:lstStyle/>
        <a:p>
          <a:endParaRPr lang="en-US"/>
        </a:p>
      </dgm:t>
    </dgm:pt>
    <dgm:pt modelId="{FBF26C09-3076-48E2-8020-EB9FD4206E98}">
      <dgm:prSet custT="1"/>
      <dgm:spPr>
        <a:solidFill>
          <a:schemeClr val="accent4">
            <a:lumMod val="40000"/>
            <a:lumOff val="60000"/>
            <a:alpha val="90000"/>
          </a:schemeClr>
        </a:solidFill>
      </dgm:spPr>
      <dgm:t>
        <a:bodyPr/>
        <a:lstStyle/>
        <a:p>
          <a:endParaRPr lang="en-US" sz="1800" dirty="0">
            <a:latin typeface="+mj-lt"/>
            <a:cs typeface="Arial" panose="020B0604020202020204" pitchFamily="34" charset="0"/>
          </a:endParaRPr>
        </a:p>
      </dgm:t>
    </dgm:pt>
    <dgm:pt modelId="{DDB16EF4-C78C-4AFB-AC16-0FE41694F57B}" type="parTrans" cxnId="{C23E5A7F-1281-4662-A39D-D32AB93BEDBD}">
      <dgm:prSet/>
      <dgm:spPr/>
      <dgm:t>
        <a:bodyPr/>
        <a:lstStyle/>
        <a:p>
          <a:endParaRPr lang="en-US"/>
        </a:p>
      </dgm:t>
    </dgm:pt>
    <dgm:pt modelId="{0E909F02-61FD-4F84-871C-97098453836B}" type="sibTrans" cxnId="{C23E5A7F-1281-4662-A39D-D32AB93BEDBD}">
      <dgm:prSet/>
      <dgm:spPr/>
      <dgm:t>
        <a:bodyPr/>
        <a:lstStyle/>
        <a:p>
          <a:endParaRPr lang="en-US"/>
        </a:p>
      </dgm:t>
    </dgm:pt>
    <dgm:pt modelId="{944898EA-8FAD-4C1D-8AA0-75CEF97F73A2}" type="pres">
      <dgm:prSet presAssocID="{A8CB243A-7505-4496-98C8-13B39B5C9048}" presName="Name0" presStyleCnt="0">
        <dgm:presLayoutVars>
          <dgm:dir/>
          <dgm:animLvl val="lvl"/>
          <dgm:resizeHandles val="exact"/>
        </dgm:presLayoutVars>
      </dgm:prSet>
      <dgm:spPr/>
    </dgm:pt>
    <dgm:pt modelId="{0EDAD6D3-501D-4ECA-8A6D-6E02B3AB8E9B}" type="pres">
      <dgm:prSet presAssocID="{A8CB243A-7505-4496-98C8-13B39B5C9048}" presName="tSp" presStyleCnt="0"/>
      <dgm:spPr/>
    </dgm:pt>
    <dgm:pt modelId="{663F1FFB-2F94-4548-9031-8B6A226DF94E}" type="pres">
      <dgm:prSet presAssocID="{A8CB243A-7505-4496-98C8-13B39B5C9048}" presName="bSp" presStyleCnt="0"/>
      <dgm:spPr/>
    </dgm:pt>
    <dgm:pt modelId="{B7B9969A-9876-47CD-9BF9-BBE17FAC3B52}" type="pres">
      <dgm:prSet presAssocID="{A8CB243A-7505-4496-98C8-13B39B5C9048}" presName="process" presStyleCnt="0"/>
      <dgm:spPr/>
    </dgm:pt>
    <dgm:pt modelId="{9CB5259A-3ECF-4DB7-B35E-AD2B98B1CE6C}" type="pres">
      <dgm:prSet presAssocID="{67D09084-9FB8-4ED1-8977-D7F9EC467384}" presName="composite1" presStyleCnt="0"/>
      <dgm:spPr/>
    </dgm:pt>
    <dgm:pt modelId="{2A364C47-A2A4-41C3-8AFD-6B3E05B062AC}" type="pres">
      <dgm:prSet presAssocID="{67D09084-9FB8-4ED1-8977-D7F9EC467384}" presName="dummyNode1" presStyleLbl="node1" presStyleIdx="0" presStyleCnt="3"/>
      <dgm:spPr/>
    </dgm:pt>
    <dgm:pt modelId="{A49C6820-3958-4500-A7D2-1B39DE6A9B72}" type="pres">
      <dgm:prSet presAssocID="{67D09084-9FB8-4ED1-8977-D7F9EC467384}" presName="childNode1" presStyleLbl="bgAcc1" presStyleIdx="0" presStyleCnt="3" custScaleX="126558" custScaleY="147871">
        <dgm:presLayoutVars>
          <dgm:bulletEnabled val="1"/>
        </dgm:presLayoutVars>
      </dgm:prSet>
      <dgm:spPr/>
    </dgm:pt>
    <dgm:pt modelId="{4DCF2DCF-A243-4CBE-B865-5AC3A09FD6BB}" type="pres">
      <dgm:prSet presAssocID="{67D09084-9FB8-4ED1-8977-D7F9EC467384}" presName="childNode1tx" presStyleLbl="bgAcc1" presStyleIdx="0" presStyleCnt="3">
        <dgm:presLayoutVars>
          <dgm:bulletEnabled val="1"/>
        </dgm:presLayoutVars>
      </dgm:prSet>
      <dgm:spPr/>
    </dgm:pt>
    <dgm:pt modelId="{48F9270B-888A-4781-9223-88673250DFE0}" type="pres">
      <dgm:prSet presAssocID="{67D09084-9FB8-4ED1-8977-D7F9EC467384}" presName="parentNode1" presStyleLbl="node1" presStyleIdx="0" presStyleCnt="3" custScaleX="113407" custScaleY="142164" custLinFactNeighborX="-12192" custLinFactNeighborY="18867">
        <dgm:presLayoutVars>
          <dgm:chMax val="1"/>
          <dgm:bulletEnabled val="1"/>
        </dgm:presLayoutVars>
      </dgm:prSet>
      <dgm:spPr/>
    </dgm:pt>
    <dgm:pt modelId="{EF373251-8AA7-4F8F-9CE5-FDFC65FA58DB}" type="pres">
      <dgm:prSet presAssocID="{67D09084-9FB8-4ED1-8977-D7F9EC467384}" presName="connSite1" presStyleCnt="0"/>
      <dgm:spPr/>
    </dgm:pt>
    <dgm:pt modelId="{3A42A4D8-5BEA-4EDB-B28F-C9CE648E2438}" type="pres">
      <dgm:prSet presAssocID="{B7D42FDD-CAD4-4810-B0C4-E249A01866DB}" presName="Name9" presStyleLbl="sibTrans2D1" presStyleIdx="0" presStyleCnt="2"/>
      <dgm:spPr/>
    </dgm:pt>
    <dgm:pt modelId="{3E186717-F416-4F08-A6C7-E22B987BEB17}" type="pres">
      <dgm:prSet presAssocID="{5B3774C5-73B5-4B0D-9314-A97DC55553F5}" presName="composite2" presStyleCnt="0"/>
      <dgm:spPr/>
    </dgm:pt>
    <dgm:pt modelId="{4230F1C7-3BBE-4401-BAC2-22C04F0E2877}" type="pres">
      <dgm:prSet presAssocID="{5B3774C5-73B5-4B0D-9314-A97DC55553F5}" presName="dummyNode2" presStyleLbl="node1" presStyleIdx="0" presStyleCnt="3"/>
      <dgm:spPr/>
    </dgm:pt>
    <dgm:pt modelId="{22BE643A-552B-46CD-AAB5-8A942D434F3C}" type="pres">
      <dgm:prSet presAssocID="{5B3774C5-73B5-4B0D-9314-A97DC55553F5}" presName="childNode2" presStyleLbl="bgAcc1" presStyleIdx="1" presStyleCnt="3" custScaleX="120166" custScaleY="149706">
        <dgm:presLayoutVars>
          <dgm:bulletEnabled val="1"/>
        </dgm:presLayoutVars>
      </dgm:prSet>
      <dgm:spPr/>
    </dgm:pt>
    <dgm:pt modelId="{7BF34070-6A3F-494E-8D31-923AD70D9F87}" type="pres">
      <dgm:prSet presAssocID="{5B3774C5-73B5-4B0D-9314-A97DC55553F5}" presName="childNode2tx" presStyleLbl="bgAcc1" presStyleIdx="1" presStyleCnt="3">
        <dgm:presLayoutVars>
          <dgm:bulletEnabled val="1"/>
        </dgm:presLayoutVars>
      </dgm:prSet>
      <dgm:spPr/>
    </dgm:pt>
    <dgm:pt modelId="{EA3E095D-14BF-4394-86AE-C2D02FF1779E}" type="pres">
      <dgm:prSet presAssocID="{5B3774C5-73B5-4B0D-9314-A97DC55553F5}" presName="parentNode2" presStyleLbl="node1" presStyleIdx="1" presStyleCnt="3" custScaleX="114322" custScaleY="122056" custLinFactNeighborX="-18438" custLinFactNeighborY="-30262">
        <dgm:presLayoutVars>
          <dgm:chMax val="0"/>
          <dgm:bulletEnabled val="1"/>
        </dgm:presLayoutVars>
      </dgm:prSet>
      <dgm:spPr/>
    </dgm:pt>
    <dgm:pt modelId="{08446FA1-C0BC-430C-8E2E-EA0E3C04538C}" type="pres">
      <dgm:prSet presAssocID="{5B3774C5-73B5-4B0D-9314-A97DC55553F5}" presName="connSite2" presStyleCnt="0"/>
      <dgm:spPr/>
    </dgm:pt>
    <dgm:pt modelId="{8CBCF3A7-3104-4D41-BB61-32F2F12A7193}" type="pres">
      <dgm:prSet presAssocID="{AA363DC5-56E9-4FC0-9A0C-EF234E0EA41F}" presName="Name18" presStyleLbl="sibTrans2D1" presStyleIdx="1" presStyleCnt="2"/>
      <dgm:spPr/>
    </dgm:pt>
    <dgm:pt modelId="{B2B866D8-874F-4C2A-84F3-A1985C0BE730}" type="pres">
      <dgm:prSet presAssocID="{26ADBA2A-E0FC-474D-B981-F2F4A62079EA}" presName="composite1" presStyleCnt="0"/>
      <dgm:spPr/>
    </dgm:pt>
    <dgm:pt modelId="{EEDA261E-F9F1-480A-9878-8455FA2AFB13}" type="pres">
      <dgm:prSet presAssocID="{26ADBA2A-E0FC-474D-B981-F2F4A62079EA}" presName="dummyNode1" presStyleLbl="node1" presStyleIdx="1" presStyleCnt="3"/>
      <dgm:spPr/>
    </dgm:pt>
    <dgm:pt modelId="{5234E48E-12B3-49C4-8702-6ED853CD1D35}" type="pres">
      <dgm:prSet presAssocID="{26ADBA2A-E0FC-474D-B981-F2F4A62079EA}" presName="childNode1" presStyleLbl="bgAcc1" presStyleIdx="2" presStyleCnt="3" custScaleX="119911" custScaleY="147203" custLinFactNeighborX="596" custLinFactNeighborY="1808">
        <dgm:presLayoutVars>
          <dgm:bulletEnabled val="1"/>
        </dgm:presLayoutVars>
      </dgm:prSet>
      <dgm:spPr/>
    </dgm:pt>
    <dgm:pt modelId="{BEBC93AD-BBC9-4B78-A393-077BFAB44539}" type="pres">
      <dgm:prSet presAssocID="{26ADBA2A-E0FC-474D-B981-F2F4A62079EA}" presName="childNode1tx" presStyleLbl="bgAcc1" presStyleIdx="2" presStyleCnt="3">
        <dgm:presLayoutVars>
          <dgm:bulletEnabled val="1"/>
        </dgm:presLayoutVars>
      </dgm:prSet>
      <dgm:spPr/>
    </dgm:pt>
    <dgm:pt modelId="{C28B58F4-122E-4264-8F47-486B5D80EA7C}" type="pres">
      <dgm:prSet presAssocID="{26ADBA2A-E0FC-474D-B981-F2F4A62079EA}" presName="parentNode1" presStyleLbl="node1" presStyleIdx="2" presStyleCnt="3" custScaleX="114710" custScaleY="118398" custLinFactNeighborX="-16640" custLinFactNeighborY="40092">
        <dgm:presLayoutVars>
          <dgm:chMax val="1"/>
          <dgm:bulletEnabled val="1"/>
        </dgm:presLayoutVars>
      </dgm:prSet>
      <dgm:spPr/>
    </dgm:pt>
    <dgm:pt modelId="{42F66A80-DCC3-4421-9857-0370B49D2BF3}" type="pres">
      <dgm:prSet presAssocID="{26ADBA2A-E0FC-474D-B981-F2F4A62079EA}" presName="connSite1" presStyleCnt="0"/>
      <dgm:spPr/>
    </dgm:pt>
  </dgm:ptLst>
  <dgm:cxnLst>
    <dgm:cxn modelId="{B0D6110F-61DD-4197-AF47-5BB8D9DD5CEC}" srcId="{A8CB243A-7505-4496-98C8-13B39B5C9048}" destId="{5B3774C5-73B5-4B0D-9314-A97DC55553F5}" srcOrd="1" destOrd="0" parTransId="{81425277-3845-46AE-BC26-2CDECFA36776}" sibTransId="{AA363DC5-56E9-4FC0-9A0C-EF234E0EA41F}"/>
    <dgm:cxn modelId="{7387A41A-D013-41E5-9BAC-E2522874F9C7}" type="presOf" srcId="{26ADBA2A-E0FC-474D-B981-F2F4A62079EA}" destId="{C28B58F4-122E-4264-8F47-486B5D80EA7C}" srcOrd="0" destOrd="0" presId="urn:microsoft.com/office/officeart/2005/8/layout/hProcess4"/>
    <dgm:cxn modelId="{19AB841B-7FCE-4D93-AC0F-22870A26672E}" type="presOf" srcId="{701BEEAF-2FDB-48DD-9B46-42BDF14E454E}" destId="{A49C6820-3958-4500-A7D2-1B39DE6A9B72}" srcOrd="0" destOrd="0" presId="urn:microsoft.com/office/officeart/2005/8/layout/hProcess4"/>
    <dgm:cxn modelId="{D993052F-6687-4B39-988F-DF085911089A}" type="presOf" srcId="{4940BAC8-649C-44D2-94A2-CC98658C2614}" destId="{A49C6820-3958-4500-A7D2-1B39DE6A9B72}" srcOrd="0" destOrd="1" presId="urn:microsoft.com/office/officeart/2005/8/layout/hProcess4"/>
    <dgm:cxn modelId="{B782B72F-CDF9-400B-B89A-B3620B5225C6}" type="presOf" srcId="{756CED53-3A16-4C86-A76F-213511C97705}" destId="{5234E48E-12B3-49C4-8702-6ED853CD1D35}" srcOrd="0" destOrd="0" presId="urn:microsoft.com/office/officeart/2005/8/layout/hProcess4"/>
    <dgm:cxn modelId="{B597F936-CEB9-4310-B8B3-F29347322BBA}" type="presOf" srcId="{B7D42FDD-CAD4-4810-B0C4-E249A01866DB}" destId="{3A42A4D8-5BEA-4EDB-B28F-C9CE648E2438}" srcOrd="0" destOrd="0" presId="urn:microsoft.com/office/officeart/2005/8/layout/hProcess4"/>
    <dgm:cxn modelId="{C89B9466-F168-4D66-BA6F-F72CF66ED829}" type="presOf" srcId="{0767ABA9-74FC-4771-9174-8209414D9435}" destId="{22BE643A-552B-46CD-AAB5-8A942D434F3C}" srcOrd="0" destOrd="2" presId="urn:microsoft.com/office/officeart/2005/8/layout/hProcess4"/>
    <dgm:cxn modelId="{F39FEF4B-1D4B-490F-A050-642AEC3B9FAC}" type="presOf" srcId="{A8CB243A-7505-4496-98C8-13B39B5C9048}" destId="{944898EA-8FAD-4C1D-8AA0-75CEF97F73A2}" srcOrd="0" destOrd="0" presId="urn:microsoft.com/office/officeart/2005/8/layout/hProcess4"/>
    <dgm:cxn modelId="{7BCF1A6D-9D7C-4DBE-B07A-32397D12E9E2}" srcId="{26ADBA2A-E0FC-474D-B981-F2F4A62079EA}" destId="{756CED53-3A16-4C86-A76F-213511C97705}" srcOrd="0" destOrd="0" parTransId="{3BAF15D6-80BD-4BCE-8C1C-9E6A74F05888}" sibTransId="{B902B750-F019-4E21-9E24-9145629426F4}"/>
    <dgm:cxn modelId="{D4ECC974-11F7-40E2-8805-0B3D81462EFD}" type="presOf" srcId="{FBF26C09-3076-48E2-8020-EB9FD4206E98}" destId="{7BF34070-6A3F-494E-8D31-923AD70D9F87}" srcOrd="1" destOrd="1" presId="urn:microsoft.com/office/officeart/2005/8/layout/hProcess4"/>
    <dgm:cxn modelId="{03C2077E-C702-4866-96BF-0EE0C5FA866A}" type="presOf" srcId="{67D09084-9FB8-4ED1-8977-D7F9EC467384}" destId="{48F9270B-888A-4781-9223-88673250DFE0}" srcOrd="0" destOrd="0" presId="urn:microsoft.com/office/officeart/2005/8/layout/hProcess4"/>
    <dgm:cxn modelId="{1653517F-30DD-4D5E-94B4-19A8E00FF35A}" srcId="{67D09084-9FB8-4ED1-8977-D7F9EC467384}" destId="{701BEEAF-2FDB-48DD-9B46-42BDF14E454E}" srcOrd="0" destOrd="0" parTransId="{0C7155F3-91BF-4D55-98AB-8D8AE3CEDC43}" sibTransId="{37743F51-1FAB-453E-BE99-DE4B0B26231B}"/>
    <dgm:cxn modelId="{C23E5A7F-1281-4662-A39D-D32AB93BEDBD}" srcId="{5B3774C5-73B5-4B0D-9314-A97DC55553F5}" destId="{FBF26C09-3076-48E2-8020-EB9FD4206E98}" srcOrd="1" destOrd="0" parTransId="{DDB16EF4-C78C-4AFB-AC16-0FE41694F57B}" sibTransId="{0E909F02-61FD-4F84-871C-97098453836B}"/>
    <dgm:cxn modelId="{D6A75A87-BF7F-4416-91B7-9A50B86E8E9B}" type="presOf" srcId="{0767ABA9-74FC-4771-9174-8209414D9435}" destId="{7BF34070-6A3F-494E-8D31-923AD70D9F87}" srcOrd="1" destOrd="2" presId="urn:microsoft.com/office/officeart/2005/8/layout/hProcess4"/>
    <dgm:cxn modelId="{6E797192-0D41-4ED7-92FF-78B8E8924AF2}" type="presOf" srcId="{C3F7ED97-4F6C-434F-AE01-8C26059E2F52}" destId="{22BE643A-552B-46CD-AAB5-8A942D434F3C}" srcOrd="0" destOrd="0" presId="urn:microsoft.com/office/officeart/2005/8/layout/hProcess4"/>
    <dgm:cxn modelId="{525C3E93-2499-4E86-BD81-CCEF0D27B2AF}" type="presOf" srcId="{756CED53-3A16-4C86-A76F-213511C97705}" destId="{BEBC93AD-BBC9-4B78-A393-077BFAB44539}" srcOrd="1" destOrd="0" presId="urn:microsoft.com/office/officeart/2005/8/layout/hProcess4"/>
    <dgm:cxn modelId="{5E8EC399-CB75-4033-B956-313D1E449BFA}" srcId="{5B3774C5-73B5-4B0D-9314-A97DC55553F5}" destId="{0767ABA9-74FC-4771-9174-8209414D9435}" srcOrd="2" destOrd="0" parTransId="{6184582C-E8E4-4719-AA4F-86549FAA7058}" sibTransId="{C1B51E9F-93D6-4665-A6B7-25CD96B862EB}"/>
    <dgm:cxn modelId="{107D57A4-6474-41CD-B52A-56BF1BDC0BB8}" type="presOf" srcId="{5B3774C5-73B5-4B0D-9314-A97DC55553F5}" destId="{EA3E095D-14BF-4394-86AE-C2D02FF1779E}" srcOrd="0" destOrd="0" presId="urn:microsoft.com/office/officeart/2005/8/layout/hProcess4"/>
    <dgm:cxn modelId="{755F2BAC-F14B-4C18-920C-BEC11DB07058}" type="presOf" srcId="{701BEEAF-2FDB-48DD-9B46-42BDF14E454E}" destId="{4DCF2DCF-A243-4CBE-B865-5AC3A09FD6BB}" srcOrd="1" destOrd="0" presId="urn:microsoft.com/office/officeart/2005/8/layout/hProcess4"/>
    <dgm:cxn modelId="{8C726BAD-F317-4020-AF93-533356DE6811}" type="presOf" srcId="{FBF26C09-3076-48E2-8020-EB9FD4206E98}" destId="{22BE643A-552B-46CD-AAB5-8A942D434F3C}" srcOrd="0" destOrd="1" presId="urn:microsoft.com/office/officeart/2005/8/layout/hProcess4"/>
    <dgm:cxn modelId="{8FF460C4-40CB-4D93-84C1-8124A69A6280}" type="presOf" srcId="{AA363DC5-56E9-4FC0-9A0C-EF234E0EA41F}" destId="{8CBCF3A7-3104-4D41-BB61-32F2F12A7193}" srcOrd="0" destOrd="0" presId="urn:microsoft.com/office/officeart/2005/8/layout/hProcess4"/>
    <dgm:cxn modelId="{E45522C5-4653-4C39-88E4-6270881AD96D}" type="presOf" srcId="{4940BAC8-649C-44D2-94A2-CC98658C2614}" destId="{4DCF2DCF-A243-4CBE-B865-5AC3A09FD6BB}" srcOrd="1" destOrd="1" presId="urn:microsoft.com/office/officeart/2005/8/layout/hProcess4"/>
    <dgm:cxn modelId="{04AB6CC6-F04E-49E3-B159-95486EAD8403}" srcId="{A8CB243A-7505-4496-98C8-13B39B5C9048}" destId="{26ADBA2A-E0FC-474D-B981-F2F4A62079EA}" srcOrd="2" destOrd="0" parTransId="{245DD57D-D3D5-4120-A32D-10166DBE87C0}" sibTransId="{9E64DEC2-C115-475F-9DD0-0D4AE3A045D0}"/>
    <dgm:cxn modelId="{F0BFFAD1-E698-472F-9ED8-3362C3E00265}" srcId="{A8CB243A-7505-4496-98C8-13B39B5C9048}" destId="{67D09084-9FB8-4ED1-8977-D7F9EC467384}" srcOrd="0" destOrd="0" parTransId="{4974908E-BD14-4804-B6FA-08DD48B3408C}" sibTransId="{B7D42FDD-CAD4-4810-B0C4-E249A01866DB}"/>
    <dgm:cxn modelId="{97F24AD4-4FBF-4709-BD87-7D6FAAC7A9A4}" srcId="{67D09084-9FB8-4ED1-8977-D7F9EC467384}" destId="{4940BAC8-649C-44D2-94A2-CC98658C2614}" srcOrd="1" destOrd="0" parTransId="{B9722183-0448-48B0-BEC8-B53503E865C8}" sibTransId="{3F5E6DB9-36FD-42D4-8718-A2B947B3F537}"/>
    <dgm:cxn modelId="{79F709FE-3E83-4CB8-A27C-22A4C83115FA}" srcId="{5B3774C5-73B5-4B0D-9314-A97DC55553F5}" destId="{C3F7ED97-4F6C-434F-AE01-8C26059E2F52}" srcOrd="0" destOrd="0" parTransId="{C5ECE931-888D-4DFD-8E16-84F04FDF0E04}" sibTransId="{19A5B31E-34AD-4150-A2B0-0C85DC13126A}"/>
    <dgm:cxn modelId="{DCE811FF-F79B-4494-9E2A-7652E6B1499D}" type="presOf" srcId="{C3F7ED97-4F6C-434F-AE01-8C26059E2F52}" destId="{7BF34070-6A3F-494E-8D31-923AD70D9F87}" srcOrd="1" destOrd="0" presId="urn:microsoft.com/office/officeart/2005/8/layout/hProcess4"/>
    <dgm:cxn modelId="{B9329427-3126-4482-A886-5D4DEC737B20}" type="presParOf" srcId="{944898EA-8FAD-4C1D-8AA0-75CEF97F73A2}" destId="{0EDAD6D3-501D-4ECA-8A6D-6E02B3AB8E9B}" srcOrd="0" destOrd="0" presId="urn:microsoft.com/office/officeart/2005/8/layout/hProcess4"/>
    <dgm:cxn modelId="{39517EAD-24DE-4A2B-A3BD-5F7FB4CFA4C2}" type="presParOf" srcId="{944898EA-8FAD-4C1D-8AA0-75CEF97F73A2}" destId="{663F1FFB-2F94-4548-9031-8B6A226DF94E}" srcOrd="1" destOrd="0" presId="urn:microsoft.com/office/officeart/2005/8/layout/hProcess4"/>
    <dgm:cxn modelId="{BA5477CD-1A2F-48AD-AEB7-AB0544F6035D}" type="presParOf" srcId="{944898EA-8FAD-4C1D-8AA0-75CEF97F73A2}" destId="{B7B9969A-9876-47CD-9BF9-BBE17FAC3B52}" srcOrd="2" destOrd="0" presId="urn:microsoft.com/office/officeart/2005/8/layout/hProcess4"/>
    <dgm:cxn modelId="{6A91FC34-8D6E-4BA4-8AD1-12D148A1A727}" type="presParOf" srcId="{B7B9969A-9876-47CD-9BF9-BBE17FAC3B52}" destId="{9CB5259A-3ECF-4DB7-B35E-AD2B98B1CE6C}" srcOrd="0" destOrd="0" presId="urn:microsoft.com/office/officeart/2005/8/layout/hProcess4"/>
    <dgm:cxn modelId="{3A00E0F2-F530-45C8-99B0-ADF6D4427E81}" type="presParOf" srcId="{9CB5259A-3ECF-4DB7-B35E-AD2B98B1CE6C}" destId="{2A364C47-A2A4-41C3-8AFD-6B3E05B062AC}" srcOrd="0" destOrd="0" presId="urn:microsoft.com/office/officeart/2005/8/layout/hProcess4"/>
    <dgm:cxn modelId="{EF295C85-1D0D-40F5-A1D4-82703DED7344}" type="presParOf" srcId="{9CB5259A-3ECF-4DB7-B35E-AD2B98B1CE6C}" destId="{A49C6820-3958-4500-A7D2-1B39DE6A9B72}" srcOrd="1" destOrd="0" presId="urn:microsoft.com/office/officeart/2005/8/layout/hProcess4"/>
    <dgm:cxn modelId="{1CE3BEFC-88F4-4E81-A6B6-9543D8E205CD}" type="presParOf" srcId="{9CB5259A-3ECF-4DB7-B35E-AD2B98B1CE6C}" destId="{4DCF2DCF-A243-4CBE-B865-5AC3A09FD6BB}" srcOrd="2" destOrd="0" presId="urn:microsoft.com/office/officeart/2005/8/layout/hProcess4"/>
    <dgm:cxn modelId="{01411301-D162-405E-AD82-11539FE077E7}" type="presParOf" srcId="{9CB5259A-3ECF-4DB7-B35E-AD2B98B1CE6C}" destId="{48F9270B-888A-4781-9223-88673250DFE0}" srcOrd="3" destOrd="0" presId="urn:microsoft.com/office/officeart/2005/8/layout/hProcess4"/>
    <dgm:cxn modelId="{C0B0A531-FB44-44FF-B011-71896BF8C411}" type="presParOf" srcId="{9CB5259A-3ECF-4DB7-B35E-AD2B98B1CE6C}" destId="{EF373251-8AA7-4F8F-9CE5-FDFC65FA58DB}" srcOrd="4" destOrd="0" presId="urn:microsoft.com/office/officeart/2005/8/layout/hProcess4"/>
    <dgm:cxn modelId="{58478A45-9DD5-4965-AEC2-6711443E7741}" type="presParOf" srcId="{B7B9969A-9876-47CD-9BF9-BBE17FAC3B52}" destId="{3A42A4D8-5BEA-4EDB-B28F-C9CE648E2438}" srcOrd="1" destOrd="0" presId="urn:microsoft.com/office/officeart/2005/8/layout/hProcess4"/>
    <dgm:cxn modelId="{B75B6CC3-0F22-4848-AC5C-2F52EA683931}" type="presParOf" srcId="{B7B9969A-9876-47CD-9BF9-BBE17FAC3B52}" destId="{3E186717-F416-4F08-A6C7-E22B987BEB17}" srcOrd="2" destOrd="0" presId="urn:microsoft.com/office/officeart/2005/8/layout/hProcess4"/>
    <dgm:cxn modelId="{E9941C0D-35C6-49F0-9EB4-3B7D00B2E2D6}" type="presParOf" srcId="{3E186717-F416-4F08-A6C7-E22B987BEB17}" destId="{4230F1C7-3BBE-4401-BAC2-22C04F0E2877}" srcOrd="0" destOrd="0" presId="urn:microsoft.com/office/officeart/2005/8/layout/hProcess4"/>
    <dgm:cxn modelId="{3681DE50-5071-4AE7-A170-A5D13531F99E}" type="presParOf" srcId="{3E186717-F416-4F08-A6C7-E22B987BEB17}" destId="{22BE643A-552B-46CD-AAB5-8A942D434F3C}" srcOrd="1" destOrd="0" presId="urn:microsoft.com/office/officeart/2005/8/layout/hProcess4"/>
    <dgm:cxn modelId="{9541E5DB-593D-435C-A33C-21A5A1BEA3F3}" type="presParOf" srcId="{3E186717-F416-4F08-A6C7-E22B987BEB17}" destId="{7BF34070-6A3F-494E-8D31-923AD70D9F87}" srcOrd="2" destOrd="0" presId="urn:microsoft.com/office/officeart/2005/8/layout/hProcess4"/>
    <dgm:cxn modelId="{C90BFFEE-B2D2-401E-AFFB-5D1BDEA16D66}" type="presParOf" srcId="{3E186717-F416-4F08-A6C7-E22B987BEB17}" destId="{EA3E095D-14BF-4394-86AE-C2D02FF1779E}" srcOrd="3" destOrd="0" presId="urn:microsoft.com/office/officeart/2005/8/layout/hProcess4"/>
    <dgm:cxn modelId="{FF54ACDA-E945-4B48-BD9C-5012AA3116A2}" type="presParOf" srcId="{3E186717-F416-4F08-A6C7-E22B987BEB17}" destId="{08446FA1-C0BC-430C-8E2E-EA0E3C04538C}" srcOrd="4" destOrd="0" presId="urn:microsoft.com/office/officeart/2005/8/layout/hProcess4"/>
    <dgm:cxn modelId="{CBEB9B01-99DB-41E0-BBE1-7C60AD7A2FA1}" type="presParOf" srcId="{B7B9969A-9876-47CD-9BF9-BBE17FAC3B52}" destId="{8CBCF3A7-3104-4D41-BB61-32F2F12A7193}" srcOrd="3" destOrd="0" presId="urn:microsoft.com/office/officeart/2005/8/layout/hProcess4"/>
    <dgm:cxn modelId="{B012873B-DD44-4C8C-A63C-8329725EBA5E}" type="presParOf" srcId="{B7B9969A-9876-47CD-9BF9-BBE17FAC3B52}" destId="{B2B866D8-874F-4C2A-84F3-A1985C0BE730}" srcOrd="4" destOrd="0" presId="urn:microsoft.com/office/officeart/2005/8/layout/hProcess4"/>
    <dgm:cxn modelId="{F9535A5C-C988-45E0-8614-DFD48C49A0B6}" type="presParOf" srcId="{B2B866D8-874F-4C2A-84F3-A1985C0BE730}" destId="{EEDA261E-F9F1-480A-9878-8455FA2AFB13}" srcOrd="0" destOrd="0" presId="urn:microsoft.com/office/officeart/2005/8/layout/hProcess4"/>
    <dgm:cxn modelId="{1C1B4D8F-70FB-41F5-932B-3B0EA30E343C}" type="presParOf" srcId="{B2B866D8-874F-4C2A-84F3-A1985C0BE730}" destId="{5234E48E-12B3-49C4-8702-6ED853CD1D35}" srcOrd="1" destOrd="0" presId="urn:microsoft.com/office/officeart/2005/8/layout/hProcess4"/>
    <dgm:cxn modelId="{7E023311-7642-48FB-9AC3-F7F8CDB110DE}" type="presParOf" srcId="{B2B866D8-874F-4C2A-84F3-A1985C0BE730}" destId="{BEBC93AD-BBC9-4B78-A393-077BFAB44539}" srcOrd="2" destOrd="0" presId="urn:microsoft.com/office/officeart/2005/8/layout/hProcess4"/>
    <dgm:cxn modelId="{2901D54F-A1B1-4B82-9C62-8B54B61BFB65}" type="presParOf" srcId="{B2B866D8-874F-4C2A-84F3-A1985C0BE730}" destId="{C28B58F4-122E-4264-8F47-486B5D80EA7C}" srcOrd="3" destOrd="0" presId="urn:microsoft.com/office/officeart/2005/8/layout/hProcess4"/>
    <dgm:cxn modelId="{28E7B34E-8FD6-4C97-9F9C-3B361935F49C}" type="presParOf" srcId="{B2B866D8-874F-4C2A-84F3-A1985C0BE730}" destId="{42F66A80-DCC3-4421-9857-0370B49D2BF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8CB243A-7505-4496-98C8-13B39B5C904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01BEEAF-2FDB-48DD-9B46-42BDF14E454E}">
      <dgm:prSet phldrT="[Text]" custT="1"/>
      <dgm:spPr>
        <a:solidFill>
          <a:schemeClr val="accent2">
            <a:lumMod val="20000"/>
            <a:lumOff val="80000"/>
          </a:schemeClr>
        </a:solidFill>
      </dgm:spPr>
      <dgm:t>
        <a:bodyPr/>
        <a:lstStyle/>
        <a:p>
          <a:r>
            <a:rPr lang="en-US" sz="2400" dirty="0">
              <a:latin typeface="+mj-lt"/>
              <a:cs typeface="Arial" panose="020B0604020202020204" pitchFamily="34" charset="0"/>
            </a:rPr>
            <a:t>Each agency obtains an </a:t>
          </a:r>
          <a:r>
            <a:rPr lang="en-US" sz="2400" b="1" dirty="0">
              <a:latin typeface="+mj-lt"/>
              <a:cs typeface="Arial" panose="020B0604020202020204" pitchFamily="34" charset="0"/>
            </a:rPr>
            <a:t>Agency Code</a:t>
          </a:r>
          <a:r>
            <a:rPr lang="en-US" sz="2400" dirty="0">
              <a:latin typeface="+mj-lt"/>
              <a:cs typeface="Arial" panose="020B0604020202020204" pitchFamily="34" charset="0"/>
            </a:rPr>
            <a:t>.</a:t>
          </a:r>
        </a:p>
      </dgm:t>
    </dgm:pt>
    <dgm:pt modelId="{0C7155F3-91BF-4D55-98AB-8D8AE3CEDC43}" type="parTrans" cxnId="{1653517F-30DD-4D5E-94B4-19A8E00FF35A}">
      <dgm:prSet/>
      <dgm:spPr/>
      <dgm:t>
        <a:bodyPr/>
        <a:lstStyle/>
        <a:p>
          <a:endParaRPr lang="en-US"/>
        </a:p>
      </dgm:t>
    </dgm:pt>
    <dgm:pt modelId="{37743F51-1FAB-453E-BE99-DE4B0B26231B}" type="sibTrans" cxnId="{1653517F-30DD-4D5E-94B4-19A8E00FF35A}">
      <dgm:prSet/>
      <dgm:spPr/>
      <dgm:t>
        <a:bodyPr/>
        <a:lstStyle/>
        <a:p>
          <a:endParaRPr lang="en-US"/>
        </a:p>
      </dgm:t>
    </dgm:pt>
    <dgm:pt modelId="{5B3774C5-73B5-4B0D-9314-A97DC55553F5}">
      <dgm:prSet/>
      <dgm:spPr>
        <a:solidFill>
          <a:schemeClr val="accent2">
            <a:lumMod val="75000"/>
          </a:schemeClr>
        </a:solidFill>
      </dgm:spPr>
      <dgm:t>
        <a:bodyPr/>
        <a:lstStyle/>
        <a:p>
          <a:r>
            <a:rPr lang="en-US" b="1" dirty="0">
              <a:latin typeface="+mj-lt"/>
              <a:cs typeface="Arial" panose="020B0604020202020204" pitchFamily="34" charset="0"/>
            </a:rPr>
            <a:t>Services Subscribed</a:t>
          </a:r>
        </a:p>
      </dgm:t>
    </dgm:pt>
    <dgm:pt modelId="{81425277-3845-46AE-BC26-2CDECFA36776}" type="parTrans" cxnId="{B0D6110F-61DD-4197-AF47-5BB8D9DD5CEC}">
      <dgm:prSet/>
      <dgm:spPr/>
      <dgm:t>
        <a:bodyPr/>
        <a:lstStyle/>
        <a:p>
          <a:endParaRPr lang="en-US"/>
        </a:p>
      </dgm:t>
    </dgm:pt>
    <dgm:pt modelId="{AA363DC5-56E9-4FC0-9A0C-EF234E0EA41F}" type="sibTrans" cxnId="{B0D6110F-61DD-4197-AF47-5BB8D9DD5CEC}">
      <dgm:prSet/>
      <dgm:spPr/>
      <dgm:t>
        <a:bodyPr/>
        <a:lstStyle/>
        <a:p>
          <a:endParaRPr lang="en-US">
            <a:latin typeface="+mj-lt"/>
          </a:endParaRPr>
        </a:p>
      </dgm:t>
    </dgm:pt>
    <dgm:pt modelId="{26ADBA2A-E0FC-474D-B981-F2F4A62079EA}">
      <dgm:prSet/>
      <dgm:spPr>
        <a:solidFill>
          <a:schemeClr val="accent6">
            <a:lumMod val="75000"/>
          </a:schemeClr>
        </a:solidFill>
      </dgm:spPr>
      <dgm:t>
        <a:bodyPr/>
        <a:lstStyle/>
        <a:p>
          <a:r>
            <a:rPr lang="en-US" b="1" dirty="0">
              <a:latin typeface="+mj-lt"/>
              <a:cs typeface="Arial" panose="020B0604020202020204" pitchFamily="34" charset="0"/>
            </a:rPr>
            <a:t>Invoice Calculation</a:t>
          </a:r>
        </a:p>
      </dgm:t>
    </dgm:pt>
    <dgm:pt modelId="{245DD57D-D3D5-4120-A32D-10166DBE87C0}" type="parTrans" cxnId="{04AB6CC6-F04E-49E3-B159-95486EAD8403}">
      <dgm:prSet/>
      <dgm:spPr/>
      <dgm:t>
        <a:bodyPr/>
        <a:lstStyle/>
        <a:p>
          <a:endParaRPr lang="en-US"/>
        </a:p>
      </dgm:t>
    </dgm:pt>
    <dgm:pt modelId="{9E64DEC2-C115-475F-9DD0-0D4AE3A045D0}" type="sibTrans" cxnId="{04AB6CC6-F04E-49E3-B159-95486EAD8403}">
      <dgm:prSet/>
      <dgm:spPr/>
      <dgm:t>
        <a:bodyPr/>
        <a:lstStyle/>
        <a:p>
          <a:endParaRPr lang="en-US"/>
        </a:p>
      </dgm:t>
    </dgm:pt>
    <dgm:pt modelId="{67D09084-9FB8-4ED1-8977-D7F9EC467384}">
      <dgm:prSet phldrT="[Text]"/>
      <dgm:spPr>
        <a:solidFill>
          <a:srgbClr val="0070C0"/>
        </a:solidFill>
      </dgm:spPr>
      <dgm:t>
        <a:bodyPr/>
        <a:lstStyle/>
        <a:p>
          <a:r>
            <a:rPr lang="en-US" b="1" dirty="0">
              <a:latin typeface="+mj-lt"/>
              <a:cs typeface="Arial" panose="020B0604020202020204" pitchFamily="34" charset="0"/>
            </a:rPr>
            <a:t>Services Needed</a:t>
          </a:r>
        </a:p>
      </dgm:t>
    </dgm:pt>
    <dgm:pt modelId="{4974908E-BD14-4804-B6FA-08DD48B3408C}" type="parTrans" cxnId="{F0BFFAD1-E698-472F-9ED8-3362C3E00265}">
      <dgm:prSet/>
      <dgm:spPr/>
      <dgm:t>
        <a:bodyPr/>
        <a:lstStyle/>
        <a:p>
          <a:endParaRPr lang="en-US"/>
        </a:p>
      </dgm:t>
    </dgm:pt>
    <dgm:pt modelId="{B7D42FDD-CAD4-4810-B0C4-E249A01866DB}" type="sibTrans" cxnId="{F0BFFAD1-E698-472F-9ED8-3362C3E00265}">
      <dgm:prSet/>
      <dgm:spPr/>
      <dgm:t>
        <a:bodyPr/>
        <a:lstStyle/>
        <a:p>
          <a:endParaRPr lang="en-US">
            <a:latin typeface="+mj-lt"/>
          </a:endParaRPr>
        </a:p>
      </dgm:t>
    </dgm:pt>
    <dgm:pt modelId="{756CED53-3A16-4C86-A76F-213511C97705}">
      <dgm:prSet/>
      <dgm:spPr/>
      <dgm:t>
        <a:bodyPr/>
        <a:lstStyle/>
        <a:p>
          <a:r>
            <a:rPr lang="en-US" b="1" dirty="0">
              <a:latin typeface="+mj-lt"/>
              <a:cs typeface="Arial" panose="020B0604020202020204" pitchFamily="34" charset="0"/>
            </a:rPr>
            <a:t>ICASS creates an invoice</a:t>
          </a:r>
          <a:r>
            <a:rPr lang="en-US" dirty="0">
              <a:latin typeface="+mj-lt"/>
              <a:cs typeface="Arial" panose="020B0604020202020204" pitchFamily="34" charset="0"/>
            </a:rPr>
            <a:t> for each agency based on ICASS services used at the Embassy or Consulate.</a:t>
          </a:r>
        </a:p>
      </dgm:t>
    </dgm:pt>
    <dgm:pt modelId="{3BAF15D6-80BD-4BCE-8C1C-9E6A74F05888}" type="parTrans" cxnId="{7BCF1A6D-9D7C-4DBE-B07A-32397D12E9E2}">
      <dgm:prSet/>
      <dgm:spPr/>
      <dgm:t>
        <a:bodyPr/>
        <a:lstStyle/>
        <a:p>
          <a:endParaRPr lang="en-US"/>
        </a:p>
      </dgm:t>
    </dgm:pt>
    <dgm:pt modelId="{B902B750-F019-4E21-9E24-9145629426F4}" type="sibTrans" cxnId="{7BCF1A6D-9D7C-4DBE-B07A-32397D12E9E2}">
      <dgm:prSet/>
      <dgm:spPr/>
      <dgm:t>
        <a:bodyPr/>
        <a:lstStyle/>
        <a:p>
          <a:endParaRPr lang="en-US"/>
        </a:p>
      </dgm:t>
    </dgm:pt>
    <dgm:pt modelId="{4940BAC8-649C-44D2-94A2-CC98658C2614}">
      <dgm:prSet phldrT="[Text]" custT="1"/>
      <dgm:spPr>
        <a:solidFill>
          <a:schemeClr val="accent2">
            <a:lumMod val="20000"/>
            <a:lumOff val="80000"/>
          </a:schemeClr>
        </a:solidFill>
      </dgm:spPr>
      <dgm:t>
        <a:bodyPr/>
        <a:lstStyle/>
        <a:p>
          <a:r>
            <a:rPr lang="en-US" sz="2400" dirty="0">
              <a:latin typeface="+mj-lt"/>
              <a:cs typeface="Arial" panose="020B0604020202020204" pitchFamily="34" charset="0"/>
            </a:rPr>
            <a:t>Each agency signs up for the </a:t>
          </a:r>
          <a:r>
            <a:rPr lang="en-US" sz="2400" b="1" dirty="0">
              <a:latin typeface="+mj-lt"/>
              <a:cs typeface="Arial" panose="020B0604020202020204" pitchFamily="34" charset="0"/>
            </a:rPr>
            <a:t>administrative support services</a:t>
          </a:r>
          <a:r>
            <a:rPr lang="en-US" sz="2400" dirty="0">
              <a:latin typeface="+mj-lt"/>
              <a:cs typeface="Arial" panose="020B0604020202020204" pitchFamily="34" charset="0"/>
            </a:rPr>
            <a:t> (Cost Centers) it needs.</a:t>
          </a:r>
        </a:p>
      </dgm:t>
    </dgm:pt>
    <dgm:pt modelId="{B9722183-0448-48B0-BEC8-B53503E865C8}" type="parTrans" cxnId="{97F24AD4-4FBF-4709-BD87-7D6FAAC7A9A4}">
      <dgm:prSet/>
      <dgm:spPr/>
      <dgm:t>
        <a:bodyPr/>
        <a:lstStyle/>
        <a:p>
          <a:endParaRPr lang="en-US"/>
        </a:p>
      </dgm:t>
    </dgm:pt>
    <dgm:pt modelId="{3F5E6DB9-36FD-42D4-8718-A2B947B3F537}" type="sibTrans" cxnId="{97F24AD4-4FBF-4709-BD87-7D6FAAC7A9A4}">
      <dgm:prSet/>
      <dgm:spPr/>
      <dgm:t>
        <a:bodyPr/>
        <a:lstStyle/>
        <a:p>
          <a:endParaRPr lang="en-US"/>
        </a:p>
      </dgm:t>
    </dgm:pt>
    <dgm:pt modelId="{C3F7ED97-4F6C-434F-AE01-8C26059E2F52}">
      <dgm:prSet/>
      <dgm:spPr>
        <a:solidFill>
          <a:schemeClr val="accent4">
            <a:lumMod val="40000"/>
            <a:lumOff val="60000"/>
            <a:alpha val="90000"/>
          </a:schemeClr>
        </a:solidFill>
      </dgm:spPr>
      <dgm:t>
        <a:bodyPr/>
        <a:lstStyle/>
        <a:p>
          <a:endParaRPr lang="en-US" sz="1700">
            <a:latin typeface="+mj-lt"/>
            <a:cs typeface="Arial" panose="020B0604020202020204" pitchFamily="34" charset="0"/>
          </a:endParaRPr>
        </a:p>
      </dgm:t>
    </dgm:pt>
    <dgm:pt modelId="{C5ECE931-888D-4DFD-8E16-84F04FDF0E04}" type="parTrans" cxnId="{79F709FE-3E83-4CB8-A27C-22A4C83115FA}">
      <dgm:prSet/>
      <dgm:spPr/>
      <dgm:t>
        <a:bodyPr/>
        <a:lstStyle/>
        <a:p>
          <a:endParaRPr lang="en-US"/>
        </a:p>
      </dgm:t>
    </dgm:pt>
    <dgm:pt modelId="{19A5B31E-34AD-4150-A2B0-0C85DC13126A}" type="sibTrans" cxnId="{79F709FE-3E83-4CB8-A27C-22A4C83115FA}">
      <dgm:prSet/>
      <dgm:spPr/>
      <dgm:t>
        <a:bodyPr/>
        <a:lstStyle/>
        <a:p>
          <a:endParaRPr lang="en-US"/>
        </a:p>
      </dgm:t>
    </dgm:pt>
    <dgm:pt modelId="{0767ABA9-74FC-4771-9174-8209414D9435}">
      <dgm:prSet custT="1"/>
      <dgm:spPr>
        <a:solidFill>
          <a:schemeClr val="accent4">
            <a:lumMod val="40000"/>
            <a:lumOff val="60000"/>
            <a:alpha val="90000"/>
          </a:schemeClr>
        </a:solidFill>
      </dgm:spPr>
      <dgm:t>
        <a:bodyPr/>
        <a:lstStyle/>
        <a:p>
          <a:r>
            <a:rPr lang="en-US" sz="2800" dirty="0">
              <a:latin typeface="+mj-lt"/>
              <a:cs typeface="Arial" panose="020B0604020202020204" pitchFamily="34" charset="0"/>
            </a:rPr>
            <a:t>Service Providers </a:t>
          </a:r>
          <a:r>
            <a:rPr lang="en-US" sz="2800" b="1" dirty="0">
              <a:latin typeface="+mj-lt"/>
              <a:cs typeface="Arial" panose="020B0604020202020204" pitchFamily="34" charset="0"/>
            </a:rPr>
            <a:t>collect data </a:t>
          </a:r>
          <a:r>
            <a:rPr lang="en-US" sz="2800" dirty="0">
              <a:latin typeface="+mj-lt"/>
              <a:cs typeface="Arial" panose="020B0604020202020204" pitchFamily="34" charset="0"/>
            </a:rPr>
            <a:t>on Workload Counts.</a:t>
          </a:r>
        </a:p>
      </dgm:t>
    </dgm:pt>
    <dgm:pt modelId="{6184582C-E8E4-4719-AA4F-86549FAA7058}" type="parTrans" cxnId="{5E8EC399-CB75-4033-B956-313D1E449BFA}">
      <dgm:prSet/>
      <dgm:spPr/>
      <dgm:t>
        <a:bodyPr/>
        <a:lstStyle/>
        <a:p>
          <a:endParaRPr lang="en-US"/>
        </a:p>
      </dgm:t>
    </dgm:pt>
    <dgm:pt modelId="{C1B51E9F-93D6-4665-A6B7-25CD96B862EB}" type="sibTrans" cxnId="{5E8EC399-CB75-4033-B956-313D1E449BFA}">
      <dgm:prSet/>
      <dgm:spPr/>
      <dgm:t>
        <a:bodyPr/>
        <a:lstStyle/>
        <a:p>
          <a:endParaRPr lang="en-US"/>
        </a:p>
      </dgm:t>
    </dgm:pt>
    <dgm:pt modelId="{FBF26C09-3076-48E2-8020-EB9FD4206E98}">
      <dgm:prSet custT="1"/>
      <dgm:spPr>
        <a:solidFill>
          <a:schemeClr val="accent4">
            <a:lumMod val="40000"/>
            <a:lumOff val="60000"/>
            <a:alpha val="90000"/>
          </a:schemeClr>
        </a:solidFill>
      </dgm:spPr>
      <dgm:t>
        <a:bodyPr/>
        <a:lstStyle/>
        <a:p>
          <a:endParaRPr lang="en-US" sz="1800">
            <a:latin typeface="+mj-lt"/>
            <a:cs typeface="Arial" panose="020B0604020202020204" pitchFamily="34" charset="0"/>
          </a:endParaRPr>
        </a:p>
      </dgm:t>
    </dgm:pt>
    <dgm:pt modelId="{DDB16EF4-C78C-4AFB-AC16-0FE41694F57B}" type="parTrans" cxnId="{C23E5A7F-1281-4662-A39D-D32AB93BEDBD}">
      <dgm:prSet/>
      <dgm:spPr/>
      <dgm:t>
        <a:bodyPr/>
        <a:lstStyle/>
        <a:p>
          <a:endParaRPr lang="en-US"/>
        </a:p>
      </dgm:t>
    </dgm:pt>
    <dgm:pt modelId="{0E909F02-61FD-4F84-871C-97098453836B}" type="sibTrans" cxnId="{C23E5A7F-1281-4662-A39D-D32AB93BEDBD}">
      <dgm:prSet/>
      <dgm:spPr/>
      <dgm:t>
        <a:bodyPr/>
        <a:lstStyle/>
        <a:p>
          <a:endParaRPr lang="en-US"/>
        </a:p>
      </dgm:t>
    </dgm:pt>
    <dgm:pt modelId="{944898EA-8FAD-4C1D-8AA0-75CEF97F73A2}" type="pres">
      <dgm:prSet presAssocID="{A8CB243A-7505-4496-98C8-13B39B5C9048}" presName="Name0" presStyleCnt="0">
        <dgm:presLayoutVars>
          <dgm:dir/>
          <dgm:animLvl val="lvl"/>
          <dgm:resizeHandles val="exact"/>
        </dgm:presLayoutVars>
      </dgm:prSet>
      <dgm:spPr/>
    </dgm:pt>
    <dgm:pt modelId="{0EDAD6D3-501D-4ECA-8A6D-6E02B3AB8E9B}" type="pres">
      <dgm:prSet presAssocID="{A8CB243A-7505-4496-98C8-13B39B5C9048}" presName="tSp" presStyleCnt="0"/>
      <dgm:spPr/>
    </dgm:pt>
    <dgm:pt modelId="{663F1FFB-2F94-4548-9031-8B6A226DF94E}" type="pres">
      <dgm:prSet presAssocID="{A8CB243A-7505-4496-98C8-13B39B5C9048}" presName="bSp" presStyleCnt="0"/>
      <dgm:spPr/>
    </dgm:pt>
    <dgm:pt modelId="{B7B9969A-9876-47CD-9BF9-BBE17FAC3B52}" type="pres">
      <dgm:prSet presAssocID="{A8CB243A-7505-4496-98C8-13B39B5C9048}" presName="process" presStyleCnt="0"/>
      <dgm:spPr/>
    </dgm:pt>
    <dgm:pt modelId="{9CB5259A-3ECF-4DB7-B35E-AD2B98B1CE6C}" type="pres">
      <dgm:prSet presAssocID="{67D09084-9FB8-4ED1-8977-D7F9EC467384}" presName="composite1" presStyleCnt="0"/>
      <dgm:spPr/>
    </dgm:pt>
    <dgm:pt modelId="{2A364C47-A2A4-41C3-8AFD-6B3E05B062AC}" type="pres">
      <dgm:prSet presAssocID="{67D09084-9FB8-4ED1-8977-D7F9EC467384}" presName="dummyNode1" presStyleLbl="node1" presStyleIdx="0" presStyleCnt="3"/>
      <dgm:spPr/>
    </dgm:pt>
    <dgm:pt modelId="{A49C6820-3958-4500-A7D2-1B39DE6A9B72}" type="pres">
      <dgm:prSet presAssocID="{67D09084-9FB8-4ED1-8977-D7F9EC467384}" presName="childNode1" presStyleLbl="bgAcc1" presStyleIdx="0" presStyleCnt="3" custScaleX="126558" custScaleY="147871">
        <dgm:presLayoutVars>
          <dgm:bulletEnabled val="1"/>
        </dgm:presLayoutVars>
      </dgm:prSet>
      <dgm:spPr/>
    </dgm:pt>
    <dgm:pt modelId="{4DCF2DCF-A243-4CBE-B865-5AC3A09FD6BB}" type="pres">
      <dgm:prSet presAssocID="{67D09084-9FB8-4ED1-8977-D7F9EC467384}" presName="childNode1tx" presStyleLbl="bgAcc1" presStyleIdx="0" presStyleCnt="3">
        <dgm:presLayoutVars>
          <dgm:bulletEnabled val="1"/>
        </dgm:presLayoutVars>
      </dgm:prSet>
      <dgm:spPr/>
    </dgm:pt>
    <dgm:pt modelId="{48F9270B-888A-4781-9223-88673250DFE0}" type="pres">
      <dgm:prSet presAssocID="{67D09084-9FB8-4ED1-8977-D7F9EC467384}" presName="parentNode1" presStyleLbl="node1" presStyleIdx="0" presStyleCnt="3" custScaleX="113407" custScaleY="142164" custLinFactNeighborX="-12192" custLinFactNeighborY="18867">
        <dgm:presLayoutVars>
          <dgm:chMax val="1"/>
          <dgm:bulletEnabled val="1"/>
        </dgm:presLayoutVars>
      </dgm:prSet>
      <dgm:spPr/>
    </dgm:pt>
    <dgm:pt modelId="{EF373251-8AA7-4F8F-9CE5-FDFC65FA58DB}" type="pres">
      <dgm:prSet presAssocID="{67D09084-9FB8-4ED1-8977-D7F9EC467384}" presName="connSite1" presStyleCnt="0"/>
      <dgm:spPr/>
    </dgm:pt>
    <dgm:pt modelId="{3A42A4D8-5BEA-4EDB-B28F-C9CE648E2438}" type="pres">
      <dgm:prSet presAssocID="{B7D42FDD-CAD4-4810-B0C4-E249A01866DB}" presName="Name9" presStyleLbl="sibTrans2D1" presStyleIdx="0" presStyleCnt="2"/>
      <dgm:spPr/>
    </dgm:pt>
    <dgm:pt modelId="{3E186717-F416-4F08-A6C7-E22B987BEB17}" type="pres">
      <dgm:prSet presAssocID="{5B3774C5-73B5-4B0D-9314-A97DC55553F5}" presName="composite2" presStyleCnt="0"/>
      <dgm:spPr/>
    </dgm:pt>
    <dgm:pt modelId="{4230F1C7-3BBE-4401-BAC2-22C04F0E2877}" type="pres">
      <dgm:prSet presAssocID="{5B3774C5-73B5-4B0D-9314-A97DC55553F5}" presName="dummyNode2" presStyleLbl="node1" presStyleIdx="0" presStyleCnt="3"/>
      <dgm:spPr/>
    </dgm:pt>
    <dgm:pt modelId="{22BE643A-552B-46CD-AAB5-8A942D434F3C}" type="pres">
      <dgm:prSet presAssocID="{5B3774C5-73B5-4B0D-9314-A97DC55553F5}" presName="childNode2" presStyleLbl="bgAcc1" presStyleIdx="1" presStyleCnt="3" custScaleX="120166" custScaleY="149706">
        <dgm:presLayoutVars>
          <dgm:bulletEnabled val="1"/>
        </dgm:presLayoutVars>
      </dgm:prSet>
      <dgm:spPr/>
    </dgm:pt>
    <dgm:pt modelId="{7BF34070-6A3F-494E-8D31-923AD70D9F87}" type="pres">
      <dgm:prSet presAssocID="{5B3774C5-73B5-4B0D-9314-A97DC55553F5}" presName="childNode2tx" presStyleLbl="bgAcc1" presStyleIdx="1" presStyleCnt="3">
        <dgm:presLayoutVars>
          <dgm:bulletEnabled val="1"/>
        </dgm:presLayoutVars>
      </dgm:prSet>
      <dgm:spPr/>
    </dgm:pt>
    <dgm:pt modelId="{EA3E095D-14BF-4394-86AE-C2D02FF1779E}" type="pres">
      <dgm:prSet presAssocID="{5B3774C5-73B5-4B0D-9314-A97DC55553F5}" presName="parentNode2" presStyleLbl="node1" presStyleIdx="1" presStyleCnt="3" custScaleX="114322" custScaleY="122056" custLinFactNeighborX="-18438" custLinFactNeighborY="-30262">
        <dgm:presLayoutVars>
          <dgm:chMax val="0"/>
          <dgm:bulletEnabled val="1"/>
        </dgm:presLayoutVars>
      </dgm:prSet>
      <dgm:spPr/>
    </dgm:pt>
    <dgm:pt modelId="{08446FA1-C0BC-430C-8E2E-EA0E3C04538C}" type="pres">
      <dgm:prSet presAssocID="{5B3774C5-73B5-4B0D-9314-A97DC55553F5}" presName="connSite2" presStyleCnt="0"/>
      <dgm:spPr/>
    </dgm:pt>
    <dgm:pt modelId="{8CBCF3A7-3104-4D41-BB61-32F2F12A7193}" type="pres">
      <dgm:prSet presAssocID="{AA363DC5-56E9-4FC0-9A0C-EF234E0EA41F}" presName="Name18" presStyleLbl="sibTrans2D1" presStyleIdx="1" presStyleCnt="2"/>
      <dgm:spPr/>
    </dgm:pt>
    <dgm:pt modelId="{B2B866D8-874F-4C2A-84F3-A1985C0BE730}" type="pres">
      <dgm:prSet presAssocID="{26ADBA2A-E0FC-474D-B981-F2F4A62079EA}" presName="composite1" presStyleCnt="0"/>
      <dgm:spPr/>
    </dgm:pt>
    <dgm:pt modelId="{EEDA261E-F9F1-480A-9878-8455FA2AFB13}" type="pres">
      <dgm:prSet presAssocID="{26ADBA2A-E0FC-474D-B981-F2F4A62079EA}" presName="dummyNode1" presStyleLbl="node1" presStyleIdx="1" presStyleCnt="3"/>
      <dgm:spPr/>
    </dgm:pt>
    <dgm:pt modelId="{5234E48E-12B3-49C4-8702-6ED853CD1D35}" type="pres">
      <dgm:prSet presAssocID="{26ADBA2A-E0FC-474D-B981-F2F4A62079EA}" presName="childNode1" presStyleLbl="bgAcc1" presStyleIdx="2" presStyleCnt="3" custScaleX="119911" custScaleY="147203" custLinFactNeighborX="596" custLinFactNeighborY="1808">
        <dgm:presLayoutVars>
          <dgm:bulletEnabled val="1"/>
        </dgm:presLayoutVars>
      </dgm:prSet>
      <dgm:spPr/>
    </dgm:pt>
    <dgm:pt modelId="{BEBC93AD-BBC9-4B78-A393-077BFAB44539}" type="pres">
      <dgm:prSet presAssocID="{26ADBA2A-E0FC-474D-B981-F2F4A62079EA}" presName="childNode1tx" presStyleLbl="bgAcc1" presStyleIdx="2" presStyleCnt="3">
        <dgm:presLayoutVars>
          <dgm:bulletEnabled val="1"/>
        </dgm:presLayoutVars>
      </dgm:prSet>
      <dgm:spPr/>
    </dgm:pt>
    <dgm:pt modelId="{C28B58F4-122E-4264-8F47-486B5D80EA7C}" type="pres">
      <dgm:prSet presAssocID="{26ADBA2A-E0FC-474D-B981-F2F4A62079EA}" presName="parentNode1" presStyleLbl="node1" presStyleIdx="2" presStyleCnt="3" custScaleX="114710" custScaleY="118398" custLinFactNeighborX="-16640" custLinFactNeighborY="40092">
        <dgm:presLayoutVars>
          <dgm:chMax val="1"/>
          <dgm:bulletEnabled val="1"/>
        </dgm:presLayoutVars>
      </dgm:prSet>
      <dgm:spPr/>
    </dgm:pt>
    <dgm:pt modelId="{42F66A80-DCC3-4421-9857-0370B49D2BF3}" type="pres">
      <dgm:prSet presAssocID="{26ADBA2A-E0FC-474D-B981-F2F4A62079EA}" presName="connSite1" presStyleCnt="0"/>
      <dgm:spPr/>
    </dgm:pt>
  </dgm:ptLst>
  <dgm:cxnLst>
    <dgm:cxn modelId="{B0D6110F-61DD-4197-AF47-5BB8D9DD5CEC}" srcId="{A8CB243A-7505-4496-98C8-13B39B5C9048}" destId="{5B3774C5-73B5-4B0D-9314-A97DC55553F5}" srcOrd="1" destOrd="0" parTransId="{81425277-3845-46AE-BC26-2CDECFA36776}" sibTransId="{AA363DC5-56E9-4FC0-9A0C-EF234E0EA41F}"/>
    <dgm:cxn modelId="{7387A41A-D013-41E5-9BAC-E2522874F9C7}" type="presOf" srcId="{26ADBA2A-E0FC-474D-B981-F2F4A62079EA}" destId="{C28B58F4-122E-4264-8F47-486B5D80EA7C}" srcOrd="0" destOrd="0" presId="urn:microsoft.com/office/officeart/2005/8/layout/hProcess4"/>
    <dgm:cxn modelId="{19AB841B-7FCE-4D93-AC0F-22870A26672E}" type="presOf" srcId="{701BEEAF-2FDB-48DD-9B46-42BDF14E454E}" destId="{A49C6820-3958-4500-A7D2-1B39DE6A9B72}" srcOrd="0" destOrd="0" presId="urn:microsoft.com/office/officeart/2005/8/layout/hProcess4"/>
    <dgm:cxn modelId="{D993052F-6687-4B39-988F-DF085911089A}" type="presOf" srcId="{4940BAC8-649C-44D2-94A2-CC98658C2614}" destId="{A49C6820-3958-4500-A7D2-1B39DE6A9B72}" srcOrd="0" destOrd="1" presId="urn:microsoft.com/office/officeart/2005/8/layout/hProcess4"/>
    <dgm:cxn modelId="{B782B72F-CDF9-400B-B89A-B3620B5225C6}" type="presOf" srcId="{756CED53-3A16-4C86-A76F-213511C97705}" destId="{5234E48E-12B3-49C4-8702-6ED853CD1D35}" srcOrd="0" destOrd="0" presId="urn:microsoft.com/office/officeart/2005/8/layout/hProcess4"/>
    <dgm:cxn modelId="{B597F936-CEB9-4310-B8B3-F29347322BBA}" type="presOf" srcId="{B7D42FDD-CAD4-4810-B0C4-E249A01866DB}" destId="{3A42A4D8-5BEA-4EDB-B28F-C9CE648E2438}" srcOrd="0" destOrd="0" presId="urn:microsoft.com/office/officeart/2005/8/layout/hProcess4"/>
    <dgm:cxn modelId="{C89B9466-F168-4D66-BA6F-F72CF66ED829}" type="presOf" srcId="{0767ABA9-74FC-4771-9174-8209414D9435}" destId="{22BE643A-552B-46CD-AAB5-8A942D434F3C}" srcOrd="0" destOrd="2" presId="urn:microsoft.com/office/officeart/2005/8/layout/hProcess4"/>
    <dgm:cxn modelId="{F39FEF4B-1D4B-490F-A050-642AEC3B9FAC}" type="presOf" srcId="{A8CB243A-7505-4496-98C8-13B39B5C9048}" destId="{944898EA-8FAD-4C1D-8AA0-75CEF97F73A2}" srcOrd="0" destOrd="0" presId="urn:microsoft.com/office/officeart/2005/8/layout/hProcess4"/>
    <dgm:cxn modelId="{7BCF1A6D-9D7C-4DBE-B07A-32397D12E9E2}" srcId="{26ADBA2A-E0FC-474D-B981-F2F4A62079EA}" destId="{756CED53-3A16-4C86-A76F-213511C97705}" srcOrd="0" destOrd="0" parTransId="{3BAF15D6-80BD-4BCE-8C1C-9E6A74F05888}" sibTransId="{B902B750-F019-4E21-9E24-9145629426F4}"/>
    <dgm:cxn modelId="{D4ECC974-11F7-40E2-8805-0B3D81462EFD}" type="presOf" srcId="{FBF26C09-3076-48E2-8020-EB9FD4206E98}" destId="{7BF34070-6A3F-494E-8D31-923AD70D9F87}" srcOrd="1" destOrd="1" presId="urn:microsoft.com/office/officeart/2005/8/layout/hProcess4"/>
    <dgm:cxn modelId="{03C2077E-C702-4866-96BF-0EE0C5FA866A}" type="presOf" srcId="{67D09084-9FB8-4ED1-8977-D7F9EC467384}" destId="{48F9270B-888A-4781-9223-88673250DFE0}" srcOrd="0" destOrd="0" presId="urn:microsoft.com/office/officeart/2005/8/layout/hProcess4"/>
    <dgm:cxn modelId="{1653517F-30DD-4D5E-94B4-19A8E00FF35A}" srcId="{67D09084-9FB8-4ED1-8977-D7F9EC467384}" destId="{701BEEAF-2FDB-48DD-9B46-42BDF14E454E}" srcOrd="0" destOrd="0" parTransId="{0C7155F3-91BF-4D55-98AB-8D8AE3CEDC43}" sibTransId="{37743F51-1FAB-453E-BE99-DE4B0B26231B}"/>
    <dgm:cxn modelId="{C23E5A7F-1281-4662-A39D-D32AB93BEDBD}" srcId="{5B3774C5-73B5-4B0D-9314-A97DC55553F5}" destId="{FBF26C09-3076-48E2-8020-EB9FD4206E98}" srcOrd="1" destOrd="0" parTransId="{DDB16EF4-C78C-4AFB-AC16-0FE41694F57B}" sibTransId="{0E909F02-61FD-4F84-871C-97098453836B}"/>
    <dgm:cxn modelId="{D6A75A87-BF7F-4416-91B7-9A50B86E8E9B}" type="presOf" srcId="{0767ABA9-74FC-4771-9174-8209414D9435}" destId="{7BF34070-6A3F-494E-8D31-923AD70D9F87}" srcOrd="1" destOrd="2" presId="urn:microsoft.com/office/officeart/2005/8/layout/hProcess4"/>
    <dgm:cxn modelId="{6E797192-0D41-4ED7-92FF-78B8E8924AF2}" type="presOf" srcId="{C3F7ED97-4F6C-434F-AE01-8C26059E2F52}" destId="{22BE643A-552B-46CD-AAB5-8A942D434F3C}" srcOrd="0" destOrd="0" presId="urn:microsoft.com/office/officeart/2005/8/layout/hProcess4"/>
    <dgm:cxn modelId="{525C3E93-2499-4E86-BD81-CCEF0D27B2AF}" type="presOf" srcId="{756CED53-3A16-4C86-A76F-213511C97705}" destId="{BEBC93AD-BBC9-4B78-A393-077BFAB44539}" srcOrd="1" destOrd="0" presId="urn:microsoft.com/office/officeart/2005/8/layout/hProcess4"/>
    <dgm:cxn modelId="{5E8EC399-CB75-4033-B956-313D1E449BFA}" srcId="{5B3774C5-73B5-4B0D-9314-A97DC55553F5}" destId="{0767ABA9-74FC-4771-9174-8209414D9435}" srcOrd="2" destOrd="0" parTransId="{6184582C-E8E4-4719-AA4F-86549FAA7058}" sibTransId="{C1B51E9F-93D6-4665-A6B7-25CD96B862EB}"/>
    <dgm:cxn modelId="{107D57A4-6474-41CD-B52A-56BF1BDC0BB8}" type="presOf" srcId="{5B3774C5-73B5-4B0D-9314-A97DC55553F5}" destId="{EA3E095D-14BF-4394-86AE-C2D02FF1779E}" srcOrd="0" destOrd="0" presId="urn:microsoft.com/office/officeart/2005/8/layout/hProcess4"/>
    <dgm:cxn modelId="{755F2BAC-F14B-4C18-920C-BEC11DB07058}" type="presOf" srcId="{701BEEAF-2FDB-48DD-9B46-42BDF14E454E}" destId="{4DCF2DCF-A243-4CBE-B865-5AC3A09FD6BB}" srcOrd="1" destOrd="0" presId="urn:microsoft.com/office/officeart/2005/8/layout/hProcess4"/>
    <dgm:cxn modelId="{8C726BAD-F317-4020-AF93-533356DE6811}" type="presOf" srcId="{FBF26C09-3076-48E2-8020-EB9FD4206E98}" destId="{22BE643A-552B-46CD-AAB5-8A942D434F3C}" srcOrd="0" destOrd="1" presId="urn:microsoft.com/office/officeart/2005/8/layout/hProcess4"/>
    <dgm:cxn modelId="{8FF460C4-40CB-4D93-84C1-8124A69A6280}" type="presOf" srcId="{AA363DC5-56E9-4FC0-9A0C-EF234E0EA41F}" destId="{8CBCF3A7-3104-4D41-BB61-32F2F12A7193}" srcOrd="0" destOrd="0" presId="urn:microsoft.com/office/officeart/2005/8/layout/hProcess4"/>
    <dgm:cxn modelId="{E45522C5-4653-4C39-88E4-6270881AD96D}" type="presOf" srcId="{4940BAC8-649C-44D2-94A2-CC98658C2614}" destId="{4DCF2DCF-A243-4CBE-B865-5AC3A09FD6BB}" srcOrd="1" destOrd="1" presId="urn:microsoft.com/office/officeart/2005/8/layout/hProcess4"/>
    <dgm:cxn modelId="{04AB6CC6-F04E-49E3-B159-95486EAD8403}" srcId="{A8CB243A-7505-4496-98C8-13B39B5C9048}" destId="{26ADBA2A-E0FC-474D-B981-F2F4A62079EA}" srcOrd="2" destOrd="0" parTransId="{245DD57D-D3D5-4120-A32D-10166DBE87C0}" sibTransId="{9E64DEC2-C115-475F-9DD0-0D4AE3A045D0}"/>
    <dgm:cxn modelId="{F0BFFAD1-E698-472F-9ED8-3362C3E00265}" srcId="{A8CB243A-7505-4496-98C8-13B39B5C9048}" destId="{67D09084-9FB8-4ED1-8977-D7F9EC467384}" srcOrd="0" destOrd="0" parTransId="{4974908E-BD14-4804-B6FA-08DD48B3408C}" sibTransId="{B7D42FDD-CAD4-4810-B0C4-E249A01866DB}"/>
    <dgm:cxn modelId="{97F24AD4-4FBF-4709-BD87-7D6FAAC7A9A4}" srcId="{67D09084-9FB8-4ED1-8977-D7F9EC467384}" destId="{4940BAC8-649C-44D2-94A2-CC98658C2614}" srcOrd="1" destOrd="0" parTransId="{B9722183-0448-48B0-BEC8-B53503E865C8}" sibTransId="{3F5E6DB9-36FD-42D4-8718-A2B947B3F537}"/>
    <dgm:cxn modelId="{79F709FE-3E83-4CB8-A27C-22A4C83115FA}" srcId="{5B3774C5-73B5-4B0D-9314-A97DC55553F5}" destId="{C3F7ED97-4F6C-434F-AE01-8C26059E2F52}" srcOrd="0" destOrd="0" parTransId="{C5ECE931-888D-4DFD-8E16-84F04FDF0E04}" sibTransId="{19A5B31E-34AD-4150-A2B0-0C85DC13126A}"/>
    <dgm:cxn modelId="{DCE811FF-F79B-4494-9E2A-7652E6B1499D}" type="presOf" srcId="{C3F7ED97-4F6C-434F-AE01-8C26059E2F52}" destId="{7BF34070-6A3F-494E-8D31-923AD70D9F87}" srcOrd="1" destOrd="0" presId="urn:microsoft.com/office/officeart/2005/8/layout/hProcess4"/>
    <dgm:cxn modelId="{B9329427-3126-4482-A886-5D4DEC737B20}" type="presParOf" srcId="{944898EA-8FAD-4C1D-8AA0-75CEF97F73A2}" destId="{0EDAD6D3-501D-4ECA-8A6D-6E02B3AB8E9B}" srcOrd="0" destOrd="0" presId="urn:microsoft.com/office/officeart/2005/8/layout/hProcess4"/>
    <dgm:cxn modelId="{39517EAD-24DE-4A2B-A3BD-5F7FB4CFA4C2}" type="presParOf" srcId="{944898EA-8FAD-4C1D-8AA0-75CEF97F73A2}" destId="{663F1FFB-2F94-4548-9031-8B6A226DF94E}" srcOrd="1" destOrd="0" presId="urn:microsoft.com/office/officeart/2005/8/layout/hProcess4"/>
    <dgm:cxn modelId="{BA5477CD-1A2F-48AD-AEB7-AB0544F6035D}" type="presParOf" srcId="{944898EA-8FAD-4C1D-8AA0-75CEF97F73A2}" destId="{B7B9969A-9876-47CD-9BF9-BBE17FAC3B52}" srcOrd="2" destOrd="0" presId="urn:microsoft.com/office/officeart/2005/8/layout/hProcess4"/>
    <dgm:cxn modelId="{6A91FC34-8D6E-4BA4-8AD1-12D148A1A727}" type="presParOf" srcId="{B7B9969A-9876-47CD-9BF9-BBE17FAC3B52}" destId="{9CB5259A-3ECF-4DB7-B35E-AD2B98B1CE6C}" srcOrd="0" destOrd="0" presId="urn:microsoft.com/office/officeart/2005/8/layout/hProcess4"/>
    <dgm:cxn modelId="{3A00E0F2-F530-45C8-99B0-ADF6D4427E81}" type="presParOf" srcId="{9CB5259A-3ECF-4DB7-B35E-AD2B98B1CE6C}" destId="{2A364C47-A2A4-41C3-8AFD-6B3E05B062AC}" srcOrd="0" destOrd="0" presId="urn:microsoft.com/office/officeart/2005/8/layout/hProcess4"/>
    <dgm:cxn modelId="{EF295C85-1D0D-40F5-A1D4-82703DED7344}" type="presParOf" srcId="{9CB5259A-3ECF-4DB7-B35E-AD2B98B1CE6C}" destId="{A49C6820-3958-4500-A7D2-1B39DE6A9B72}" srcOrd="1" destOrd="0" presId="urn:microsoft.com/office/officeart/2005/8/layout/hProcess4"/>
    <dgm:cxn modelId="{1CE3BEFC-88F4-4E81-A6B6-9543D8E205CD}" type="presParOf" srcId="{9CB5259A-3ECF-4DB7-B35E-AD2B98B1CE6C}" destId="{4DCF2DCF-A243-4CBE-B865-5AC3A09FD6BB}" srcOrd="2" destOrd="0" presId="urn:microsoft.com/office/officeart/2005/8/layout/hProcess4"/>
    <dgm:cxn modelId="{01411301-D162-405E-AD82-11539FE077E7}" type="presParOf" srcId="{9CB5259A-3ECF-4DB7-B35E-AD2B98B1CE6C}" destId="{48F9270B-888A-4781-9223-88673250DFE0}" srcOrd="3" destOrd="0" presId="urn:microsoft.com/office/officeart/2005/8/layout/hProcess4"/>
    <dgm:cxn modelId="{C0B0A531-FB44-44FF-B011-71896BF8C411}" type="presParOf" srcId="{9CB5259A-3ECF-4DB7-B35E-AD2B98B1CE6C}" destId="{EF373251-8AA7-4F8F-9CE5-FDFC65FA58DB}" srcOrd="4" destOrd="0" presId="urn:microsoft.com/office/officeart/2005/8/layout/hProcess4"/>
    <dgm:cxn modelId="{58478A45-9DD5-4965-AEC2-6711443E7741}" type="presParOf" srcId="{B7B9969A-9876-47CD-9BF9-BBE17FAC3B52}" destId="{3A42A4D8-5BEA-4EDB-B28F-C9CE648E2438}" srcOrd="1" destOrd="0" presId="urn:microsoft.com/office/officeart/2005/8/layout/hProcess4"/>
    <dgm:cxn modelId="{B75B6CC3-0F22-4848-AC5C-2F52EA683931}" type="presParOf" srcId="{B7B9969A-9876-47CD-9BF9-BBE17FAC3B52}" destId="{3E186717-F416-4F08-A6C7-E22B987BEB17}" srcOrd="2" destOrd="0" presId="urn:microsoft.com/office/officeart/2005/8/layout/hProcess4"/>
    <dgm:cxn modelId="{E9941C0D-35C6-49F0-9EB4-3B7D00B2E2D6}" type="presParOf" srcId="{3E186717-F416-4F08-A6C7-E22B987BEB17}" destId="{4230F1C7-3BBE-4401-BAC2-22C04F0E2877}" srcOrd="0" destOrd="0" presId="urn:microsoft.com/office/officeart/2005/8/layout/hProcess4"/>
    <dgm:cxn modelId="{3681DE50-5071-4AE7-A170-A5D13531F99E}" type="presParOf" srcId="{3E186717-F416-4F08-A6C7-E22B987BEB17}" destId="{22BE643A-552B-46CD-AAB5-8A942D434F3C}" srcOrd="1" destOrd="0" presId="urn:microsoft.com/office/officeart/2005/8/layout/hProcess4"/>
    <dgm:cxn modelId="{9541E5DB-593D-435C-A33C-21A5A1BEA3F3}" type="presParOf" srcId="{3E186717-F416-4F08-A6C7-E22B987BEB17}" destId="{7BF34070-6A3F-494E-8D31-923AD70D9F87}" srcOrd="2" destOrd="0" presId="urn:microsoft.com/office/officeart/2005/8/layout/hProcess4"/>
    <dgm:cxn modelId="{C90BFFEE-B2D2-401E-AFFB-5D1BDEA16D66}" type="presParOf" srcId="{3E186717-F416-4F08-A6C7-E22B987BEB17}" destId="{EA3E095D-14BF-4394-86AE-C2D02FF1779E}" srcOrd="3" destOrd="0" presId="urn:microsoft.com/office/officeart/2005/8/layout/hProcess4"/>
    <dgm:cxn modelId="{FF54ACDA-E945-4B48-BD9C-5012AA3116A2}" type="presParOf" srcId="{3E186717-F416-4F08-A6C7-E22B987BEB17}" destId="{08446FA1-C0BC-430C-8E2E-EA0E3C04538C}" srcOrd="4" destOrd="0" presId="urn:microsoft.com/office/officeart/2005/8/layout/hProcess4"/>
    <dgm:cxn modelId="{CBEB9B01-99DB-41E0-BBE1-7C60AD7A2FA1}" type="presParOf" srcId="{B7B9969A-9876-47CD-9BF9-BBE17FAC3B52}" destId="{8CBCF3A7-3104-4D41-BB61-32F2F12A7193}" srcOrd="3" destOrd="0" presId="urn:microsoft.com/office/officeart/2005/8/layout/hProcess4"/>
    <dgm:cxn modelId="{B012873B-DD44-4C8C-A63C-8329725EBA5E}" type="presParOf" srcId="{B7B9969A-9876-47CD-9BF9-BBE17FAC3B52}" destId="{B2B866D8-874F-4C2A-84F3-A1985C0BE730}" srcOrd="4" destOrd="0" presId="urn:microsoft.com/office/officeart/2005/8/layout/hProcess4"/>
    <dgm:cxn modelId="{F9535A5C-C988-45E0-8614-DFD48C49A0B6}" type="presParOf" srcId="{B2B866D8-874F-4C2A-84F3-A1985C0BE730}" destId="{EEDA261E-F9F1-480A-9878-8455FA2AFB13}" srcOrd="0" destOrd="0" presId="urn:microsoft.com/office/officeart/2005/8/layout/hProcess4"/>
    <dgm:cxn modelId="{1C1B4D8F-70FB-41F5-932B-3B0EA30E343C}" type="presParOf" srcId="{B2B866D8-874F-4C2A-84F3-A1985C0BE730}" destId="{5234E48E-12B3-49C4-8702-6ED853CD1D35}" srcOrd="1" destOrd="0" presId="urn:microsoft.com/office/officeart/2005/8/layout/hProcess4"/>
    <dgm:cxn modelId="{7E023311-7642-48FB-9AC3-F7F8CDB110DE}" type="presParOf" srcId="{B2B866D8-874F-4C2A-84F3-A1985C0BE730}" destId="{BEBC93AD-BBC9-4B78-A393-077BFAB44539}" srcOrd="2" destOrd="0" presId="urn:microsoft.com/office/officeart/2005/8/layout/hProcess4"/>
    <dgm:cxn modelId="{2901D54F-A1B1-4B82-9C62-8B54B61BFB65}" type="presParOf" srcId="{B2B866D8-874F-4C2A-84F3-A1985C0BE730}" destId="{C28B58F4-122E-4264-8F47-486B5D80EA7C}" srcOrd="3" destOrd="0" presId="urn:microsoft.com/office/officeart/2005/8/layout/hProcess4"/>
    <dgm:cxn modelId="{28E7B34E-8FD6-4C97-9F9C-3B361935F49C}" type="presParOf" srcId="{B2B866D8-874F-4C2A-84F3-A1985C0BE730}" destId="{42F66A80-DCC3-4421-9857-0370B49D2BF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8CB243A-7505-4496-98C8-13B39B5C904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01BEEAF-2FDB-48DD-9B46-42BDF14E454E}">
      <dgm:prSet phldrT="[Text]" custT="1"/>
      <dgm:spPr>
        <a:solidFill>
          <a:schemeClr val="accent2">
            <a:lumMod val="20000"/>
            <a:lumOff val="80000"/>
          </a:schemeClr>
        </a:solidFill>
      </dgm:spPr>
      <dgm:t>
        <a:bodyPr/>
        <a:lstStyle/>
        <a:p>
          <a:r>
            <a:rPr lang="en-US" sz="2400" dirty="0">
              <a:latin typeface="+mj-lt"/>
              <a:cs typeface="Arial" panose="020B0604020202020204" pitchFamily="34" charset="0"/>
            </a:rPr>
            <a:t>Each agency obtains an </a:t>
          </a:r>
          <a:r>
            <a:rPr lang="en-US" sz="2400" b="1" dirty="0">
              <a:latin typeface="+mj-lt"/>
              <a:cs typeface="Arial" panose="020B0604020202020204" pitchFamily="34" charset="0"/>
            </a:rPr>
            <a:t>Agency Code</a:t>
          </a:r>
          <a:r>
            <a:rPr lang="en-US" sz="2400" dirty="0">
              <a:latin typeface="+mj-lt"/>
              <a:cs typeface="Arial" panose="020B0604020202020204" pitchFamily="34" charset="0"/>
            </a:rPr>
            <a:t>.</a:t>
          </a:r>
        </a:p>
      </dgm:t>
    </dgm:pt>
    <dgm:pt modelId="{0C7155F3-91BF-4D55-98AB-8D8AE3CEDC43}" type="parTrans" cxnId="{1653517F-30DD-4D5E-94B4-19A8E00FF35A}">
      <dgm:prSet/>
      <dgm:spPr/>
      <dgm:t>
        <a:bodyPr/>
        <a:lstStyle/>
        <a:p>
          <a:endParaRPr lang="en-US"/>
        </a:p>
      </dgm:t>
    </dgm:pt>
    <dgm:pt modelId="{37743F51-1FAB-453E-BE99-DE4B0B26231B}" type="sibTrans" cxnId="{1653517F-30DD-4D5E-94B4-19A8E00FF35A}">
      <dgm:prSet/>
      <dgm:spPr/>
      <dgm:t>
        <a:bodyPr/>
        <a:lstStyle/>
        <a:p>
          <a:endParaRPr lang="en-US"/>
        </a:p>
      </dgm:t>
    </dgm:pt>
    <dgm:pt modelId="{5B3774C5-73B5-4B0D-9314-A97DC55553F5}">
      <dgm:prSet/>
      <dgm:spPr>
        <a:solidFill>
          <a:schemeClr val="accent2">
            <a:lumMod val="75000"/>
          </a:schemeClr>
        </a:solidFill>
      </dgm:spPr>
      <dgm:t>
        <a:bodyPr/>
        <a:lstStyle/>
        <a:p>
          <a:r>
            <a:rPr lang="en-US" b="1" dirty="0">
              <a:latin typeface="+mj-lt"/>
              <a:cs typeface="Arial" panose="020B0604020202020204" pitchFamily="34" charset="0"/>
            </a:rPr>
            <a:t>Services Subscribed</a:t>
          </a:r>
        </a:p>
      </dgm:t>
    </dgm:pt>
    <dgm:pt modelId="{81425277-3845-46AE-BC26-2CDECFA36776}" type="parTrans" cxnId="{B0D6110F-61DD-4197-AF47-5BB8D9DD5CEC}">
      <dgm:prSet/>
      <dgm:spPr/>
      <dgm:t>
        <a:bodyPr/>
        <a:lstStyle/>
        <a:p>
          <a:endParaRPr lang="en-US"/>
        </a:p>
      </dgm:t>
    </dgm:pt>
    <dgm:pt modelId="{AA363DC5-56E9-4FC0-9A0C-EF234E0EA41F}" type="sibTrans" cxnId="{B0D6110F-61DD-4197-AF47-5BB8D9DD5CEC}">
      <dgm:prSet/>
      <dgm:spPr/>
      <dgm:t>
        <a:bodyPr/>
        <a:lstStyle/>
        <a:p>
          <a:endParaRPr lang="en-US">
            <a:latin typeface="+mj-lt"/>
          </a:endParaRPr>
        </a:p>
      </dgm:t>
    </dgm:pt>
    <dgm:pt modelId="{26ADBA2A-E0FC-474D-B981-F2F4A62079EA}">
      <dgm:prSet/>
      <dgm:spPr>
        <a:solidFill>
          <a:schemeClr val="accent6">
            <a:lumMod val="75000"/>
          </a:schemeClr>
        </a:solidFill>
      </dgm:spPr>
      <dgm:t>
        <a:bodyPr/>
        <a:lstStyle/>
        <a:p>
          <a:r>
            <a:rPr lang="en-US" b="1" dirty="0">
              <a:latin typeface="+mj-lt"/>
              <a:cs typeface="Arial" panose="020B0604020202020204" pitchFamily="34" charset="0"/>
            </a:rPr>
            <a:t>Invoice Calculation</a:t>
          </a:r>
        </a:p>
      </dgm:t>
    </dgm:pt>
    <dgm:pt modelId="{245DD57D-D3D5-4120-A32D-10166DBE87C0}" type="parTrans" cxnId="{04AB6CC6-F04E-49E3-B159-95486EAD8403}">
      <dgm:prSet/>
      <dgm:spPr/>
      <dgm:t>
        <a:bodyPr/>
        <a:lstStyle/>
        <a:p>
          <a:endParaRPr lang="en-US"/>
        </a:p>
      </dgm:t>
    </dgm:pt>
    <dgm:pt modelId="{9E64DEC2-C115-475F-9DD0-0D4AE3A045D0}" type="sibTrans" cxnId="{04AB6CC6-F04E-49E3-B159-95486EAD8403}">
      <dgm:prSet/>
      <dgm:spPr/>
      <dgm:t>
        <a:bodyPr/>
        <a:lstStyle/>
        <a:p>
          <a:endParaRPr lang="en-US"/>
        </a:p>
      </dgm:t>
    </dgm:pt>
    <dgm:pt modelId="{67D09084-9FB8-4ED1-8977-D7F9EC467384}">
      <dgm:prSet phldrT="[Text]"/>
      <dgm:spPr>
        <a:solidFill>
          <a:srgbClr val="0070C0"/>
        </a:solidFill>
      </dgm:spPr>
      <dgm:t>
        <a:bodyPr/>
        <a:lstStyle/>
        <a:p>
          <a:r>
            <a:rPr lang="en-US" b="1" dirty="0">
              <a:latin typeface="+mj-lt"/>
              <a:cs typeface="Arial" panose="020B0604020202020204" pitchFamily="34" charset="0"/>
            </a:rPr>
            <a:t>Services Needed</a:t>
          </a:r>
        </a:p>
      </dgm:t>
    </dgm:pt>
    <dgm:pt modelId="{4974908E-BD14-4804-B6FA-08DD48B3408C}" type="parTrans" cxnId="{F0BFFAD1-E698-472F-9ED8-3362C3E00265}">
      <dgm:prSet/>
      <dgm:spPr/>
      <dgm:t>
        <a:bodyPr/>
        <a:lstStyle/>
        <a:p>
          <a:endParaRPr lang="en-US"/>
        </a:p>
      </dgm:t>
    </dgm:pt>
    <dgm:pt modelId="{B7D42FDD-CAD4-4810-B0C4-E249A01866DB}" type="sibTrans" cxnId="{F0BFFAD1-E698-472F-9ED8-3362C3E00265}">
      <dgm:prSet/>
      <dgm:spPr/>
      <dgm:t>
        <a:bodyPr/>
        <a:lstStyle/>
        <a:p>
          <a:endParaRPr lang="en-US">
            <a:latin typeface="+mj-lt"/>
          </a:endParaRPr>
        </a:p>
      </dgm:t>
    </dgm:pt>
    <dgm:pt modelId="{756CED53-3A16-4C86-A76F-213511C97705}">
      <dgm:prSet/>
      <dgm:spPr/>
      <dgm:t>
        <a:bodyPr/>
        <a:lstStyle/>
        <a:p>
          <a:r>
            <a:rPr lang="en-US" b="1" dirty="0">
              <a:latin typeface="+mj-lt"/>
              <a:cs typeface="Arial" panose="020B0604020202020204" pitchFamily="34" charset="0"/>
            </a:rPr>
            <a:t>ICASS creates an invoice</a:t>
          </a:r>
          <a:r>
            <a:rPr lang="en-US" dirty="0">
              <a:latin typeface="+mj-lt"/>
              <a:cs typeface="Arial" panose="020B0604020202020204" pitchFamily="34" charset="0"/>
            </a:rPr>
            <a:t> for each agency based on ICASS services used at the Embassy or Consulate.</a:t>
          </a:r>
        </a:p>
      </dgm:t>
    </dgm:pt>
    <dgm:pt modelId="{3BAF15D6-80BD-4BCE-8C1C-9E6A74F05888}" type="parTrans" cxnId="{7BCF1A6D-9D7C-4DBE-B07A-32397D12E9E2}">
      <dgm:prSet/>
      <dgm:spPr/>
      <dgm:t>
        <a:bodyPr/>
        <a:lstStyle/>
        <a:p>
          <a:endParaRPr lang="en-US"/>
        </a:p>
      </dgm:t>
    </dgm:pt>
    <dgm:pt modelId="{B902B750-F019-4E21-9E24-9145629426F4}" type="sibTrans" cxnId="{7BCF1A6D-9D7C-4DBE-B07A-32397D12E9E2}">
      <dgm:prSet/>
      <dgm:spPr/>
      <dgm:t>
        <a:bodyPr/>
        <a:lstStyle/>
        <a:p>
          <a:endParaRPr lang="en-US"/>
        </a:p>
      </dgm:t>
    </dgm:pt>
    <dgm:pt modelId="{4940BAC8-649C-44D2-94A2-CC98658C2614}">
      <dgm:prSet phldrT="[Text]" custT="1"/>
      <dgm:spPr>
        <a:solidFill>
          <a:schemeClr val="accent2">
            <a:lumMod val="20000"/>
            <a:lumOff val="80000"/>
          </a:schemeClr>
        </a:solidFill>
      </dgm:spPr>
      <dgm:t>
        <a:bodyPr/>
        <a:lstStyle/>
        <a:p>
          <a:r>
            <a:rPr lang="en-US" sz="2400" dirty="0">
              <a:latin typeface="+mj-lt"/>
              <a:cs typeface="Arial" panose="020B0604020202020204" pitchFamily="34" charset="0"/>
            </a:rPr>
            <a:t>Each agency signs up for the </a:t>
          </a:r>
          <a:r>
            <a:rPr lang="en-US" sz="2400" b="1" dirty="0">
              <a:latin typeface="+mj-lt"/>
              <a:cs typeface="Arial" panose="020B0604020202020204" pitchFamily="34" charset="0"/>
            </a:rPr>
            <a:t>administrative support services</a:t>
          </a:r>
          <a:r>
            <a:rPr lang="en-US" sz="2400" dirty="0">
              <a:latin typeface="+mj-lt"/>
              <a:cs typeface="Arial" panose="020B0604020202020204" pitchFamily="34" charset="0"/>
            </a:rPr>
            <a:t> (Cost Centers) it needs.</a:t>
          </a:r>
        </a:p>
      </dgm:t>
    </dgm:pt>
    <dgm:pt modelId="{B9722183-0448-48B0-BEC8-B53503E865C8}" type="parTrans" cxnId="{97F24AD4-4FBF-4709-BD87-7D6FAAC7A9A4}">
      <dgm:prSet/>
      <dgm:spPr/>
      <dgm:t>
        <a:bodyPr/>
        <a:lstStyle/>
        <a:p>
          <a:endParaRPr lang="en-US"/>
        </a:p>
      </dgm:t>
    </dgm:pt>
    <dgm:pt modelId="{3F5E6DB9-36FD-42D4-8718-A2B947B3F537}" type="sibTrans" cxnId="{97F24AD4-4FBF-4709-BD87-7D6FAAC7A9A4}">
      <dgm:prSet/>
      <dgm:spPr/>
      <dgm:t>
        <a:bodyPr/>
        <a:lstStyle/>
        <a:p>
          <a:endParaRPr lang="en-US"/>
        </a:p>
      </dgm:t>
    </dgm:pt>
    <dgm:pt modelId="{C3F7ED97-4F6C-434F-AE01-8C26059E2F52}">
      <dgm:prSet/>
      <dgm:spPr>
        <a:solidFill>
          <a:schemeClr val="accent4">
            <a:lumMod val="40000"/>
            <a:lumOff val="60000"/>
            <a:alpha val="90000"/>
          </a:schemeClr>
        </a:solidFill>
      </dgm:spPr>
      <dgm:t>
        <a:bodyPr/>
        <a:lstStyle/>
        <a:p>
          <a:endParaRPr lang="en-US" sz="1700">
            <a:latin typeface="+mj-lt"/>
            <a:cs typeface="Arial" panose="020B0604020202020204" pitchFamily="34" charset="0"/>
          </a:endParaRPr>
        </a:p>
      </dgm:t>
    </dgm:pt>
    <dgm:pt modelId="{C5ECE931-888D-4DFD-8E16-84F04FDF0E04}" type="parTrans" cxnId="{79F709FE-3E83-4CB8-A27C-22A4C83115FA}">
      <dgm:prSet/>
      <dgm:spPr/>
      <dgm:t>
        <a:bodyPr/>
        <a:lstStyle/>
        <a:p>
          <a:endParaRPr lang="en-US"/>
        </a:p>
      </dgm:t>
    </dgm:pt>
    <dgm:pt modelId="{19A5B31E-34AD-4150-A2B0-0C85DC13126A}" type="sibTrans" cxnId="{79F709FE-3E83-4CB8-A27C-22A4C83115FA}">
      <dgm:prSet/>
      <dgm:spPr/>
      <dgm:t>
        <a:bodyPr/>
        <a:lstStyle/>
        <a:p>
          <a:endParaRPr lang="en-US"/>
        </a:p>
      </dgm:t>
    </dgm:pt>
    <dgm:pt modelId="{0767ABA9-74FC-4771-9174-8209414D9435}">
      <dgm:prSet custT="1"/>
      <dgm:spPr>
        <a:solidFill>
          <a:schemeClr val="accent4">
            <a:lumMod val="40000"/>
            <a:lumOff val="60000"/>
            <a:alpha val="90000"/>
          </a:schemeClr>
        </a:solidFill>
      </dgm:spPr>
      <dgm:t>
        <a:bodyPr/>
        <a:lstStyle/>
        <a:p>
          <a:r>
            <a:rPr lang="en-US" sz="2800" dirty="0">
              <a:latin typeface="+mj-lt"/>
              <a:cs typeface="Arial" panose="020B0604020202020204" pitchFamily="34" charset="0"/>
            </a:rPr>
            <a:t>Service Providers </a:t>
          </a:r>
          <a:r>
            <a:rPr lang="en-US" sz="2800" b="1" dirty="0">
              <a:latin typeface="+mj-lt"/>
              <a:cs typeface="Arial" panose="020B0604020202020204" pitchFamily="34" charset="0"/>
            </a:rPr>
            <a:t>collect data </a:t>
          </a:r>
          <a:r>
            <a:rPr lang="en-US" sz="2800" dirty="0">
              <a:latin typeface="+mj-lt"/>
              <a:cs typeface="Arial" panose="020B0604020202020204" pitchFamily="34" charset="0"/>
            </a:rPr>
            <a:t>on Workload Counts.</a:t>
          </a:r>
        </a:p>
      </dgm:t>
    </dgm:pt>
    <dgm:pt modelId="{6184582C-E8E4-4719-AA4F-86549FAA7058}" type="parTrans" cxnId="{5E8EC399-CB75-4033-B956-313D1E449BFA}">
      <dgm:prSet/>
      <dgm:spPr/>
      <dgm:t>
        <a:bodyPr/>
        <a:lstStyle/>
        <a:p>
          <a:endParaRPr lang="en-US"/>
        </a:p>
      </dgm:t>
    </dgm:pt>
    <dgm:pt modelId="{C1B51E9F-93D6-4665-A6B7-25CD96B862EB}" type="sibTrans" cxnId="{5E8EC399-CB75-4033-B956-313D1E449BFA}">
      <dgm:prSet/>
      <dgm:spPr/>
      <dgm:t>
        <a:bodyPr/>
        <a:lstStyle/>
        <a:p>
          <a:endParaRPr lang="en-US"/>
        </a:p>
      </dgm:t>
    </dgm:pt>
    <dgm:pt modelId="{FBF26C09-3076-48E2-8020-EB9FD4206E98}">
      <dgm:prSet custT="1"/>
      <dgm:spPr>
        <a:solidFill>
          <a:schemeClr val="accent4">
            <a:lumMod val="40000"/>
            <a:lumOff val="60000"/>
            <a:alpha val="90000"/>
          </a:schemeClr>
        </a:solidFill>
      </dgm:spPr>
      <dgm:t>
        <a:bodyPr/>
        <a:lstStyle/>
        <a:p>
          <a:endParaRPr lang="en-US" sz="1800">
            <a:latin typeface="+mj-lt"/>
            <a:cs typeface="Arial" panose="020B0604020202020204" pitchFamily="34" charset="0"/>
          </a:endParaRPr>
        </a:p>
      </dgm:t>
    </dgm:pt>
    <dgm:pt modelId="{DDB16EF4-C78C-4AFB-AC16-0FE41694F57B}" type="parTrans" cxnId="{C23E5A7F-1281-4662-A39D-D32AB93BEDBD}">
      <dgm:prSet/>
      <dgm:spPr/>
      <dgm:t>
        <a:bodyPr/>
        <a:lstStyle/>
        <a:p>
          <a:endParaRPr lang="en-US"/>
        </a:p>
      </dgm:t>
    </dgm:pt>
    <dgm:pt modelId="{0E909F02-61FD-4F84-871C-97098453836B}" type="sibTrans" cxnId="{C23E5A7F-1281-4662-A39D-D32AB93BEDBD}">
      <dgm:prSet/>
      <dgm:spPr/>
      <dgm:t>
        <a:bodyPr/>
        <a:lstStyle/>
        <a:p>
          <a:endParaRPr lang="en-US"/>
        </a:p>
      </dgm:t>
    </dgm:pt>
    <dgm:pt modelId="{944898EA-8FAD-4C1D-8AA0-75CEF97F73A2}" type="pres">
      <dgm:prSet presAssocID="{A8CB243A-7505-4496-98C8-13B39B5C9048}" presName="Name0" presStyleCnt="0">
        <dgm:presLayoutVars>
          <dgm:dir/>
          <dgm:animLvl val="lvl"/>
          <dgm:resizeHandles val="exact"/>
        </dgm:presLayoutVars>
      </dgm:prSet>
      <dgm:spPr/>
    </dgm:pt>
    <dgm:pt modelId="{0EDAD6D3-501D-4ECA-8A6D-6E02B3AB8E9B}" type="pres">
      <dgm:prSet presAssocID="{A8CB243A-7505-4496-98C8-13B39B5C9048}" presName="tSp" presStyleCnt="0"/>
      <dgm:spPr/>
    </dgm:pt>
    <dgm:pt modelId="{663F1FFB-2F94-4548-9031-8B6A226DF94E}" type="pres">
      <dgm:prSet presAssocID="{A8CB243A-7505-4496-98C8-13B39B5C9048}" presName="bSp" presStyleCnt="0"/>
      <dgm:spPr/>
    </dgm:pt>
    <dgm:pt modelId="{B7B9969A-9876-47CD-9BF9-BBE17FAC3B52}" type="pres">
      <dgm:prSet presAssocID="{A8CB243A-7505-4496-98C8-13B39B5C9048}" presName="process" presStyleCnt="0"/>
      <dgm:spPr/>
    </dgm:pt>
    <dgm:pt modelId="{9CB5259A-3ECF-4DB7-B35E-AD2B98B1CE6C}" type="pres">
      <dgm:prSet presAssocID="{67D09084-9FB8-4ED1-8977-D7F9EC467384}" presName="composite1" presStyleCnt="0"/>
      <dgm:spPr/>
    </dgm:pt>
    <dgm:pt modelId="{2A364C47-A2A4-41C3-8AFD-6B3E05B062AC}" type="pres">
      <dgm:prSet presAssocID="{67D09084-9FB8-4ED1-8977-D7F9EC467384}" presName="dummyNode1" presStyleLbl="node1" presStyleIdx="0" presStyleCnt="3"/>
      <dgm:spPr/>
    </dgm:pt>
    <dgm:pt modelId="{A49C6820-3958-4500-A7D2-1B39DE6A9B72}" type="pres">
      <dgm:prSet presAssocID="{67D09084-9FB8-4ED1-8977-D7F9EC467384}" presName="childNode1" presStyleLbl="bgAcc1" presStyleIdx="0" presStyleCnt="3" custScaleX="126558" custScaleY="147871">
        <dgm:presLayoutVars>
          <dgm:bulletEnabled val="1"/>
        </dgm:presLayoutVars>
      </dgm:prSet>
      <dgm:spPr/>
    </dgm:pt>
    <dgm:pt modelId="{4DCF2DCF-A243-4CBE-B865-5AC3A09FD6BB}" type="pres">
      <dgm:prSet presAssocID="{67D09084-9FB8-4ED1-8977-D7F9EC467384}" presName="childNode1tx" presStyleLbl="bgAcc1" presStyleIdx="0" presStyleCnt="3">
        <dgm:presLayoutVars>
          <dgm:bulletEnabled val="1"/>
        </dgm:presLayoutVars>
      </dgm:prSet>
      <dgm:spPr/>
    </dgm:pt>
    <dgm:pt modelId="{48F9270B-888A-4781-9223-88673250DFE0}" type="pres">
      <dgm:prSet presAssocID="{67D09084-9FB8-4ED1-8977-D7F9EC467384}" presName="parentNode1" presStyleLbl="node1" presStyleIdx="0" presStyleCnt="3" custScaleX="113407" custScaleY="142164" custLinFactNeighborX="-12192" custLinFactNeighborY="18867">
        <dgm:presLayoutVars>
          <dgm:chMax val="1"/>
          <dgm:bulletEnabled val="1"/>
        </dgm:presLayoutVars>
      </dgm:prSet>
      <dgm:spPr/>
    </dgm:pt>
    <dgm:pt modelId="{EF373251-8AA7-4F8F-9CE5-FDFC65FA58DB}" type="pres">
      <dgm:prSet presAssocID="{67D09084-9FB8-4ED1-8977-D7F9EC467384}" presName="connSite1" presStyleCnt="0"/>
      <dgm:spPr/>
    </dgm:pt>
    <dgm:pt modelId="{3A42A4D8-5BEA-4EDB-B28F-C9CE648E2438}" type="pres">
      <dgm:prSet presAssocID="{B7D42FDD-CAD4-4810-B0C4-E249A01866DB}" presName="Name9" presStyleLbl="sibTrans2D1" presStyleIdx="0" presStyleCnt="2"/>
      <dgm:spPr/>
    </dgm:pt>
    <dgm:pt modelId="{3E186717-F416-4F08-A6C7-E22B987BEB17}" type="pres">
      <dgm:prSet presAssocID="{5B3774C5-73B5-4B0D-9314-A97DC55553F5}" presName="composite2" presStyleCnt="0"/>
      <dgm:spPr/>
    </dgm:pt>
    <dgm:pt modelId="{4230F1C7-3BBE-4401-BAC2-22C04F0E2877}" type="pres">
      <dgm:prSet presAssocID="{5B3774C5-73B5-4B0D-9314-A97DC55553F5}" presName="dummyNode2" presStyleLbl="node1" presStyleIdx="0" presStyleCnt="3"/>
      <dgm:spPr/>
    </dgm:pt>
    <dgm:pt modelId="{22BE643A-552B-46CD-AAB5-8A942D434F3C}" type="pres">
      <dgm:prSet presAssocID="{5B3774C5-73B5-4B0D-9314-A97DC55553F5}" presName="childNode2" presStyleLbl="bgAcc1" presStyleIdx="1" presStyleCnt="3" custScaleX="120166" custScaleY="149706">
        <dgm:presLayoutVars>
          <dgm:bulletEnabled val="1"/>
        </dgm:presLayoutVars>
      </dgm:prSet>
      <dgm:spPr/>
    </dgm:pt>
    <dgm:pt modelId="{7BF34070-6A3F-494E-8D31-923AD70D9F87}" type="pres">
      <dgm:prSet presAssocID="{5B3774C5-73B5-4B0D-9314-A97DC55553F5}" presName="childNode2tx" presStyleLbl="bgAcc1" presStyleIdx="1" presStyleCnt="3">
        <dgm:presLayoutVars>
          <dgm:bulletEnabled val="1"/>
        </dgm:presLayoutVars>
      </dgm:prSet>
      <dgm:spPr/>
    </dgm:pt>
    <dgm:pt modelId="{EA3E095D-14BF-4394-86AE-C2D02FF1779E}" type="pres">
      <dgm:prSet presAssocID="{5B3774C5-73B5-4B0D-9314-A97DC55553F5}" presName="parentNode2" presStyleLbl="node1" presStyleIdx="1" presStyleCnt="3" custScaleX="114322" custScaleY="122056" custLinFactNeighborX="-18438" custLinFactNeighborY="-30262">
        <dgm:presLayoutVars>
          <dgm:chMax val="0"/>
          <dgm:bulletEnabled val="1"/>
        </dgm:presLayoutVars>
      </dgm:prSet>
      <dgm:spPr/>
    </dgm:pt>
    <dgm:pt modelId="{08446FA1-C0BC-430C-8E2E-EA0E3C04538C}" type="pres">
      <dgm:prSet presAssocID="{5B3774C5-73B5-4B0D-9314-A97DC55553F5}" presName="connSite2" presStyleCnt="0"/>
      <dgm:spPr/>
    </dgm:pt>
    <dgm:pt modelId="{8CBCF3A7-3104-4D41-BB61-32F2F12A7193}" type="pres">
      <dgm:prSet presAssocID="{AA363DC5-56E9-4FC0-9A0C-EF234E0EA41F}" presName="Name18" presStyleLbl="sibTrans2D1" presStyleIdx="1" presStyleCnt="2"/>
      <dgm:spPr/>
    </dgm:pt>
    <dgm:pt modelId="{B2B866D8-874F-4C2A-84F3-A1985C0BE730}" type="pres">
      <dgm:prSet presAssocID="{26ADBA2A-E0FC-474D-B981-F2F4A62079EA}" presName="composite1" presStyleCnt="0"/>
      <dgm:spPr/>
    </dgm:pt>
    <dgm:pt modelId="{EEDA261E-F9F1-480A-9878-8455FA2AFB13}" type="pres">
      <dgm:prSet presAssocID="{26ADBA2A-E0FC-474D-B981-F2F4A62079EA}" presName="dummyNode1" presStyleLbl="node1" presStyleIdx="1" presStyleCnt="3"/>
      <dgm:spPr/>
    </dgm:pt>
    <dgm:pt modelId="{5234E48E-12B3-49C4-8702-6ED853CD1D35}" type="pres">
      <dgm:prSet presAssocID="{26ADBA2A-E0FC-474D-B981-F2F4A62079EA}" presName="childNode1" presStyleLbl="bgAcc1" presStyleIdx="2" presStyleCnt="3" custScaleX="119911" custScaleY="147203" custLinFactNeighborX="596" custLinFactNeighborY="1808">
        <dgm:presLayoutVars>
          <dgm:bulletEnabled val="1"/>
        </dgm:presLayoutVars>
      </dgm:prSet>
      <dgm:spPr/>
    </dgm:pt>
    <dgm:pt modelId="{BEBC93AD-BBC9-4B78-A393-077BFAB44539}" type="pres">
      <dgm:prSet presAssocID="{26ADBA2A-E0FC-474D-B981-F2F4A62079EA}" presName="childNode1tx" presStyleLbl="bgAcc1" presStyleIdx="2" presStyleCnt="3">
        <dgm:presLayoutVars>
          <dgm:bulletEnabled val="1"/>
        </dgm:presLayoutVars>
      </dgm:prSet>
      <dgm:spPr/>
    </dgm:pt>
    <dgm:pt modelId="{C28B58F4-122E-4264-8F47-486B5D80EA7C}" type="pres">
      <dgm:prSet presAssocID="{26ADBA2A-E0FC-474D-B981-F2F4A62079EA}" presName="parentNode1" presStyleLbl="node1" presStyleIdx="2" presStyleCnt="3" custScaleX="114710" custScaleY="118398" custLinFactNeighborX="-16640" custLinFactNeighborY="40092">
        <dgm:presLayoutVars>
          <dgm:chMax val="1"/>
          <dgm:bulletEnabled val="1"/>
        </dgm:presLayoutVars>
      </dgm:prSet>
      <dgm:spPr/>
    </dgm:pt>
    <dgm:pt modelId="{42F66A80-DCC3-4421-9857-0370B49D2BF3}" type="pres">
      <dgm:prSet presAssocID="{26ADBA2A-E0FC-474D-B981-F2F4A62079EA}" presName="connSite1" presStyleCnt="0"/>
      <dgm:spPr/>
    </dgm:pt>
  </dgm:ptLst>
  <dgm:cxnLst>
    <dgm:cxn modelId="{B0D6110F-61DD-4197-AF47-5BB8D9DD5CEC}" srcId="{A8CB243A-7505-4496-98C8-13B39B5C9048}" destId="{5B3774C5-73B5-4B0D-9314-A97DC55553F5}" srcOrd="1" destOrd="0" parTransId="{81425277-3845-46AE-BC26-2CDECFA36776}" sibTransId="{AA363DC5-56E9-4FC0-9A0C-EF234E0EA41F}"/>
    <dgm:cxn modelId="{7387A41A-D013-41E5-9BAC-E2522874F9C7}" type="presOf" srcId="{26ADBA2A-E0FC-474D-B981-F2F4A62079EA}" destId="{C28B58F4-122E-4264-8F47-486B5D80EA7C}" srcOrd="0" destOrd="0" presId="urn:microsoft.com/office/officeart/2005/8/layout/hProcess4"/>
    <dgm:cxn modelId="{19AB841B-7FCE-4D93-AC0F-22870A26672E}" type="presOf" srcId="{701BEEAF-2FDB-48DD-9B46-42BDF14E454E}" destId="{A49C6820-3958-4500-A7D2-1B39DE6A9B72}" srcOrd="0" destOrd="0" presId="urn:microsoft.com/office/officeart/2005/8/layout/hProcess4"/>
    <dgm:cxn modelId="{D993052F-6687-4B39-988F-DF085911089A}" type="presOf" srcId="{4940BAC8-649C-44D2-94A2-CC98658C2614}" destId="{A49C6820-3958-4500-A7D2-1B39DE6A9B72}" srcOrd="0" destOrd="1" presId="urn:microsoft.com/office/officeart/2005/8/layout/hProcess4"/>
    <dgm:cxn modelId="{B782B72F-CDF9-400B-B89A-B3620B5225C6}" type="presOf" srcId="{756CED53-3A16-4C86-A76F-213511C97705}" destId="{5234E48E-12B3-49C4-8702-6ED853CD1D35}" srcOrd="0" destOrd="0" presId="urn:microsoft.com/office/officeart/2005/8/layout/hProcess4"/>
    <dgm:cxn modelId="{B597F936-CEB9-4310-B8B3-F29347322BBA}" type="presOf" srcId="{B7D42FDD-CAD4-4810-B0C4-E249A01866DB}" destId="{3A42A4D8-5BEA-4EDB-B28F-C9CE648E2438}" srcOrd="0" destOrd="0" presId="urn:microsoft.com/office/officeart/2005/8/layout/hProcess4"/>
    <dgm:cxn modelId="{C89B9466-F168-4D66-BA6F-F72CF66ED829}" type="presOf" srcId="{0767ABA9-74FC-4771-9174-8209414D9435}" destId="{22BE643A-552B-46CD-AAB5-8A942D434F3C}" srcOrd="0" destOrd="2" presId="urn:microsoft.com/office/officeart/2005/8/layout/hProcess4"/>
    <dgm:cxn modelId="{F39FEF4B-1D4B-490F-A050-642AEC3B9FAC}" type="presOf" srcId="{A8CB243A-7505-4496-98C8-13B39B5C9048}" destId="{944898EA-8FAD-4C1D-8AA0-75CEF97F73A2}" srcOrd="0" destOrd="0" presId="urn:microsoft.com/office/officeart/2005/8/layout/hProcess4"/>
    <dgm:cxn modelId="{7BCF1A6D-9D7C-4DBE-B07A-32397D12E9E2}" srcId="{26ADBA2A-E0FC-474D-B981-F2F4A62079EA}" destId="{756CED53-3A16-4C86-A76F-213511C97705}" srcOrd="0" destOrd="0" parTransId="{3BAF15D6-80BD-4BCE-8C1C-9E6A74F05888}" sibTransId="{B902B750-F019-4E21-9E24-9145629426F4}"/>
    <dgm:cxn modelId="{D4ECC974-11F7-40E2-8805-0B3D81462EFD}" type="presOf" srcId="{FBF26C09-3076-48E2-8020-EB9FD4206E98}" destId="{7BF34070-6A3F-494E-8D31-923AD70D9F87}" srcOrd="1" destOrd="1" presId="urn:microsoft.com/office/officeart/2005/8/layout/hProcess4"/>
    <dgm:cxn modelId="{03C2077E-C702-4866-96BF-0EE0C5FA866A}" type="presOf" srcId="{67D09084-9FB8-4ED1-8977-D7F9EC467384}" destId="{48F9270B-888A-4781-9223-88673250DFE0}" srcOrd="0" destOrd="0" presId="urn:microsoft.com/office/officeart/2005/8/layout/hProcess4"/>
    <dgm:cxn modelId="{1653517F-30DD-4D5E-94B4-19A8E00FF35A}" srcId="{67D09084-9FB8-4ED1-8977-D7F9EC467384}" destId="{701BEEAF-2FDB-48DD-9B46-42BDF14E454E}" srcOrd="0" destOrd="0" parTransId="{0C7155F3-91BF-4D55-98AB-8D8AE3CEDC43}" sibTransId="{37743F51-1FAB-453E-BE99-DE4B0B26231B}"/>
    <dgm:cxn modelId="{C23E5A7F-1281-4662-A39D-D32AB93BEDBD}" srcId="{5B3774C5-73B5-4B0D-9314-A97DC55553F5}" destId="{FBF26C09-3076-48E2-8020-EB9FD4206E98}" srcOrd="1" destOrd="0" parTransId="{DDB16EF4-C78C-4AFB-AC16-0FE41694F57B}" sibTransId="{0E909F02-61FD-4F84-871C-97098453836B}"/>
    <dgm:cxn modelId="{D6A75A87-BF7F-4416-91B7-9A50B86E8E9B}" type="presOf" srcId="{0767ABA9-74FC-4771-9174-8209414D9435}" destId="{7BF34070-6A3F-494E-8D31-923AD70D9F87}" srcOrd="1" destOrd="2" presId="urn:microsoft.com/office/officeart/2005/8/layout/hProcess4"/>
    <dgm:cxn modelId="{6E797192-0D41-4ED7-92FF-78B8E8924AF2}" type="presOf" srcId="{C3F7ED97-4F6C-434F-AE01-8C26059E2F52}" destId="{22BE643A-552B-46CD-AAB5-8A942D434F3C}" srcOrd="0" destOrd="0" presId="urn:microsoft.com/office/officeart/2005/8/layout/hProcess4"/>
    <dgm:cxn modelId="{525C3E93-2499-4E86-BD81-CCEF0D27B2AF}" type="presOf" srcId="{756CED53-3A16-4C86-A76F-213511C97705}" destId="{BEBC93AD-BBC9-4B78-A393-077BFAB44539}" srcOrd="1" destOrd="0" presId="urn:microsoft.com/office/officeart/2005/8/layout/hProcess4"/>
    <dgm:cxn modelId="{5E8EC399-CB75-4033-B956-313D1E449BFA}" srcId="{5B3774C5-73B5-4B0D-9314-A97DC55553F5}" destId="{0767ABA9-74FC-4771-9174-8209414D9435}" srcOrd="2" destOrd="0" parTransId="{6184582C-E8E4-4719-AA4F-86549FAA7058}" sibTransId="{C1B51E9F-93D6-4665-A6B7-25CD96B862EB}"/>
    <dgm:cxn modelId="{107D57A4-6474-41CD-B52A-56BF1BDC0BB8}" type="presOf" srcId="{5B3774C5-73B5-4B0D-9314-A97DC55553F5}" destId="{EA3E095D-14BF-4394-86AE-C2D02FF1779E}" srcOrd="0" destOrd="0" presId="urn:microsoft.com/office/officeart/2005/8/layout/hProcess4"/>
    <dgm:cxn modelId="{755F2BAC-F14B-4C18-920C-BEC11DB07058}" type="presOf" srcId="{701BEEAF-2FDB-48DD-9B46-42BDF14E454E}" destId="{4DCF2DCF-A243-4CBE-B865-5AC3A09FD6BB}" srcOrd="1" destOrd="0" presId="urn:microsoft.com/office/officeart/2005/8/layout/hProcess4"/>
    <dgm:cxn modelId="{8C726BAD-F317-4020-AF93-533356DE6811}" type="presOf" srcId="{FBF26C09-3076-48E2-8020-EB9FD4206E98}" destId="{22BE643A-552B-46CD-AAB5-8A942D434F3C}" srcOrd="0" destOrd="1" presId="urn:microsoft.com/office/officeart/2005/8/layout/hProcess4"/>
    <dgm:cxn modelId="{8FF460C4-40CB-4D93-84C1-8124A69A6280}" type="presOf" srcId="{AA363DC5-56E9-4FC0-9A0C-EF234E0EA41F}" destId="{8CBCF3A7-3104-4D41-BB61-32F2F12A7193}" srcOrd="0" destOrd="0" presId="urn:microsoft.com/office/officeart/2005/8/layout/hProcess4"/>
    <dgm:cxn modelId="{E45522C5-4653-4C39-88E4-6270881AD96D}" type="presOf" srcId="{4940BAC8-649C-44D2-94A2-CC98658C2614}" destId="{4DCF2DCF-A243-4CBE-B865-5AC3A09FD6BB}" srcOrd="1" destOrd="1" presId="urn:microsoft.com/office/officeart/2005/8/layout/hProcess4"/>
    <dgm:cxn modelId="{04AB6CC6-F04E-49E3-B159-95486EAD8403}" srcId="{A8CB243A-7505-4496-98C8-13B39B5C9048}" destId="{26ADBA2A-E0FC-474D-B981-F2F4A62079EA}" srcOrd="2" destOrd="0" parTransId="{245DD57D-D3D5-4120-A32D-10166DBE87C0}" sibTransId="{9E64DEC2-C115-475F-9DD0-0D4AE3A045D0}"/>
    <dgm:cxn modelId="{F0BFFAD1-E698-472F-9ED8-3362C3E00265}" srcId="{A8CB243A-7505-4496-98C8-13B39B5C9048}" destId="{67D09084-9FB8-4ED1-8977-D7F9EC467384}" srcOrd="0" destOrd="0" parTransId="{4974908E-BD14-4804-B6FA-08DD48B3408C}" sibTransId="{B7D42FDD-CAD4-4810-B0C4-E249A01866DB}"/>
    <dgm:cxn modelId="{97F24AD4-4FBF-4709-BD87-7D6FAAC7A9A4}" srcId="{67D09084-9FB8-4ED1-8977-D7F9EC467384}" destId="{4940BAC8-649C-44D2-94A2-CC98658C2614}" srcOrd="1" destOrd="0" parTransId="{B9722183-0448-48B0-BEC8-B53503E865C8}" sibTransId="{3F5E6DB9-36FD-42D4-8718-A2B947B3F537}"/>
    <dgm:cxn modelId="{79F709FE-3E83-4CB8-A27C-22A4C83115FA}" srcId="{5B3774C5-73B5-4B0D-9314-A97DC55553F5}" destId="{C3F7ED97-4F6C-434F-AE01-8C26059E2F52}" srcOrd="0" destOrd="0" parTransId="{C5ECE931-888D-4DFD-8E16-84F04FDF0E04}" sibTransId="{19A5B31E-34AD-4150-A2B0-0C85DC13126A}"/>
    <dgm:cxn modelId="{DCE811FF-F79B-4494-9E2A-7652E6B1499D}" type="presOf" srcId="{C3F7ED97-4F6C-434F-AE01-8C26059E2F52}" destId="{7BF34070-6A3F-494E-8D31-923AD70D9F87}" srcOrd="1" destOrd="0" presId="urn:microsoft.com/office/officeart/2005/8/layout/hProcess4"/>
    <dgm:cxn modelId="{B9329427-3126-4482-A886-5D4DEC737B20}" type="presParOf" srcId="{944898EA-8FAD-4C1D-8AA0-75CEF97F73A2}" destId="{0EDAD6D3-501D-4ECA-8A6D-6E02B3AB8E9B}" srcOrd="0" destOrd="0" presId="urn:microsoft.com/office/officeart/2005/8/layout/hProcess4"/>
    <dgm:cxn modelId="{39517EAD-24DE-4A2B-A3BD-5F7FB4CFA4C2}" type="presParOf" srcId="{944898EA-8FAD-4C1D-8AA0-75CEF97F73A2}" destId="{663F1FFB-2F94-4548-9031-8B6A226DF94E}" srcOrd="1" destOrd="0" presId="urn:microsoft.com/office/officeart/2005/8/layout/hProcess4"/>
    <dgm:cxn modelId="{BA5477CD-1A2F-48AD-AEB7-AB0544F6035D}" type="presParOf" srcId="{944898EA-8FAD-4C1D-8AA0-75CEF97F73A2}" destId="{B7B9969A-9876-47CD-9BF9-BBE17FAC3B52}" srcOrd="2" destOrd="0" presId="urn:microsoft.com/office/officeart/2005/8/layout/hProcess4"/>
    <dgm:cxn modelId="{6A91FC34-8D6E-4BA4-8AD1-12D148A1A727}" type="presParOf" srcId="{B7B9969A-9876-47CD-9BF9-BBE17FAC3B52}" destId="{9CB5259A-3ECF-4DB7-B35E-AD2B98B1CE6C}" srcOrd="0" destOrd="0" presId="urn:microsoft.com/office/officeart/2005/8/layout/hProcess4"/>
    <dgm:cxn modelId="{3A00E0F2-F530-45C8-99B0-ADF6D4427E81}" type="presParOf" srcId="{9CB5259A-3ECF-4DB7-B35E-AD2B98B1CE6C}" destId="{2A364C47-A2A4-41C3-8AFD-6B3E05B062AC}" srcOrd="0" destOrd="0" presId="urn:microsoft.com/office/officeart/2005/8/layout/hProcess4"/>
    <dgm:cxn modelId="{EF295C85-1D0D-40F5-A1D4-82703DED7344}" type="presParOf" srcId="{9CB5259A-3ECF-4DB7-B35E-AD2B98B1CE6C}" destId="{A49C6820-3958-4500-A7D2-1B39DE6A9B72}" srcOrd="1" destOrd="0" presId="urn:microsoft.com/office/officeart/2005/8/layout/hProcess4"/>
    <dgm:cxn modelId="{1CE3BEFC-88F4-4E81-A6B6-9543D8E205CD}" type="presParOf" srcId="{9CB5259A-3ECF-4DB7-B35E-AD2B98B1CE6C}" destId="{4DCF2DCF-A243-4CBE-B865-5AC3A09FD6BB}" srcOrd="2" destOrd="0" presId="urn:microsoft.com/office/officeart/2005/8/layout/hProcess4"/>
    <dgm:cxn modelId="{01411301-D162-405E-AD82-11539FE077E7}" type="presParOf" srcId="{9CB5259A-3ECF-4DB7-B35E-AD2B98B1CE6C}" destId="{48F9270B-888A-4781-9223-88673250DFE0}" srcOrd="3" destOrd="0" presId="urn:microsoft.com/office/officeart/2005/8/layout/hProcess4"/>
    <dgm:cxn modelId="{C0B0A531-FB44-44FF-B011-71896BF8C411}" type="presParOf" srcId="{9CB5259A-3ECF-4DB7-B35E-AD2B98B1CE6C}" destId="{EF373251-8AA7-4F8F-9CE5-FDFC65FA58DB}" srcOrd="4" destOrd="0" presId="urn:microsoft.com/office/officeart/2005/8/layout/hProcess4"/>
    <dgm:cxn modelId="{58478A45-9DD5-4965-AEC2-6711443E7741}" type="presParOf" srcId="{B7B9969A-9876-47CD-9BF9-BBE17FAC3B52}" destId="{3A42A4D8-5BEA-4EDB-B28F-C9CE648E2438}" srcOrd="1" destOrd="0" presId="urn:microsoft.com/office/officeart/2005/8/layout/hProcess4"/>
    <dgm:cxn modelId="{B75B6CC3-0F22-4848-AC5C-2F52EA683931}" type="presParOf" srcId="{B7B9969A-9876-47CD-9BF9-BBE17FAC3B52}" destId="{3E186717-F416-4F08-A6C7-E22B987BEB17}" srcOrd="2" destOrd="0" presId="urn:microsoft.com/office/officeart/2005/8/layout/hProcess4"/>
    <dgm:cxn modelId="{E9941C0D-35C6-49F0-9EB4-3B7D00B2E2D6}" type="presParOf" srcId="{3E186717-F416-4F08-A6C7-E22B987BEB17}" destId="{4230F1C7-3BBE-4401-BAC2-22C04F0E2877}" srcOrd="0" destOrd="0" presId="urn:microsoft.com/office/officeart/2005/8/layout/hProcess4"/>
    <dgm:cxn modelId="{3681DE50-5071-4AE7-A170-A5D13531F99E}" type="presParOf" srcId="{3E186717-F416-4F08-A6C7-E22B987BEB17}" destId="{22BE643A-552B-46CD-AAB5-8A942D434F3C}" srcOrd="1" destOrd="0" presId="urn:microsoft.com/office/officeart/2005/8/layout/hProcess4"/>
    <dgm:cxn modelId="{9541E5DB-593D-435C-A33C-21A5A1BEA3F3}" type="presParOf" srcId="{3E186717-F416-4F08-A6C7-E22B987BEB17}" destId="{7BF34070-6A3F-494E-8D31-923AD70D9F87}" srcOrd="2" destOrd="0" presId="urn:microsoft.com/office/officeart/2005/8/layout/hProcess4"/>
    <dgm:cxn modelId="{C90BFFEE-B2D2-401E-AFFB-5D1BDEA16D66}" type="presParOf" srcId="{3E186717-F416-4F08-A6C7-E22B987BEB17}" destId="{EA3E095D-14BF-4394-86AE-C2D02FF1779E}" srcOrd="3" destOrd="0" presId="urn:microsoft.com/office/officeart/2005/8/layout/hProcess4"/>
    <dgm:cxn modelId="{FF54ACDA-E945-4B48-BD9C-5012AA3116A2}" type="presParOf" srcId="{3E186717-F416-4F08-A6C7-E22B987BEB17}" destId="{08446FA1-C0BC-430C-8E2E-EA0E3C04538C}" srcOrd="4" destOrd="0" presId="urn:microsoft.com/office/officeart/2005/8/layout/hProcess4"/>
    <dgm:cxn modelId="{CBEB9B01-99DB-41E0-BBE1-7C60AD7A2FA1}" type="presParOf" srcId="{B7B9969A-9876-47CD-9BF9-BBE17FAC3B52}" destId="{8CBCF3A7-3104-4D41-BB61-32F2F12A7193}" srcOrd="3" destOrd="0" presId="urn:microsoft.com/office/officeart/2005/8/layout/hProcess4"/>
    <dgm:cxn modelId="{B012873B-DD44-4C8C-A63C-8329725EBA5E}" type="presParOf" srcId="{B7B9969A-9876-47CD-9BF9-BBE17FAC3B52}" destId="{B2B866D8-874F-4C2A-84F3-A1985C0BE730}" srcOrd="4" destOrd="0" presId="urn:microsoft.com/office/officeart/2005/8/layout/hProcess4"/>
    <dgm:cxn modelId="{F9535A5C-C988-45E0-8614-DFD48C49A0B6}" type="presParOf" srcId="{B2B866D8-874F-4C2A-84F3-A1985C0BE730}" destId="{EEDA261E-F9F1-480A-9878-8455FA2AFB13}" srcOrd="0" destOrd="0" presId="urn:microsoft.com/office/officeart/2005/8/layout/hProcess4"/>
    <dgm:cxn modelId="{1C1B4D8F-70FB-41F5-932B-3B0EA30E343C}" type="presParOf" srcId="{B2B866D8-874F-4C2A-84F3-A1985C0BE730}" destId="{5234E48E-12B3-49C4-8702-6ED853CD1D35}" srcOrd="1" destOrd="0" presId="urn:microsoft.com/office/officeart/2005/8/layout/hProcess4"/>
    <dgm:cxn modelId="{7E023311-7642-48FB-9AC3-F7F8CDB110DE}" type="presParOf" srcId="{B2B866D8-874F-4C2A-84F3-A1985C0BE730}" destId="{BEBC93AD-BBC9-4B78-A393-077BFAB44539}" srcOrd="2" destOrd="0" presId="urn:microsoft.com/office/officeart/2005/8/layout/hProcess4"/>
    <dgm:cxn modelId="{2901D54F-A1B1-4B82-9C62-8B54B61BFB65}" type="presParOf" srcId="{B2B866D8-874F-4C2A-84F3-A1985C0BE730}" destId="{C28B58F4-122E-4264-8F47-486B5D80EA7C}" srcOrd="3" destOrd="0" presId="urn:microsoft.com/office/officeart/2005/8/layout/hProcess4"/>
    <dgm:cxn modelId="{28E7B34E-8FD6-4C97-9F9C-3B361935F49C}" type="presParOf" srcId="{B2B866D8-874F-4C2A-84F3-A1985C0BE730}" destId="{42F66A80-DCC3-4421-9857-0370B49D2BF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202EBF-C256-452B-B6B0-679C66F404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DBFBA6-B268-4812-8652-A3E90CEC1AC0}">
      <dgm:prSet custT="1"/>
      <dgm:spPr>
        <a:solidFill>
          <a:schemeClr val="accent4">
            <a:lumMod val="75000"/>
          </a:schemeClr>
        </a:solidFill>
      </dgm:spPr>
      <dgm:t>
        <a:bodyPr/>
        <a:lstStyle/>
        <a:p>
          <a:pPr rtl="0"/>
          <a:r>
            <a:rPr lang="en-US" sz="3000" b="1" u="sng">
              <a:solidFill>
                <a:schemeClr val="accent1">
                  <a:lumMod val="20000"/>
                  <a:lumOff val="80000"/>
                </a:schemeClr>
              </a:solidFill>
              <a:latin typeface="+mj-lt"/>
              <a:cs typeface="Arial" panose="020B0604020202020204" pitchFamily="34" charset="0"/>
            </a:rPr>
            <a:t>Get involved</a:t>
          </a:r>
          <a:r>
            <a:rPr lang="en-US" sz="3000" b="1">
              <a:solidFill>
                <a:schemeClr val="accent1">
                  <a:lumMod val="20000"/>
                  <a:lumOff val="80000"/>
                </a:schemeClr>
              </a:solidFill>
              <a:latin typeface="+mj-lt"/>
              <a:cs typeface="Arial" panose="020B0604020202020204" pitchFamily="34" charset="0"/>
            </a:rPr>
            <a:t>! </a:t>
          </a:r>
          <a:r>
            <a:rPr lang="en-US" sz="3000" b="1">
              <a:solidFill>
                <a:srgbClr val="FFFFFF"/>
              </a:solidFill>
              <a:latin typeface="+mj-lt"/>
              <a:cs typeface="Arial" panose="020B0604020202020204" pitchFamily="34" charset="0"/>
            </a:rPr>
            <a:t>Participate in your post’s ICASS Budget Committee and Council.</a:t>
          </a:r>
        </a:p>
      </dgm:t>
    </dgm:pt>
    <dgm:pt modelId="{3BDAD113-5EA0-476A-8BBB-D86C141B1685}" type="parTrans" cxnId="{6DB17185-50F2-455F-A3A5-9421C8528FDA}">
      <dgm:prSet/>
      <dgm:spPr/>
      <dgm:t>
        <a:bodyPr/>
        <a:lstStyle/>
        <a:p>
          <a:endParaRPr lang="en-US"/>
        </a:p>
      </dgm:t>
    </dgm:pt>
    <dgm:pt modelId="{54397394-C15A-43B1-999A-CE4F11A2FCFA}" type="sibTrans" cxnId="{6DB17185-50F2-455F-A3A5-9421C8528FDA}">
      <dgm:prSet/>
      <dgm:spPr/>
      <dgm:t>
        <a:bodyPr/>
        <a:lstStyle/>
        <a:p>
          <a:endParaRPr lang="en-US"/>
        </a:p>
      </dgm:t>
    </dgm:pt>
    <dgm:pt modelId="{EC4DE738-8FCF-4100-8D44-824850B0BEB1}">
      <dgm:prSet custT="1"/>
      <dgm:spPr>
        <a:solidFill>
          <a:schemeClr val="accent6">
            <a:lumMod val="60000"/>
            <a:lumOff val="40000"/>
          </a:schemeClr>
        </a:solidFill>
      </dgm:spPr>
      <dgm:t>
        <a:bodyPr/>
        <a:lstStyle/>
        <a:p>
          <a:pPr rtl="0"/>
          <a:r>
            <a:rPr lang="en-US" sz="3000" b="1" dirty="0">
              <a:solidFill>
                <a:schemeClr val="tx1"/>
              </a:solidFill>
              <a:latin typeface="+mj-lt"/>
              <a:cs typeface="Arial" panose="020B0604020202020204" pitchFamily="34" charset="0"/>
            </a:rPr>
            <a:t>You can have an impact on how ICASS funds are spent at post.  </a:t>
          </a:r>
        </a:p>
      </dgm:t>
    </dgm:pt>
    <dgm:pt modelId="{0A937BB5-490C-4BB6-A7A9-E6CFCD0647E9}" type="parTrans" cxnId="{126520C4-AED9-4BB1-AB28-37A8C58FBE90}">
      <dgm:prSet/>
      <dgm:spPr/>
      <dgm:t>
        <a:bodyPr/>
        <a:lstStyle/>
        <a:p>
          <a:endParaRPr lang="en-US"/>
        </a:p>
      </dgm:t>
    </dgm:pt>
    <dgm:pt modelId="{E673B85B-55F7-4E7B-9060-E86FE810D987}" type="sibTrans" cxnId="{126520C4-AED9-4BB1-AB28-37A8C58FBE90}">
      <dgm:prSet/>
      <dgm:spPr/>
      <dgm:t>
        <a:bodyPr/>
        <a:lstStyle/>
        <a:p>
          <a:endParaRPr lang="en-US"/>
        </a:p>
      </dgm:t>
    </dgm:pt>
    <dgm:pt modelId="{5277FCEB-AFC6-417A-89F4-10B0DC3BDFD4}">
      <dgm:prSet custT="1"/>
      <dgm:spPr>
        <a:solidFill>
          <a:schemeClr val="accent2">
            <a:lumMod val="60000"/>
            <a:lumOff val="40000"/>
          </a:schemeClr>
        </a:solidFill>
      </dgm:spPr>
      <dgm:t>
        <a:bodyPr/>
        <a:lstStyle/>
        <a:p>
          <a:pPr rtl="0"/>
          <a:r>
            <a:rPr lang="en-US" sz="3000" b="1">
              <a:solidFill>
                <a:schemeClr val="tx1"/>
              </a:solidFill>
              <a:latin typeface="+mj-lt"/>
              <a:cs typeface="Arial" panose="020B0604020202020204" pitchFamily="34" charset="0"/>
            </a:rPr>
            <a:t>It’s your Agency’s money</a:t>
          </a:r>
          <a:r>
            <a:rPr lang="en-US" sz="2800" b="1">
              <a:solidFill>
                <a:schemeClr val="tx1"/>
              </a:solidFill>
              <a:latin typeface="+mj-lt"/>
              <a:cs typeface="Arial" panose="020B0604020202020204" pitchFamily="34" charset="0"/>
            </a:rPr>
            <a:t>! </a:t>
          </a:r>
        </a:p>
      </dgm:t>
    </dgm:pt>
    <dgm:pt modelId="{8F3A7331-068B-4C5E-842C-1C2E1B0FBEA6}" type="sibTrans" cxnId="{9F51556A-695D-4973-8AB1-EEAC610EE98A}">
      <dgm:prSet/>
      <dgm:spPr/>
      <dgm:t>
        <a:bodyPr/>
        <a:lstStyle/>
        <a:p>
          <a:endParaRPr lang="en-US"/>
        </a:p>
      </dgm:t>
    </dgm:pt>
    <dgm:pt modelId="{43C2C971-B6E3-4447-A5F8-50DF6F1F403E}" type="parTrans" cxnId="{9F51556A-695D-4973-8AB1-EEAC610EE98A}">
      <dgm:prSet/>
      <dgm:spPr/>
      <dgm:t>
        <a:bodyPr/>
        <a:lstStyle/>
        <a:p>
          <a:endParaRPr lang="en-US"/>
        </a:p>
      </dgm:t>
    </dgm:pt>
    <dgm:pt modelId="{4A3F0EF9-4DBF-40D0-B4FA-C1046250ADDB}" type="pres">
      <dgm:prSet presAssocID="{10202EBF-C256-452B-B6B0-679C66F4045A}" presName="linear" presStyleCnt="0">
        <dgm:presLayoutVars>
          <dgm:animLvl val="lvl"/>
          <dgm:resizeHandles val="exact"/>
        </dgm:presLayoutVars>
      </dgm:prSet>
      <dgm:spPr/>
    </dgm:pt>
    <dgm:pt modelId="{6813A78B-6143-457F-AEC2-9252A6AC30B5}" type="pres">
      <dgm:prSet presAssocID="{86DBFBA6-B268-4812-8652-A3E90CEC1AC0}" presName="parentText" presStyleLbl="node1" presStyleIdx="0" presStyleCnt="3" custScaleY="114430" custLinFactNeighborX="-4332" custLinFactNeighborY="-17512">
        <dgm:presLayoutVars>
          <dgm:chMax val="0"/>
          <dgm:bulletEnabled val="1"/>
        </dgm:presLayoutVars>
      </dgm:prSet>
      <dgm:spPr/>
    </dgm:pt>
    <dgm:pt modelId="{A5BF56FE-CEAF-4616-8A9D-2C44D035E3B0}" type="pres">
      <dgm:prSet presAssocID="{54397394-C15A-43B1-999A-CE4F11A2FCFA}" presName="spacer" presStyleCnt="0"/>
      <dgm:spPr/>
    </dgm:pt>
    <dgm:pt modelId="{DA8FA551-3A95-47AA-BEEF-C631A44A1FA5}" type="pres">
      <dgm:prSet presAssocID="{EC4DE738-8FCF-4100-8D44-824850B0BEB1}" presName="parentText" presStyleLbl="node1" presStyleIdx="1" presStyleCnt="3" custScaleY="115132" custLinFactNeighborX="0" custLinFactNeighborY="-38265">
        <dgm:presLayoutVars>
          <dgm:chMax val="0"/>
          <dgm:bulletEnabled val="1"/>
        </dgm:presLayoutVars>
      </dgm:prSet>
      <dgm:spPr/>
    </dgm:pt>
    <dgm:pt modelId="{B1827025-83F2-40A9-8A07-8A3B8842C86F}" type="pres">
      <dgm:prSet presAssocID="{E673B85B-55F7-4E7B-9060-E86FE810D987}" presName="spacer" presStyleCnt="0"/>
      <dgm:spPr/>
    </dgm:pt>
    <dgm:pt modelId="{075A1492-397B-4F7F-8768-DC62A9A98877}" type="pres">
      <dgm:prSet presAssocID="{5277FCEB-AFC6-417A-89F4-10B0DC3BDFD4}" presName="parentText" presStyleLbl="node1" presStyleIdx="2" presStyleCnt="3" custScaleY="96314" custLinFactNeighborX="0" custLinFactNeighborY="-80600">
        <dgm:presLayoutVars>
          <dgm:chMax val="0"/>
          <dgm:bulletEnabled val="1"/>
        </dgm:presLayoutVars>
      </dgm:prSet>
      <dgm:spPr/>
    </dgm:pt>
  </dgm:ptLst>
  <dgm:cxnLst>
    <dgm:cxn modelId="{E60C9E05-D1DF-43BD-9BC5-4A46BCED29C1}" type="presOf" srcId="{86DBFBA6-B268-4812-8652-A3E90CEC1AC0}" destId="{6813A78B-6143-457F-AEC2-9252A6AC30B5}" srcOrd="0" destOrd="0" presId="urn:microsoft.com/office/officeart/2005/8/layout/vList2"/>
    <dgm:cxn modelId="{80A3C466-7EA0-4360-AAF7-9A8339E6FB85}" type="presOf" srcId="{EC4DE738-8FCF-4100-8D44-824850B0BEB1}" destId="{DA8FA551-3A95-47AA-BEEF-C631A44A1FA5}" srcOrd="0" destOrd="0" presId="urn:microsoft.com/office/officeart/2005/8/layout/vList2"/>
    <dgm:cxn modelId="{9F51556A-695D-4973-8AB1-EEAC610EE98A}" srcId="{10202EBF-C256-452B-B6B0-679C66F4045A}" destId="{5277FCEB-AFC6-417A-89F4-10B0DC3BDFD4}" srcOrd="2" destOrd="0" parTransId="{43C2C971-B6E3-4447-A5F8-50DF6F1F403E}" sibTransId="{8F3A7331-068B-4C5E-842C-1C2E1B0FBEA6}"/>
    <dgm:cxn modelId="{6DB17185-50F2-455F-A3A5-9421C8528FDA}" srcId="{10202EBF-C256-452B-B6B0-679C66F4045A}" destId="{86DBFBA6-B268-4812-8652-A3E90CEC1AC0}" srcOrd="0" destOrd="0" parTransId="{3BDAD113-5EA0-476A-8BBB-D86C141B1685}" sibTransId="{54397394-C15A-43B1-999A-CE4F11A2FCFA}"/>
    <dgm:cxn modelId="{44A4EFBD-B607-47C8-B79C-BE99EE75FD19}" type="presOf" srcId="{5277FCEB-AFC6-417A-89F4-10B0DC3BDFD4}" destId="{075A1492-397B-4F7F-8768-DC62A9A98877}" srcOrd="0" destOrd="0" presId="urn:microsoft.com/office/officeart/2005/8/layout/vList2"/>
    <dgm:cxn modelId="{126520C4-AED9-4BB1-AB28-37A8C58FBE90}" srcId="{10202EBF-C256-452B-B6B0-679C66F4045A}" destId="{EC4DE738-8FCF-4100-8D44-824850B0BEB1}" srcOrd="1" destOrd="0" parTransId="{0A937BB5-490C-4BB6-A7A9-E6CFCD0647E9}" sibTransId="{E673B85B-55F7-4E7B-9060-E86FE810D987}"/>
    <dgm:cxn modelId="{C3ACCBC6-6A60-48B5-ACEF-668756B8B8B0}" type="presOf" srcId="{10202EBF-C256-452B-B6B0-679C66F4045A}" destId="{4A3F0EF9-4DBF-40D0-B4FA-C1046250ADDB}" srcOrd="0" destOrd="0" presId="urn:microsoft.com/office/officeart/2005/8/layout/vList2"/>
    <dgm:cxn modelId="{EBF191DA-3E23-49B1-BC2C-899F375DEFE8}" type="presParOf" srcId="{4A3F0EF9-4DBF-40D0-B4FA-C1046250ADDB}" destId="{6813A78B-6143-457F-AEC2-9252A6AC30B5}" srcOrd="0" destOrd="0" presId="urn:microsoft.com/office/officeart/2005/8/layout/vList2"/>
    <dgm:cxn modelId="{2891A3D3-FC43-4092-AC68-8B496410E8EA}" type="presParOf" srcId="{4A3F0EF9-4DBF-40D0-B4FA-C1046250ADDB}" destId="{A5BF56FE-CEAF-4616-8A9D-2C44D035E3B0}" srcOrd="1" destOrd="0" presId="urn:microsoft.com/office/officeart/2005/8/layout/vList2"/>
    <dgm:cxn modelId="{86E6B2D2-8363-43B2-AE31-4F64A3A062F1}" type="presParOf" srcId="{4A3F0EF9-4DBF-40D0-B4FA-C1046250ADDB}" destId="{DA8FA551-3A95-47AA-BEEF-C631A44A1FA5}" srcOrd="2" destOrd="0" presId="urn:microsoft.com/office/officeart/2005/8/layout/vList2"/>
    <dgm:cxn modelId="{0D7229A8-490B-48AC-B5A3-CDB670FA0703}" type="presParOf" srcId="{4A3F0EF9-4DBF-40D0-B4FA-C1046250ADDB}" destId="{B1827025-83F2-40A9-8A07-8A3B8842C86F}" srcOrd="3" destOrd="0" presId="urn:microsoft.com/office/officeart/2005/8/layout/vList2"/>
    <dgm:cxn modelId="{03374782-6772-4B6B-BF83-890871953A06}" type="presParOf" srcId="{4A3F0EF9-4DBF-40D0-B4FA-C1046250ADDB}" destId="{075A1492-397B-4F7F-8768-DC62A9A988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202EBF-C256-452B-B6B0-679C66F404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DBFBA6-B268-4812-8652-A3E90CEC1AC0}">
      <dgm:prSet custT="1"/>
      <dgm:spPr>
        <a:solidFill>
          <a:schemeClr val="accent4">
            <a:lumMod val="75000"/>
          </a:schemeClr>
        </a:solidFill>
      </dgm:spPr>
      <dgm:t>
        <a:bodyPr/>
        <a:lstStyle/>
        <a:p>
          <a:pPr rtl="0"/>
          <a:r>
            <a:rPr lang="en-US" sz="3000" b="1" u="sng" dirty="0">
              <a:solidFill>
                <a:schemeClr val="accent1">
                  <a:lumMod val="20000"/>
                  <a:lumOff val="80000"/>
                </a:schemeClr>
              </a:solidFill>
              <a:latin typeface="+mj-lt"/>
              <a:cs typeface="Arial" panose="020B0604020202020204" pitchFamily="34" charset="0"/>
            </a:rPr>
            <a:t>Get involved</a:t>
          </a:r>
          <a:r>
            <a:rPr lang="en-US" sz="3000" b="1" dirty="0">
              <a:solidFill>
                <a:schemeClr val="accent1">
                  <a:lumMod val="20000"/>
                  <a:lumOff val="80000"/>
                </a:schemeClr>
              </a:solidFill>
              <a:latin typeface="+mj-lt"/>
              <a:cs typeface="Arial" panose="020B0604020202020204" pitchFamily="34" charset="0"/>
            </a:rPr>
            <a:t>! </a:t>
          </a:r>
          <a:r>
            <a:rPr lang="en-US" sz="3000" b="1" dirty="0">
              <a:solidFill>
                <a:srgbClr val="FFFFFF"/>
              </a:solidFill>
              <a:latin typeface="+mj-lt"/>
              <a:cs typeface="Arial" panose="020B0604020202020204" pitchFamily="34" charset="0"/>
            </a:rPr>
            <a:t>Participate in your post’s ICASS Budget Committee and Council.</a:t>
          </a:r>
        </a:p>
      </dgm:t>
    </dgm:pt>
    <dgm:pt modelId="{3BDAD113-5EA0-476A-8BBB-D86C141B1685}" type="parTrans" cxnId="{6DB17185-50F2-455F-A3A5-9421C8528FDA}">
      <dgm:prSet/>
      <dgm:spPr/>
      <dgm:t>
        <a:bodyPr/>
        <a:lstStyle/>
        <a:p>
          <a:endParaRPr lang="en-US"/>
        </a:p>
      </dgm:t>
    </dgm:pt>
    <dgm:pt modelId="{54397394-C15A-43B1-999A-CE4F11A2FCFA}" type="sibTrans" cxnId="{6DB17185-50F2-455F-A3A5-9421C8528FDA}">
      <dgm:prSet/>
      <dgm:spPr/>
      <dgm:t>
        <a:bodyPr/>
        <a:lstStyle/>
        <a:p>
          <a:endParaRPr lang="en-US"/>
        </a:p>
      </dgm:t>
    </dgm:pt>
    <dgm:pt modelId="{EC4DE738-8FCF-4100-8D44-824850B0BEB1}">
      <dgm:prSet custT="1"/>
      <dgm:spPr>
        <a:solidFill>
          <a:schemeClr val="accent6">
            <a:lumMod val="60000"/>
            <a:lumOff val="40000"/>
          </a:schemeClr>
        </a:solidFill>
      </dgm:spPr>
      <dgm:t>
        <a:bodyPr/>
        <a:lstStyle/>
        <a:p>
          <a:pPr rtl="0"/>
          <a:r>
            <a:rPr lang="en-US" sz="3000" b="1">
              <a:solidFill>
                <a:schemeClr val="tx1"/>
              </a:solidFill>
              <a:latin typeface="+mj-lt"/>
              <a:cs typeface="Arial" panose="020B0604020202020204" pitchFamily="34" charset="0"/>
            </a:rPr>
            <a:t>You can have an impact on how ICASS funds are spent at post.  </a:t>
          </a:r>
        </a:p>
      </dgm:t>
    </dgm:pt>
    <dgm:pt modelId="{0A937BB5-490C-4BB6-A7A9-E6CFCD0647E9}" type="parTrans" cxnId="{126520C4-AED9-4BB1-AB28-37A8C58FBE90}">
      <dgm:prSet/>
      <dgm:spPr/>
      <dgm:t>
        <a:bodyPr/>
        <a:lstStyle/>
        <a:p>
          <a:endParaRPr lang="en-US"/>
        </a:p>
      </dgm:t>
    </dgm:pt>
    <dgm:pt modelId="{E673B85B-55F7-4E7B-9060-E86FE810D987}" type="sibTrans" cxnId="{126520C4-AED9-4BB1-AB28-37A8C58FBE90}">
      <dgm:prSet/>
      <dgm:spPr/>
      <dgm:t>
        <a:bodyPr/>
        <a:lstStyle/>
        <a:p>
          <a:endParaRPr lang="en-US"/>
        </a:p>
      </dgm:t>
    </dgm:pt>
    <dgm:pt modelId="{5277FCEB-AFC6-417A-89F4-10B0DC3BDFD4}">
      <dgm:prSet custT="1"/>
      <dgm:spPr>
        <a:solidFill>
          <a:schemeClr val="accent2">
            <a:lumMod val="60000"/>
            <a:lumOff val="40000"/>
          </a:schemeClr>
        </a:solidFill>
      </dgm:spPr>
      <dgm:t>
        <a:bodyPr/>
        <a:lstStyle/>
        <a:p>
          <a:pPr rtl="0"/>
          <a:r>
            <a:rPr lang="en-US" sz="3000" b="1" dirty="0">
              <a:solidFill>
                <a:schemeClr val="tx1"/>
              </a:solidFill>
              <a:latin typeface="+mj-lt"/>
              <a:cs typeface="Arial" panose="020B0604020202020204" pitchFamily="34" charset="0"/>
            </a:rPr>
            <a:t>It’s your Agency’s money</a:t>
          </a:r>
          <a:r>
            <a:rPr lang="en-US" sz="2800" b="1" dirty="0">
              <a:solidFill>
                <a:schemeClr val="tx1"/>
              </a:solidFill>
              <a:latin typeface="+mj-lt"/>
              <a:cs typeface="Arial" panose="020B0604020202020204" pitchFamily="34" charset="0"/>
            </a:rPr>
            <a:t>! </a:t>
          </a:r>
        </a:p>
      </dgm:t>
    </dgm:pt>
    <dgm:pt modelId="{8F3A7331-068B-4C5E-842C-1C2E1B0FBEA6}" type="sibTrans" cxnId="{9F51556A-695D-4973-8AB1-EEAC610EE98A}">
      <dgm:prSet/>
      <dgm:spPr/>
      <dgm:t>
        <a:bodyPr/>
        <a:lstStyle/>
        <a:p>
          <a:endParaRPr lang="en-US"/>
        </a:p>
      </dgm:t>
    </dgm:pt>
    <dgm:pt modelId="{43C2C971-B6E3-4447-A5F8-50DF6F1F403E}" type="parTrans" cxnId="{9F51556A-695D-4973-8AB1-EEAC610EE98A}">
      <dgm:prSet/>
      <dgm:spPr/>
      <dgm:t>
        <a:bodyPr/>
        <a:lstStyle/>
        <a:p>
          <a:endParaRPr lang="en-US"/>
        </a:p>
      </dgm:t>
    </dgm:pt>
    <dgm:pt modelId="{4A3F0EF9-4DBF-40D0-B4FA-C1046250ADDB}" type="pres">
      <dgm:prSet presAssocID="{10202EBF-C256-452B-B6B0-679C66F4045A}" presName="linear" presStyleCnt="0">
        <dgm:presLayoutVars>
          <dgm:animLvl val="lvl"/>
          <dgm:resizeHandles val="exact"/>
        </dgm:presLayoutVars>
      </dgm:prSet>
      <dgm:spPr/>
    </dgm:pt>
    <dgm:pt modelId="{6813A78B-6143-457F-AEC2-9252A6AC30B5}" type="pres">
      <dgm:prSet presAssocID="{86DBFBA6-B268-4812-8652-A3E90CEC1AC0}" presName="parentText" presStyleLbl="node1" presStyleIdx="0" presStyleCnt="3" custScaleY="114430" custLinFactNeighborX="-4332" custLinFactNeighborY="-17512">
        <dgm:presLayoutVars>
          <dgm:chMax val="0"/>
          <dgm:bulletEnabled val="1"/>
        </dgm:presLayoutVars>
      </dgm:prSet>
      <dgm:spPr/>
    </dgm:pt>
    <dgm:pt modelId="{A5BF56FE-CEAF-4616-8A9D-2C44D035E3B0}" type="pres">
      <dgm:prSet presAssocID="{54397394-C15A-43B1-999A-CE4F11A2FCFA}" presName="spacer" presStyleCnt="0"/>
      <dgm:spPr/>
    </dgm:pt>
    <dgm:pt modelId="{DA8FA551-3A95-47AA-BEEF-C631A44A1FA5}" type="pres">
      <dgm:prSet presAssocID="{EC4DE738-8FCF-4100-8D44-824850B0BEB1}" presName="parentText" presStyleLbl="node1" presStyleIdx="1" presStyleCnt="3" custScaleY="115132" custLinFactNeighborX="0" custLinFactNeighborY="-38265">
        <dgm:presLayoutVars>
          <dgm:chMax val="0"/>
          <dgm:bulletEnabled val="1"/>
        </dgm:presLayoutVars>
      </dgm:prSet>
      <dgm:spPr/>
    </dgm:pt>
    <dgm:pt modelId="{B1827025-83F2-40A9-8A07-8A3B8842C86F}" type="pres">
      <dgm:prSet presAssocID="{E673B85B-55F7-4E7B-9060-E86FE810D987}" presName="spacer" presStyleCnt="0"/>
      <dgm:spPr/>
    </dgm:pt>
    <dgm:pt modelId="{075A1492-397B-4F7F-8768-DC62A9A98877}" type="pres">
      <dgm:prSet presAssocID="{5277FCEB-AFC6-417A-89F4-10B0DC3BDFD4}" presName="parentText" presStyleLbl="node1" presStyleIdx="2" presStyleCnt="3" custScaleY="96314" custLinFactNeighborX="0" custLinFactNeighborY="-80600">
        <dgm:presLayoutVars>
          <dgm:chMax val="0"/>
          <dgm:bulletEnabled val="1"/>
        </dgm:presLayoutVars>
      </dgm:prSet>
      <dgm:spPr/>
    </dgm:pt>
  </dgm:ptLst>
  <dgm:cxnLst>
    <dgm:cxn modelId="{E60C9E05-D1DF-43BD-9BC5-4A46BCED29C1}" type="presOf" srcId="{86DBFBA6-B268-4812-8652-A3E90CEC1AC0}" destId="{6813A78B-6143-457F-AEC2-9252A6AC30B5}" srcOrd="0" destOrd="0" presId="urn:microsoft.com/office/officeart/2005/8/layout/vList2"/>
    <dgm:cxn modelId="{80A3C466-7EA0-4360-AAF7-9A8339E6FB85}" type="presOf" srcId="{EC4DE738-8FCF-4100-8D44-824850B0BEB1}" destId="{DA8FA551-3A95-47AA-BEEF-C631A44A1FA5}" srcOrd="0" destOrd="0" presId="urn:microsoft.com/office/officeart/2005/8/layout/vList2"/>
    <dgm:cxn modelId="{9F51556A-695D-4973-8AB1-EEAC610EE98A}" srcId="{10202EBF-C256-452B-B6B0-679C66F4045A}" destId="{5277FCEB-AFC6-417A-89F4-10B0DC3BDFD4}" srcOrd="2" destOrd="0" parTransId="{43C2C971-B6E3-4447-A5F8-50DF6F1F403E}" sibTransId="{8F3A7331-068B-4C5E-842C-1C2E1B0FBEA6}"/>
    <dgm:cxn modelId="{6DB17185-50F2-455F-A3A5-9421C8528FDA}" srcId="{10202EBF-C256-452B-B6B0-679C66F4045A}" destId="{86DBFBA6-B268-4812-8652-A3E90CEC1AC0}" srcOrd="0" destOrd="0" parTransId="{3BDAD113-5EA0-476A-8BBB-D86C141B1685}" sibTransId="{54397394-C15A-43B1-999A-CE4F11A2FCFA}"/>
    <dgm:cxn modelId="{44A4EFBD-B607-47C8-B79C-BE99EE75FD19}" type="presOf" srcId="{5277FCEB-AFC6-417A-89F4-10B0DC3BDFD4}" destId="{075A1492-397B-4F7F-8768-DC62A9A98877}" srcOrd="0" destOrd="0" presId="urn:microsoft.com/office/officeart/2005/8/layout/vList2"/>
    <dgm:cxn modelId="{126520C4-AED9-4BB1-AB28-37A8C58FBE90}" srcId="{10202EBF-C256-452B-B6B0-679C66F4045A}" destId="{EC4DE738-8FCF-4100-8D44-824850B0BEB1}" srcOrd="1" destOrd="0" parTransId="{0A937BB5-490C-4BB6-A7A9-E6CFCD0647E9}" sibTransId="{E673B85B-55F7-4E7B-9060-E86FE810D987}"/>
    <dgm:cxn modelId="{C3ACCBC6-6A60-48B5-ACEF-668756B8B8B0}" type="presOf" srcId="{10202EBF-C256-452B-B6B0-679C66F4045A}" destId="{4A3F0EF9-4DBF-40D0-B4FA-C1046250ADDB}" srcOrd="0" destOrd="0" presId="urn:microsoft.com/office/officeart/2005/8/layout/vList2"/>
    <dgm:cxn modelId="{EBF191DA-3E23-49B1-BC2C-899F375DEFE8}" type="presParOf" srcId="{4A3F0EF9-4DBF-40D0-B4FA-C1046250ADDB}" destId="{6813A78B-6143-457F-AEC2-9252A6AC30B5}" srcOrd="0" destOrd="0" presId="urn:microsoft.com/office/officeart/2005/8/layout/vList2"/>
    <dgm:cxn modelId="{2891A3D3-FC43-4092-AC68-8B496410E8EA}" type="presParOf" srcId="{4A3F0EF9-4DBF-40D0-B4FA-C1046250ADDB}" destId="{A5BF56FE-CEAF-4616-8A9D-2C44D035E3B0}" srcOrd="1" destOrd="0" presId="urn:microsoft.com/office/officeart/2005/8/layout/vList2"/>
    <dgm:cxn modelId="{86E6B2D2-8363-43B2-AE31-4F64A3A062F1}" type="presParOf" srcId="{4A3F0EF9-4DBF-40D0-B4FA-C1046250ADDB}" destId="{DA8FA551-3A95-47AA-BEEF-C631A44A1FA5}" srcOrd="2" destOrd="0" presId="urn:microsoft.com/office/officeart/2005/8/layout/vList2"/>
    <dgm:cxn modelId="{0D7229A8-490B-48AC-B5A3-CDB670FA0703}" type="presParOf" srcId="{4A3F0EF9-4DBF-40D0-B4FA-C1046250ADDB}" destId="{B1827025-83F2-40A9-8A07-8A3B8842C86F}" srcOrd="3" destOrd="0" presId="urn:microsoft.com/office/officeart/2005/8/layout/vList2"/>
    <dgm:cxn modelId="{03374782-6772-4B6B-BF83-890871953A06}" type="presParOf" srcId="{4A3F0EF9-4DBF-40D0-B4FA-C1046250ADDB}" destId="{075A1492-397B-4F7F-8768-DC62A9A988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9D817-A9A6-49AC-91C3-9A9029A1C92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85A8E3F-6673-43E5-BA9F-91131A0B389E}">
      <dgm:prSet custT="1"/>
      <dgm:spPr>
        <a:solidFill>
          <a:schemeClr val="accent6">
            <a:lumMod val="20000"/>
            <a:lumOff val="80000"/>
          </a:schemeClr>
        </a:solidFill>
      </dgm:spPr>
      <dgm:t>
        <a:bodyPr/>
        <a:lstStyle/>
        <a:p>
          <a:pPr rtl="0"/>
          <a:r>
            <a:rPr lang="en-US" sz="2400" b="1">
              <a:solidFill>
                <a:srgbClr val="25497D"/>
              </a:solidFill>
              <a:latin typeface="+mn-lt"/>
            </a:rPr>
            <a:t>Costs for USG Agencies Operating Overseas</a:t>
          </a:r>
          <a:endParaRPr lang="en-US" sz="2400" b="1">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Level 1 label and status"/>
        </a:ext>
      </dgm:extLst>
    </dgm:pt>
    <dgm:pt modelId="{A332B8CB-171B-415A-B566-B7038C8A9487}" type="parTrans" cxnId="{8196746A-1BB9-47D0-98BC-902F5A2B3EAC}">
      <dgm:prSet/>
      <dgm:spPr/>
      <dgm:t>
        <a:bodyPr/>
        <a:lstStyle/>
        <a:p>
          <a:endParaRPr lang="en-US">
            <a:solidFill>
              <a:schemeClr val="tx1"/>
            </a:solidFill>
          </a:endParaRPr>
        </a:p>
      </dgm:t>
    </dgm:pt>
    <dgm:pt modelId="{AAB13DBF-F1C2-4C94-AED4-855794292BE7}" type="sibTrans" cxnId="{8196746A-1BB9-47D0-98BC-902F5A2B3EAC}">
      <dgm:prSet/>
      <dgm:spPr/>
      <dgm:t>
        <a:bodyPr/>
        <a:lstStyle/>
        <a:p>
          <a:endParaRPr lang="en-US">
            <a:solidFill>
              <a:schemeClr val="tx1"/>
            </a:solidFill>
          </a:endParaRPr>
        </a:p>
      </dgm:t>
      <dgm:extLst>
        <a:ext uri="{E40237B7-FDA0-4F09-8148-C483321AD2D9}">
          <dgm14:cNvPr xmlns:dgm14="http://schemas.microsoft.com/office/drawing/2010/diagram" id="0" name="" title="Curve"/>
        </a:ext>
      </dgm:extLst>
    </dgm:pt>
    <dgm:pt modelId="{709CA0AA-34A6-44AD-892A-8C113453CBDA}">
      <dgm:prSet custT="1"/>
      <dgm:spPr>
        <a:solidFill>
          <a:schemeClr val="accent6">
            <a:lumMod val="20000"/>
            <a:lumOff val="80000"/>
          </a:schemeClr>
        </a:solidFill>
      </dgm:spPr>
      <dgm:t>
        <a:bodyPr/>
        <a:lstStyle/>
        <a:p>
          <a:r>
            <a:rPr lang="en-US" sz="2400" b="1">
              <a:solidFill>
                <a:srgbClr val="25497D"/>
              </a:solidFill>
              <a:latin typeface="+mn-lt"/>
            </a:rPr>
            <a:t>What is ICASS and ICASS Services </a:t>
          </a:r>
          <a:endParaRPr lang="en-US" sz="2400" b="1" i="1">
            <a:solidFill>
              <a:srgbClr val="25497D"/>
            </a:solidFill>
            <a:latin typeface="+mn-lt"/>
          </a:endParaRPr>
        </a:p>
      </dgm:t>
    </dgm:pt>
    <dgm:pt modelId="{E19DAE2B-78D4-4F53-A8B8-4A6BBDEFEB12}" type="parTrans" cxnId="{02D89C7D-BCBF-4EE6-A76F-B07DCF4DA736}">
      <dgm:prSet/>
      <dgm:spPr/>
      <dgm:t>
        <a:bodyPr/>
        <a:lstStyle/>
        <a:p>
          <a:endParaRPr lang="en-US"/>
        </a:p>
      </dgm:t>
    </dgm:pt>
    <dgm:pt modelId="{14C1C864-94E4-4823-82B2-B4D3B3B4C75F}" type="sibTrans" cxnId="{02D89C7D-BCBF-4EE6-A76F-B07DCF4DA736}">
      <dgm:prSet/>
      <dgm:spPr/>
      <dgm:t>
        <a:bodyPr/>
        <a:lstStyle/>
        <a:p>
          <a:endParaRPr lang="en-US"/>
        </a:p>
      </dgm:t>
    </dgm:pt>
    <dgm:pt modelId="{D376E059-BF30-4973-B495-1BEEAF428C85}">
      <dgm:prSet custT="1"/>
      <dgm:spPr>
        <a:solidFill>
          <a:schemeClr val="accent2">
            <a:lumMod val="20000"/>
            <a:lumOff val="80000"/>
          </a:schemeClr>
        </a:solidFill>
      </dgm:spPr>
      <dgm:t>
        <a:bodyPr/>
        <a:lstStyle/>
        <a:p>
          <a:r>
            <a:rPr lang="en-US" sz="2400" b="1">
              <a:solidFill>
                <a:schemeClr val="accent5">
                  <a:lumMod val="50000"/>
                </a:schemeClr>
              </a:solidFill>
              <a:latin typeface="+mn-lt"/>
            </a:rPr>
            <a:t>Cost Centers and Cost Distribution Methods </a:t>
          </a:r>
          <a:endParaRPr lang="en-US" sz="2400" b="1" i="1">
            <a:solidFill>
              <a:schemeClr val="accent5">
                <a:lumMod val="50000"/>
              </a:schemeClr>
            </a:solidFill>
            <a:latin typeface="+mn-lt"/>
          </a:endParaRPr>
        </a:p>
      </dgm:t>
    </dgm:pt>
    <dgm:pt modelId="{CA7265F3-91DD-40E7-A951-738DEF626F16}" type="parTrans" cxnId="{BE5A4CC5-4F79-43AD-B6CE-D0FA92E15269}">
      <dgm:prSet/>
      <dgm:spPr/>
      <dgm:t>
        <a:bodyPr/>
        <a:lstStyle/>
        <a:p>
          <a:endParaRPr lang="en-US"/>
        </a:p>
      </dgm:t>
    </dgm:pt>
    <dgm:pt modelId="{DB049A68-7A70-4BD8-ACA1-15131F35E753}" type="sibTrans" cxnId="{BE5A4CC5-4F79-43AD-B6CE-D0FA92E15269}">
      <dgm:prSet/>
      <dgm:spPr/>
      <dgm:t>
        <a:bodyPr/>
        <a:lstStyle/>
        <a:p>
          <a:endParaRPr lang="en-US"/>
        </a:p>
      </dgm:t>
    </dgm:pt>
    <dgm:pt modelId="{0AA9C1FF-CC5C-41E1-AD2E-D71B8305B884}">
      <dgm:prSet custT="1"/>
      <dgm:spPr>
        <a:solidFill>
          <a:schemeClr val="accent2">
            <a:lumMod val="20000"/>
            <a:lumOff val="80000"/>
          </a:schemeClr>
        </a:solidFill>
      </dgm:spPr>
      <dgm:t>
        <a:bodyPr/>
        <a:lstStyle/>
        <a:p>
          <a:r>
            <a:rPr lang="en-US" sz="2400" b="1">
              <a:solidFill>
                <a:schemeClr val="accent5">
                  <a:lumMod val="50000"/>
                </a:schemeClr>
              </a:solidFill>
              <a:cs typeface="Arial" panose="020B0604020202020204" pitchFamily="34" charset="0"/>
            </a:rPr>
            <a:t>Workload Counts and Workload Count Modifications </a:t>
          </a:r>
          <a:endParaRPr lang="en-US" sz="2400" b="1" i="1">
            <a:solidFill>
              <a:schemeClr val="accent5">
                <a:lumMod val="50000"/>
              </a:schemeClr>
            </a:solidFill>
            <a:latin typeface="+mn-lt"/>
          </a:endParaRPr>
        </a:p>
      </dgm:t>
    </dgm:pt>
    <dgm:pt modelId="{6EE62A89-FD88-49C9-83A1-CAD068384E72}" type="parTrans" cxnId="{55D5E0A4-1D08-425E-B96A-2C2DFE2AFC62}">
      <dgm:prSet/>
      <dgm:spPr/>
      <dgm:t>
        <a:bodyPr/>
        <a:lstStyle/>
        <a:p>
          <a:endParaRPr lang="en-US"/>
        </a:p>
      </dgm:t>
    </dgm:pt>
    <dgm:pt modelId="{1B619270-936F-4A0D-98FB-D26C66E2F580}" type="sibTrans" cxnId="{55D5E0A4-1D08-425E-B96A-2C2DFE2AFC62}">
      <dgm:prSet/>
      <dgm:spPr/>
      <dgm:t>
        <a:bodyPr/>
        <a:lstStyle/>
        <a:p>
          <a:endParaRPr lang="en-US"/>
        </a:p>
      </dgm:t>
    </dgm:pt>
    <dgm:pt modelId="{0C77997A-55D2-494B-993B-C37368F8A674}">
      <dgm:prSet custT="1"/>
      <dgm:spPr>
        <a:solidFill>
          <a:schemeClr val="accent2">
            <a:lumMod val="50000"/>
          </a:schemeClr>
        </a:solidFill>
      </dgm:spPr>
      <dgm:t>
        <a:bodyPr/>
        <a:lstStyle/>
        <a:p>
          <a:r>
            <a:rPr lang="en-US" sz="2400" b="1">
              <a:solidFill>
                <a:schemeClr val="accent5">
                  <a:lumMod val="50000"/>
                </a:schemeClr>
              </a:solidFill>
              <a:latin typeface="+mn-lt"/>
            </a:rPr>
            <a:t>ICASS Agency Code and ICASS Invoice </a:t>
          </a:r>
          <a:endParaRPr lang="en-US" sz="2400" b="1" i="1">
            <a:solidFill>
              <a:schemeClr val="accent5">
                <a:lumMod val="50000"/>
              </a:schemeClr>
            </a:solidFill>
            <a:latin typeface="+mn-lt"/>
          </a:endParaRPr>
        </a:p>
      </dgm:t>
    </dgm:pt>
    <dgm:pt modelId="{5E1CE060-6D4F-4DEC-869A-66644388371A}" type="parTrans" cxnId="{F840331C-B672-4693-AD19-9E355FED7240}">
      <dgm:prSet/>
      <dgm:spPr/>
      <dgm:t>
        <a:bodyPr/>
        <a:lstStyle/>
        <a:p>
          <a:endParaRPr lang="en-US"/>
        </a:p>
      </dgm:t>
    </dgm:pt>
    <dgm:pt modelId="{105F016D-223E-4EAA-A700-875997515194}" type="sibTrans" cxnId="{F840331C-B672-4693-AD19-9E355FED7240}">
      <dgm:prSet/>
      <dgm:spPr/>
      <dgm:t>
        <a:bodyPr/>
        <a:lstStyle/>
        <a:p>
          <a:endParaRPr lang="en-US"/>
        </a:p>
      </dgm:t>
    </dgm:pt>
    <dgm:pt modelId="{9C8D2F9D-E08E-41D1-8A79-EE6750C39E98}">
      <dgm:prSet custT="1"/>
      <dgm:spPr>
        <a:solidFill>
          <a:schemeClr val="accent2">
            <a:lumMod val="50000"/>
          </a:schemeClr>
        </a:solidFill>
      </dgm:spPr>
      <dgm:t>
        <a:bodyPr/>
        <a:lstStyle/>
        <a:p>
          <a:r>
            <a:rPr lang="en-US" sz="2400" b="1">
              <a:solidFill>
                <a:schemeClr val="accent5">
                  <a:lumMod val="50000"/>
                </a:schemeClr>
              </a:solidFill>
              <a:latin typeface="+mn-lt"/>
            </a:rPr>
            <a:t>Involvement – Council and Budget Committee</a:t>
          </a:r>
        </a:p>
      </dgm:t>
    </dgm:pt>
    <dgm:pt modelId="{9BBBEA8C-AC25-4DFA-B825-2D490DE1C4C5}" type="parTrans" cxnId="{3B275C1E-4ACD-48E1-A4F0-788DBC2A7FDA}">
      <dgm:prSet/>
      <dgm:spPr/>
      <dgm:t>
        <a:bodyPr/>
        <a:lstStyle/>
        <a:p>
          <a:endParaRPr lang="en-US"/>
        </a:p>
      </dgm:t>
    </dgm:pt>
    <dgm:pt modelId="{CA49A74A-B6F1-497C-A8B9-B94C057D7208}" type="sibTrans" cxnId="{3B275C1E-4ACD-48E1-A4F0-788DBC2A7FDA}">
      <dgm:prSet/>
      <dgm:spPr/>
      <dgm:t>
        <a:bodyPr/>
        <a:lstStyle/>
        <a:p>
          <a:endParaRPr lang="en-US"/>
        </a:p>
      </dgm:t>
    </dgm:pt>
    <dgm:pt modelId="{96271711-79C1-487D-BD3C-B2F68B73DF49}">
      <dgm:prSet custT="1"/>
      <dgm:spPr>
        <a:solidFill>
          <a:schemeClr val="accent2">
            <a:lumMod val="50000"/>
          </a:schemeClr>
        </a:solidFill>
      </dgm:spPr>
      <dgm:t>
        <a:bodyPr/>
        <a:lstStyle/>
        <a:p>
          <a:r>
            <a:rPr lang="en-US" sz="2400" b="1">
              <a:solidFill>
                <a:schemeClr val="accent5">
                  <a:lumMod val="50000"/>
                </a:schemeClr>
              </a:solidFill>
              <a:latin typeface="+mn-lt"/>
            </a:rPr>
            <a:t>ICASS Resources</a:t>
          </a:r>
        </a:p>
      </dgm:t>
    </dgm:pt>
    <dgm:pt modelId="{011CC27A-A70B-4CCE-9EEB-B4CFC7CB6F30}" type="parTrans" cxnId="{04BA0DFA-921E-4DFC-B7F3-738761BAC91F}">
      <dgm:prSet/>
      <dgm:spPr/>
      <dgm:t>
        <a:bodyPr/>
        <a:lstStyle/>
        <a:p>
          <a:endParaRPr lang="en-US"/>
        </a:p>
      </dgm:t>
    </dgm:pt>
    <dgm:pt modelId="{29D47BBF-CE3C-4059-97F3-C4BAD91517C6}" type="sibTrans" cxnId="{04BA0DFA-921E-4DFC-B7F3-738761BAC91F}">
      <dgm:prSet/>
      <dgm:spPr/>
      <dgm:t>
        <a:bodyPr/>
        <a:lstStyle/>
        <a:p>
          <a:endParaRPr lang="en-US"/>
        </a:p>
      </dgm:t>
    </dgm:pt>
    <dgm:pt modelId="{2C55DA06-EC77-4AF4-A396-3D94F924D29A}" type="pres">
      <dgm:prSet presAssocID="{6539D817-A9A6-49AC-91C3-9A9029A1C922}" presName="Name0" presStyleCnt="0">
        <dgm:presLayoutVars>
          <dgm:chMax val="7"/>
          <dgm:chPref val="7"/>
          <dgm:dir/>
        </dgm:presLayoutVars>
      </dgm:prSet>
      <dgm:spPr/>
    </dgm:pt>
    <dgm:pt modelId="{E71FBC44-5B84-4635-AB49-C5691CF606A6}" type="pres">
      <dgm:prSet presAssocID="{6539D817-A9A6-49AC-91C3-9A9029A1C922}" presName="Name1" presStyleCnt="0"/>
      <dgm:spPr/>
    </dgm:pt>
    <dgm:pt modelId="{EB59A96A-CE84-462F-9493-155F11881A62}" type="pres">
      <dgm:prSet presAssocID="{6539D817-A9A6-49AC-91C3-9A9029A1C922}" presName="cycle" presStyleCnt="0"/>
      <dgm:spPr/>
    </dgm:pt>
    <dgm:pt modelId="{054915B1-085A-4ADC-B653-10081DCD0EA9}" type="pres">
      <dgm:prSet presAssocID="{6539D817-A9A6-49AC-91C3-9A9029A1C922}" presName="srcNode" presStyleLbl="node1" presStyleIdx="0" presStyleCnt="7"/>
      <dgm:spPr/>
    </dgm:pt>
    <dgm:pt modelId="{A5CCEC8E-9174-4C7D-B544-BBD17FE54CB3}" type="pres">
      <dgm:prSet presAssocID="{6539D817-A9A6-49AC-91C3-9A9029A1C922}" presName="conn" presStyleLbl="parChTrans1D2" presStyleIdx="0" presStyleCnt="1"/>
      <dgm:spPr/>
    </dgm:pt>
    <dgm:pt modelId="{E0118591-8FE2-4AB8-B63F-2FA777571D0E}" type="pres">
      <dgm:prSet presAssocID="{6539D817-A9A6-49AC-91C3-9A9029A1C922}" presName="extraNode" presStyleLbl="node1" presStyleIdx="0" presStyleCnt="7"/>
      <dgm:spPr/>
    </dgm:pt>
    <dgm:pt modelId="{B54BF56E-FF7C-462B-BDEF-94A9ECD23A96}" type="pres">
      <dgm:prSet presAssocID="{6539D817-A9A6-49AC-91C3-9A9029A1C922}" presName="dstNode" presStyleLbl="node1" presStyleIdx="0" presStyleCnt="7"/>
      <dgm:spPr/>
    </dgm:pt>
    <dgm:pt modelId="{80334F07-121B-40EE-9400-5E253723EAD5}" type="pres">
      <dgm:prSet presAssocID="{785A8E3F-6673-43E5-BA9F-91131A0B389E}" presName="text_1" presStyleLbl="node1" presStyleIdx="0" presStyleCnt="7" custLinFactNeighborX="-75">
        <dgm:presLayoutVars>
          <dgm:bulletEnabled val="1"/>
        </dgm:presLayoutVars>
      </dgm:prSet>
      <dgm:spPr/>
    </dgm:pt>
    <dgm:pt modelId="{02E156C6-3C5B-4C75-AD35-1A7F7398D99E}" type="pres">
      <dgm:prSet presAssocID="{785A8E3F-6673-43E5-BA9F-91131A0B389E}" presName="accent_1" presStyleCnt="0"/>
      <dgm:spPr/>
    </dgm:pt>
    <dgm:pt modelId="{C69DE25E-0FEB-4762-8745-9E19317BA790}" type="pres">
      <dgm:prSet presAssocID="{785A8E3F-6673-43E5-BA9F-91131A0B389E}" presName="accentRepeatNode" presStyleLbl="solidFgAcc1" presStyleIdx="0" presStyleCnt="7" custLinFactNeighborY="-3032"/>
      <dgm:spPr/>
      <dgm:extLst>
        <a:ext uri="{E40237B7-FDA0-4F09-8148-C483321AD2D9}">
          <dgm14:cNvPr xmlns:dgm14="http://schemas.microsoft.com/office/drawing/2010/diagram" id="0" name="" title="Circle for level 1"/>
        </a:ext>
      </dgm:extLst>
    </dgm:pt>
    <dgm:pt modelId="{8D78C411-934A-4C2B-8AF3-0B82E8AC3262}" type="pres">
      <dgm:prSet presAssocID="{709CA0AA-34A6-44AD-892A-8C113453CBDA}" presName="text_2" presStyleLbl="node1" presStyleIdx="1" presStyleCnt="7">
        <dgm:presLayoutVars>
          <dgm:bulletEnabled val="1"/>
        </dgm:presLayoutVars>
      </dgm:prSet>
      <dgm:spPr/>
    </dgm:pt>
    <dgm:pt modelId="{2AE887BA-11E6-4BA7-B106-FA51DE2D74D8}" type="pres">
      <dgm:prSet presAssocID="{709CA0AA-34A6-44AD-892A-8C113453CBDA}" presName="accent_2" presStyleCnt="0"/>
      <dgm:spPr/>
    </dgm:pt>
    <dgm:pt modelId="{09C90A86-3D1E-4EC3-8E9A-6E3F6EDEB398}" type="pres">
      <dgm:prSet presAssocID="{709CA0AA-34A6-44AD-892A-8C113453CBDA}" presName="accentRepeatNode" presStyleLbl="solidFgAcc1" presStyleIdx="1" presStyleCnt="7"/>
      <dgm:spPr/>
    </dgm:pt>
    <dgm:pt modelId="{F478641D-F03D-42FC-839C-46CE596D6AF1}" type="pres">
      <dgm:prSet presAssocID="{D376E059-BF30-4973-B495-1BEEAF428C85}" presName="text_3" presStyleLbl="node1" presStyleIdx="2" presStyleCnt="7">
        <dgm:presLayoutVars>
          <dgm:bulletEnabled val="1"/>
        </dgm:presLayoutVars>
      </dgm:prSet>
      <dgm:spPr/>
    </dgm:pt>
    <dgm:pt modelId="{D786892B-9D00-41D4-A48F-6D5E1651997E}" type="pres">
      <dgm:prSet presAssocID="{D376E059-BF30-4973-B495-1BEEAF428C85}" presName="accent_3" presStyleCnt="0"/>
      <dgm:spPr/>
    </dgm:pt>
    <dgm:pt modelId="{23ADB8CF-056B-485F-8D35-217C27BAE809}" type="pres">
      <dgm:prSet presAssocID="{D376E059-BF30-4973-B495-1BEEAF428C85}" presName="accentRepeatNode" presStyleLbl="solidFgAcc1" presStyleIdx="2" presStyleCnt="7"/>
      <dgm:spPr/>
    </dgm:pt>
    <dgm:pt modelId="{4F2B17B5-1F5F-4F00-BA7D-24CDDAA8D1DA}" type="pres">
      <dgm:prSet presAssocID="{0AA9C1FF-CC5C-41E1-AD2E-D71B8305B884}" presName="text_4" presStyleLbl="node1" presStyleIdx="3" presStyleCnt="7">
        <dgm:presLayoutVars>
          <dgm:bulletEnabled val="1"/>
        </dgm:presLayoutVars>
      </dgm:prSet>
      <dgm:spPr/>
    </dgm:pt>
    <dgm:pt modelId="{5D0B0C66-9D13-41FB-9C9B-6399B7E46D8C}" type="pres">
      <dgm:prSet presAssocID="{0AA9C1FF-CC5C-41E1-AD2E-D71B8305B884}" presName="accent_4" presStyleCnt="0"/>
      <dgm:spPr/>
    </dgm:pt>
    <dgm:pt modelId="{8204F1E6-0DA9-4C59-805C-B748AED73F78}" type="pres">
      <dgm:prSet presAssocID="{0AA9C1FF-CC5C-41E1-AD2E-D71B8305B884}" presName="accentRepeatNode" presStyleLbl="solidFgAcc1" presStyleIdx="3" presStyleCnt="7"/>
      <dgm:spPr/>
    </dgm:pt>
    <dgm:pt modelId="{906693F4-C5C8-453F-A300-EF4D1A562C3D}" type="pres">
      <dgm:prSet presAssocID="{0C77997A-55D2-494B-993B-C37368F8A674}" presName="text_5" presStyleLbl="node1" presStyleIdx="4" presStyleCnt="7">
        <dgm:presLayoutVars>
          <dgm:bulletEnabled val="1"/>
        </dgm:presLayoutVars>
      </dgm:prSet>
      <dgm:spPr/>
    </dgm:pt>
    <dgm:pt modelId="{4D4977FC-D1D7-4DF4-AF71-234FF9B168AC}" type="pres">
      <dgm:prSet presAssocID="{0C77997A-55D2-494B-993B-C37368F8A674}" presName="accent_5" presStyleCnt="0"/>
      <dgm:spPr/>
    </dgm:pt>
    <dgm:pt modelId="{938F6B8E-6189-4FE1-866E-C5010EE36B08}" type="pres">
      <dgm:prSet presAssocID="{0C77997A-55D2-494B-993B-C37368F8A674}" presName="accentRepeatNode" presStyleLbl="solidFgAcc1" presStyleIdx="4" presStyleCnt="7"/>
      <dgm:spPr/>
    </dgm:pt>
    <dgm:pt modelId="{C116F4C7-921E-463E-B849-BC8BD82E9800}" type="pres">
      <dgm:prSet presAssocID="{9C8D2F9D-E08E-41D1-8A79-EE6750C39E98}" presName="text_6" presStyleLbl="node1" presStyleIdx="5" presStyleCnt="7">
        <dgm:presLayoutVars>
          <dgm:bulletEnabled val="1"/>
        </dgm:presLayoutVars>
      </dgm:prSet>
      <dgm:spPr/>
    </dgm:pt>
    <dgm:pt modelId="{EA8DC8B7-B636-4272-8CC7-A46B46294899}" type="pres">
      <dgm:prSet presAssocID="{9C8D2F9D-E08E-41D1-8A79-EE6750C39E98}" presName="accent_6" presStyleCnt="0"/>
      <dgm:spPr/>
    </dgm:pt>
    <dgm:pt modelId="{D99226DF-3A6D-45B8-81B5-B1FB076B678E}" type="pres">
      <dgm:prSet presAssocID="{9C8D2F9D-E08E-41D1-8A79-EE6750C39E98}" presName="accentRepeatNode" presStyleLbl="solidFgAcc1" presStyleIdx="5" presStyleCnt="7"/>
      <dgm:spPr/>
    </dgm:pt>
    <dgm:pt modelId="{07948ED8-C4EC-4C9B-8B08-E15C64790F65}" type="pres">
      <dgm:prSet presAssocID="{96271711-79C1-487D-BD3C-B2F68B73DF49}" presName="text_7" presStyleLbl="node1" presStyleIdx="6" presStyleCnt="7">
        <dgm:presLayoutVars>
          <dgm:bulletEnabled val="1"/>
        </dgm:presLayoutVars>
      </dgm:prSet>
      <dgm:spPr/>
    </dgm:pt>
    <dgm:pt modelId="{874DC67F-DC59-4E8B-8641-67FBBFF67E50}" type="pres">
      <dgm:prSet presAssocID="{96271711-79C1-487D-BD3C-B2F68B73DF49}" presName="accent_7" presStyleCnt="0"/>
      <dgm:spPr/>
    </dgm:pt>
    <dgm:pt modelId="{6E63BD2B-E837-4045-9775-D26F324844A0}" type="pres">
      <dgm:prSet presAssocID="{96271711-79C1-487D-BD3C-B2F68B73DF49}" presName="accentRepeatNode" presStyleLbl="solidFgAcc1" presStyleIdx="6" presStyleCnt="7"/>
      <dgm:spPr/>
    </dgm:pt>
  </dgm:ptLst>
  <dgm:cxnLst>
    <dgm:cxn modelId="{AD018019-DE1F-403D-B011-0CFD48A73DE5}" type="presOf" srcId="{785A8E3F-6673-43E5-BA9F-91131A0B389E}" destId="{80334F07-121B-40EE-9400-5E253723EAD5}" srcOrd="0" destOrd="0" presId="urn:microsoft.com/office/officeart/2008/layout/VerticalCurvedList"/>
    <dgm:cxn modelId="{F840331C-B672-4693-AD19-9E355FED7240}" srcId="{6539D817-A9A6-49AC-91C3-9A9029A1C922}" destId="{0C77997A-55D2-494B-993B-C37368F8A674}" srcOrd="4" destOrd="0" parTransId="{5E1CE060-6D4F-4DEC-869A-66644388371A}" sibTransId="{105F016D-223E-4EAA-A700-875997515194}"/>
    <dgm:cxn modelId="{3B275C1E-4ACD-48E1-A4F0-788DBC2A7FDA}" srcId="{6539D817-A9A6-49AC-91C3-9A9029A1C922}" destId="{9C8D2F9D-E08E-41D1-8A79-EE6750C39E98}" srcOrd="5" destOrd="0" parTransId="{9BBBEA8C-AC25-4DFA-B825-2D490DE1C4C5}" sibTransId="{CA49A74A-B6F1-497C-A8B9-B94C057D7208}"/>
    <dgm:cxn modelId="{75075433-89C2-4C11-965B-F8F7FF238DDC}" type="presOf" srcId="{709CA0AA-34A6-44AD-892A-8C113453CBDA}" destId="{8D78C411-934A-4C2B-8AF3-0B82E8AC3262}" srcOrd="0" destOrd="0" presId="urn:microsoft.com/office/officeart/2008/layout/VerticalCurvedList"/>
    <dgm:cxn modelId="{02EC655F-AF50-4134-9E47-4E85F4605FB7}" type="presOf" srcId="{0C77997A-55D2-494B-993B-C37368F8A674}" destId="{906693F4-C5C8-453F-A300-EF4D1A562C3D}" srcOrd="0" destOrd="0" presId="urn:microsoft.com/office/officeart/2008/layout/VerticalCurvedList"/>
    <dgm:cxn modelId="{8196746A-1BB9-47D0-98BC-902F5A2B3EAC}" srcId="{6539D817-A9A6-49AC-91C3-9A9029A1C922}" destId="{785A8E3F-6673-43E5-BA9F-91131A0B389E}" srcOrd="0" destOrd="0" parTransId="{A332B8CB-171B-415A-B566-B7038C8A9487}" sibTransId="{AAB13DBF-F1C2-4C94-AED4-855794292BE7}"/>
    <dgm:cxn modelId="{60BC407C-B4C4-4344-B440-2279DDE23FBE}" type="presOf" srcId="{D376E059-BF30-4973-B495-1BEEAF428C85}" destId="{F478641D-F03D-42FC-839C-46CE596D6AF1}" srcOrd="0" destOrd="0" presId="urn:microsoft.com/office/officeart/2008/layout/VerticalCurvedList"/>
    <dgm:cxn modelId="{02D89C7D-BCBF-4EE6-A76F-B07DCF4DA736}" srcId="{6539D817-A9A6-49AC-91C3-9A9029A1C922}" destId="{709CA0AA-34A6-44AD-892A-8C113453CBDA}" srcOrd="1" destOrd="0" parTransId="{E19DAE2B-78D4-4F53-A8B8-4A6BBDEFEB12}" sibTransId="{14C1C864-94E4-4823-82B2-B4D3B3B4C75F}"/>
    <dgm:cxn modelId="{DEE8CD7D-3019-4527-B39D-973D66A9BEB6}" type="presOf" srcId="{9C8D2F9D-E08E-41D1-8A79-EE6750C39E98}" destId="{C116F4C7-921E-463E-B849-BC8BD82E9800}" srcOrd="0" destOrd="0" presId="urn:microsoft.com/office/officeart/2008/layout/VerticalCurvedList"/>
    <dgm:cxn modelId="{0C902D97-3353-4A00-B3DC-46F65984FF1E}" type="presOf" srcId="{AAB13DBF-F1C2-4C94-AED4-855794292BE7}" destId="{A5CCEC8E-9174-4C7D-B544-BBD17FE54CB3}" srcOrd="0" destOrd="0" presId="urn:microsoft.com/office/officeart/2008/layout/VerticalCurvedList"/>
    <dgm:cxn modelId="{55D5E0A4-1D08-425E-B96A-2C2DFE2AFC62}" srcId="{6539D817-A9A6-49AC-91C3-9A9029A1C922}" destId="{0AA9C1FF-CC5C-41E1-AD2E-D71B8305B884}" srcOrd="3" destOrd="0" parTransId="{6EE62A89-FD88-49C9-83A1-CAD068384E72}" sibTransId="{1B619270-936F-4A0D-98FB-D26C66E2F580}"/>
    <dgm:cxn modelId="{639691AC-17E0-4686-9F55-B8C253F9F923}" type="presOf" srcId="{96271711-79C1-487D-BD3C-B2F68B73DF49}" destId="{07948ED8-C4EC-4C9B-8B08-E15C64790F65}" srcOrd="0" destOrd="0" presId="urn:microsoft.com/office/officeart/2008/layout/VerticalCurvedList"/>
    <dgm:cxn modelId="{BE5A4CC5-4F79-43AD-B6CE-D0FA92E15269}" srcId="{6539D817-A9A6-49AC-91C3-9A9029A1C922}" destId="{D376E059-BF30-4973-B495-1BEEAF428C85}" srcOrd="2" destOrd="0" parTransId="{CA7265F3-91DD-40E7-A951-738DEF626F16}" sibTransId="{DB049A68-7A70-4BD8-ACA1-15131F35E753}"/>
    <dgm:cxn modelId="{04BA0DFA-921E-4DFC-B7F3-738761BAC91F}" srcId="{6539D817-A9A6-49AC-91C3-9A9029A1C922}" destId="{96271711-79C1-487D-BD3C-B2F68B73DF49}" srcOrd="6" destOrd="0" parTransId="{011CC27A-A70B-4CCE-9EEB-B4CFC7CB6F30}" sibTransId="{29D47BBF-CE3C-4059-97F3-C4BAD91517C6}"/>
    <dgm:cxn modelId="{28D22EFD-B6C9-4EA5-B206-0B3E871F9DB4}" type="presOf" srcId="{6539D817-A9A6-49AC-91C3-9A9029A1C922}" destId="{2C55DA06-EC77-4AF4-A396-3D94F924D29A}" srcOrd="0" destOrd="0" presId="urn:microsoft.com/office/officeart/2008/layout/VerticalCurvedList"/>
    <dgm:cxn modelId="{0E936CFF-B34C-4611-9FF6-96CBB8E3467D}" type="presOf" srcId="{0AA9C1FF-CC5C-41E1-AD2E-D71B8305B884}" destId="{4F2B17B5-1F5F-4F00-BA7D-24CDDAA8D1DA}" srcOrd="0" destOrd="0" presId="urn:microsoft.com/office/officeart/2008/layout/VerticalCurvedList"/>
    <dgm:cxn modelId="{918E5510-356A-421E-A6B8-B9839467DAC0}" type="presParOf" srcId="{2C55DA06-EC77-4AF4-A396-3D94F924D29A}" destId="{E71FBC44-5B84-4635-AB49-C5691CF606A6}" srcOrd="0" destOrd="0" presId="urn:microsoft.com/office/officeart/2008/layout/VerticalCurvedList"/>
    <dgm:cxn modelId="{F74A38A3-CFA2-4ED4-8C9E-35C874780CB1}" type="presParOf" srcId="{E71FBC44-5B84-4635-AB49-C5691CF606A6}" destId="{EB59A96A-CE84-462F-9493-155F11881A62}" srcOrd="0" destOrd="0" presId="urn:microsoft.com/office/officeart/2008/layout/VerticalCurvedList"/>
    <dgm:cxn modelId="{A460BCD1-5AE2-4810-A9CF-9FC0C4EBD0EC}" type="presParOf" srcId="{EB59A96A-CE84-462F-9493-155F11881A62}" destId="{054915B1-085A-4ADC-B653-10081DCD0EA9}" srcOrd="0" destOrd="0" presId="urn:microsoft.com/office/officeart/2008/layout/VerticalCurvedList"/>
    <dgm:cxn modelId="{F35A38B8-8994-411F-9CA6-387E5EEE0F32}" type="presParOf" srcId="{EB59A96A-CE84-462F-9493-155F11881A62}" destId="{A5CCEC8E-9174-4C7D-B544-BBD17FE54CB3}" srcOrd="1" destOrd="0" presId="urn:microsoft.com/office/officeart/2008/layout/VerticalCurvedList"/>
    <dgm:cxn modelId="{B61BA2DE-4DB5-4B62-A187-005CE4FB745A}" type="presParOf" srcId="{EB59A96A-CE84-462F-9493-155F11881A62}" destId="{E0118591-8FE2-4AB8-B63F-2FA777571D0E}" srcOrd="2" destOrd="0" presId="urn:microsoft.com/office/officeart/2008/layout/VerticalCurvedList"/>
    <dgm:cxn modelId="{73B97898-8E25-469C-B330-1964F7A4C864}" type="presParOf" srcId="{EB59A96A-CE84-462F-9493-155F11881A62}" destId="{B54BF56E-FF7C-462B-BDEF-94A9ECD23A96}" srcOrd="3" destOrd="0" presId="urn:microsoft.com/office/officeart/2008/layout/VerticalCurvedList"/>
    <dgm:cxn modelId="{23B2151E-5D6D-41CF-8750-55271BA89C65}" type="presParOf" srcId="{E71FBC44-5B84-4635-AB49-C5691CF606A6}" destId="{80334F07-121B-40EE-9400-5E253723EAD5}" srcOrd="1" destOrd="0" presId="urn:microsoft.com/office/officeart/2008/layout/VerticalCurvedList"/>
    <dgm:cxn modelId="{65756408-B8FB-4994-AF85-BBCD33B13E72}" type="presParOf" srcId="{E71FBC44-5B84-4635-AB49-C5691CF606A6}" destId="{02E156C6-3C5B-4C75-AD35-1A7F7398D99E}" srcOrd="2" destOrd="0" presId="urn:microsoft.com/office/officeart/2008/layout/VerticalCurvedList"/>
    <dgm:cxn modelId="{1E107579-4C09-4B63-94C2-C08D2F6DD1B0}" type="presParOf" srcId="{02E156C6-3C5B-4C75-AD35-1A7F7398D99E}" destId="{C69DE25E-0FEB-4762-8745-9E19317BA790}" srcOrd="0" destOrd="0" presId="urn:microsoft.com/office/officeart/2008/layout/VerticalCurvedList"/>
    <dgm:cxn modelId="{8919D820-6E24-4C9C-B537-B87C1425F392}" type="presParOf" srcId="{E71FBC44-5B84-4635-AB49-C5691CF606A6}" destId="{8D78C411-934A-4C2B-8AF3-0B82E8AC3262}" srcOrd="3" destOrd="0" presId="urn:microsoft.com/office/officeart/2008/layout/VerticalCurvedList"/>
    <dgm:cxn modelId="{B5DD71FE-B679-4632-A647-5227D944A77C}" type="presParOf" srcId="{E71FBC44-5B84-4635-AB49-C5691CF606A6}" destId="{2AE887BA-11E6-4BA7-B106-FA51DE2D74D8}" srcOrd="4" destOrd="0" presId="urn:microsoft.com/office/officeart/2008/layout/VerticalCurvedList"/>
    <dgm:cxn modelId="{6BE1A803-F28B-468A-90D4-9F9796D63834}" type="presParOf" srcId="{2AE887BA-11E6-4BA7-B106-FA51DE2D74D8}" destId="{09C90A86-3D1E-4EC3-8E9A-6E3F6EDEB398}" srcOrd="0" destOrd="0" presId="urn:microsoft.com/office/officeart/2008/layout/VerticalCurvedList"/>
    <dgm:cxn modelId="{0CBEA9F2-435B-4FA2-BA4C-D0D444F91562}" type="presParOf" srcId="{E71FBC44-5B84-4635-AB49-C5691CF606A6}" destId="{F478641D-F03D-42FC-839C-46CE596D6AF1}" srcOrd="5" destOrd="0" presId="urn:microsoft.com/office/officeart/2008/layout/VerticalCurvedList"/>
    <dgm:cxn modelId="{DDDA907D-5705-42D7-A378-A5F2434C2C75}" type="presParOf" srcId="{E71FBC44-5B84-4635-AB49-C5691CF606A6}" destId="{D786892B-9D00-41D4-A48F-6D5E1651997E}" srcOrd="6" destOrd="0" presId="urn:microsoft.com/office/officeart/2008/layout/VerticalCurvedList"/>
    <dgm:cxn modelId="{86719291-4E3A-4404-A6B0-1E5E8F27E71B}" type="presParOf" srcId="{D786892B-9D00-41D4-A48F-6D5E1651997E}" destId="{23ADB8CF-056B-485F-8D35-217C27BAE809}" srcOrd="0" destOrd="0" presId="urn:microsoft.com/office/officeart/2008/layout/VerticalCurvedList"/>
    <dgm:cxn modelId="{BBC0FD77-0D59-40F6-AC53-32F0ACD13135}" type="presParOf" srcId="{E71FBC44-5B84-4635-AB49-C5691CF606A6}" destId="{4F2B17B5-1F5F-4F00-BA7D-24CDDAA8D1DA}" srcOrd="7" destOrd="0" presId="urn:microsoft.com/office/officeart/2008/layout/VerticalCurvedList"/>
    <dgm:cxn modelId="{B9BCEF18-195B-45F8-9146-34C9809DC788}" type="presParOf" srcId="{E71FBC44-5B84-4635-AB49-C5691CF606A6}" destId="{5D0B0C66-9D13-41FB-9C9B-6399B7E46D8C}" srcOrd="8" destOrd="0" presId="urn:microsoft.com/office/officeart/2008/layout/VerticalCurvedList"/>
    <dgm:cxn modelId="{519C1527-AC91-4FB3-A56F-B82C92220216}" type="presParOf" srcId="{5D0B0C66-9D13-41FB-9C9B-6399B7E46D8C}" destId="{8204F1E6-0DA9-4C59-805C-B748AED73F78}" srcOrd="0" destOrd="0" presId="urn:microsoft.com/office/officeart/2008/layout/VerticalCurvedList"/>
    <dgm:cxn modelId="{1A274BE8-2D33-4CA4-BB3C-FFCC6970DA77}" type="presParOf" srcId="{E71FBC44-5B84-4635-AB49-C5691CF606A6}" destId="{906693F4-C5C8-453F-A300-EF4D1A562C3D}" srcOrd="9" destOrd="0" presId="urn:microsoft.com/office/officeart/2008/layout/VerticalCurvedList"/>
    <dgm:cxn modelId="{074B9378-6074-42EE-967B-EAF3ADF1D1D7}" type="presParOf" srcId="{E71FBC44-5B84-4635-AB49-C5691CF606A6}" destId="{4D4977FC-D1D7-4DF4-AF71-234FF9B168AC}" srcOrd="10" destOrd="0" presId="urn:microsoft.com/office/officeart/2008/layout/VerticalCurvedList"/>
    <dgm:cxn modelId="{3071F8C1-4EAC-4A29-A5CB-84C121DC5F1E}" type="presParOf" srcId="{4D4977FC-D1D7-4DF4-AF71-234FF9B168AC}" destId="{938F6B8E-6189-4FE1-866E-C5010EE36B08}" srcOrd="0" destOrd="0" presId="urn:microsoft.com/office/officeart/2008/layout/VerticalCurvedList"/>
    <dgm:cxn modelId="{B389C4F2-C3B6-4BD5-B397-D6E52701F27B}" type="presParOf" srcId="{E71FBC44-5B84-4635-AB49-C5691CF606A6}" destId="{C116F4C7-921E-463E-B849-BC8BD82E9800}" srcOrd="11" destOrd="0" presId="urn:microsoft.com/office/officeart/2008/layout/VerticalCurvedList"/>
    <dgm:cxn modelId="{685DB746-9746-4A5C-9764-C1FFAE7F0290}" type="presParOf" srcId="{E71FBC44-5B84-4635-AB49-C5691CF606A6}" destId="{EA8DC8B7-B636-4272-8CC7-A46B46294899}" srcOrd="12" destOrd="0" presId="urn:microsoft.com/office/officeart/2008/layout/VerticalCurvedList"/>
    <dgm:cxn modelId="{2415EA82-D8B3-42EB-9C8B-D20489B81111}" type="presParOf" srcId="{EA8DC8B7-B636-4272-8CC7-A46B46294899}" destId="{D99226DF-3A6D-45B8-81B5-B1FB076B678E}" srcOrd="0" destOrd="0" presId="urn:microsoft.com/office/officeart/2008/layout/VerticalCurvedList"/>
    <dgm:cxn modelId="{D9B29520-B878-4F3A-9E43-2E0F6A5E208E}" type="presParOf" srcId="{E71FBC44-5B84-4635-AB49-C5691CF606A6}" destId="{07948ED8-C4EC-4C9B-8B08-E15C64790F65}" srcOrd="13" destOrd="0" presId="urn:microsoft.com/office/officeart/2008/layout/VerticalCurvedList"/>
    <dgm:cxn modelId="{765F0652-88EC-495A-9619-189928B01615}" type="presParOf" srcId="{E71FBC44-5B84-4635-AB49-C5691CF606A6}" destId="{874DC67F-DC59-4E8B-8641-67FBBFF67E50}" srcOrd="14" destOrd="0" presId="urn:microsoft.com/office/officeart/2008/layout/VerticalCurvedList"/>
    <dgm:cxn modelId="{0FA01F93-D17B-469C-9135-0BC5A90B54C1}" type="presParOf" srcId="{874DC67F-DC59-4E8B-8641-67FBBFF67E50}" destId="{6E63BD2B-E837-4045-9775-D26F324844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0202EBF-C256-452B-B6B0-679C66F404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DBFBA6-B268-4812-8652-A3E90CEC1AC0}">
      <dgm:prSet custT="1"/>
      <dgm:spPr>
        <a:solidFill>
          <a:schemeClr val="accent4">
            <a:lumMod val="75000"/>
          </a:schemeClr>
        </a:solidFill>
      </dgm:spPr>
      <dgm:t>
        <a:bodyPr/>
        <a:lstStyle/>
        <a:p>
          <a:pPr rtl="0"/>
          <a:r>
            <a:rPr lang="en-US" sz="3000" b="1" u="sng">
              <a:solidFill>
                <a:schemeClr val="accent1">
                  <a:lumMod val="20000"/>
                  <a:lumOff val="80000"/>
                </a:schemeClr>
              </a:solidFill>
              <a:latin typeface="+mj-lt"/>
              <a:cs typeface="Arial" panose="020B0604020202020204" pitchFamily="34" charset="0"/>
            </a:rPr>
            <a:t>Get involved</a:t>
          </a:r>
          <a:r>
            <a:rPr lang="en-US" sz="3000" b="1">
              <a:solidFill>
                <a:schemeClr val="accent1">
                  <a:lumMod val="20000"/>
                  <a:lumOff val="80000"/>
                </a:schemeClr>
              </a:solidFill>
              <a:latin typeface="+mj-lt"/>
              <a:cs typeface="Arial" panose="020B0604020202020204" pitchFamily="34" charset="0"/>
            </a:rPr>
            <a:t>! </a:t>
          </a:r>
          <a:r>
            <a:rPr lang="en-US" sz="3000" b="1">
              <a:solidFill>
                <a:srgbClr val="FFFFFF"/>
              </a:solidFill>
              <a:latin typeface="+mj-lt"/>
              <a:cs typeface="Arial" panose="020B0604020202020204" pitchFamily="34" charset="0"/>
            </a:rPr>
            <a:t>Participate in your post’s ICASS Budget Committee and Council.</a:t>
          </a:r>
        </a:p>
      </dgm:t>
    </dgm:pt>
    <dgm:pt modelId="{3BDAD113-5EA0-476A-8BBB-D86C141B1685}" type="parTrans" cxnId="{6DB17185-50F2-455F-A3A5-9421C8528FDA}">
      <dgm:prSet/>
      <dgm:spPr/>
      <dgm:t>
        <a:bodyPr/>
        <a:lstStyle/>
        <a:p>
          <a:endParaRPr lang="en-US"/>
        </a:p>
      </dgm:t>
    </dgm:pt>
    <dgm:pt modelId="{54397394-C15A-43B1-999A-CE4F11A2FCFA}" type="sibTrans" cxnId="{6DB17185-50F2-455F-A3A5-9421C8528FDA}">
      <dgm:prSet/>
      <dgm:spPr/>
      <dgm:t>
        <a:bodyPr/>
        <a:lstStyle/>
        <a:p>
          <a:endParaRPr lang="en-US"/>
        </a:p>
      </dgm:t>
    </dgm:pt>
    <dgm:pt modelId="{EC4DE738-8FCF-4100-8D44-824850B0BEB1}">
      <dgm:prSet custT="1"/>
      <dgm:spPr>
        <a:solidFill>
          <a:schemeClr val="accent6">
            <a:lumMod val="60000"/>
            <a:lumOff val="40000"/>
          </a:schemeClr>
        </a:solidFill>
      </dgm:spPr>
      <dgm:t>
        <a:bodyPr/>
        <a:lstStyle/>
        <a:p>
          <a:pPr rtl="0"/>
          <a:r>
            <a:rPr lang="en-US" sz="3000" b="1">
              <a:solidFill>
                <a:schemeClr val="tx1"/>
              </a:solidFill>
              <a:latin typeface="+mj-lt"/>
              <a:cs typeface="Arial" panose="020B0604020202020204" pitchFamily="34" charset="0"/>
            </a:rPr>
            <a:t>You can have an impact on how ICASS funds are spent at post.  </a:t>
          </a:r>
        </a:p>
      </dgm:t>
    </dgm:pt>
    <dgm:pt modelId="{0A937BB5-490C-4BB6-A7A9-E6CFCD0647E9}" type="parTrans" cxnId="{126520C4-AED9-4BB1-AB28-37A8C58FBE90}">
      <dgm:prSet/>
      <dgm:spPr/>
      <dgm:t>
        <a:bodyPr/>
        <a:lstStyle/>
        <a:p>
          <a:endParaRPr lang="en-US"/>
        </a:p>
      </dgm:t>
    </dgm:pt>
    <dgm:pt modelId="{E673B85B-55F7-4E7B-9060-E86FE810D987}" type="sibTrans" cxnId="{126520C4-AED9-4BB1-AB28-37A8C58FBE90}">
      <dgm:prSet/>
      <dgm:spPr/>
      <dgm:t>
        <a:bodyPr/>
        <a:lstStyle/>
        <a:p>
          <a:endParaRPr lang="en-US"/>
        </a:p>
      </dgm:t>
    </dgm:pt>
    <dgm:pt modelId="{5277FCEB-AFC6-417A-89F4-10B0DC3BDFD4}">
      <dgm:prSet custT="1"/>
      <dgm:spPr>
        <a:solidFill>
          <a:schemeClr val="accent2">
            <a:lumMod val="60000"/>
            <a:lumOff val="40000"/>
          </a:schemeClr>
        </a:solidFill>
      </dgm:spPr>
      <dgm:t>
        <a:bodyPr/>
        <a:lstStyle/>
        <a:p>
          <a:pPr rtl="0"/>
          <a:r>
            <a:rPr lang="en-US" sz="3000" b="1">
              <a:solidFill>
                <a:schemeClr val="tx1"/>
              </a:solidFill>
              <a:latin typeface="+mj-lt"/>
              <a:cs typeface="Arial" panose="020B0604020202020204" pitchFamily="34" charset="0"/>
            </a:rPr>
            <a:t>It’s your Agency’s money</a:t>
          </a:r>
          <a:r>
            <a:rPr lang="en-US" sz="2800" b="1">
              <a:solidFill>
                <a:schemeClr val="tx1"/>
              </a:solidFill>
              <a:latin typeface="+mj-lt"/>
              <a:cs typeface="Arial" panose="020B0604020202020204" pitchFamily="34" charset="0"/>
            </a:rPr>
            <a:t>! </a:t>
          </a:r>
        </a:p>
      </dgm:t>
    </dgm:pt>
    <dgm:pt modelId="{8F3A7331-068B-4C5E-842C-1C2E1B0FBEA6}" type="sibTrans" cxnId="{9F51556A-695D-4973-8AB1-EEAC610EE98A}">
      <dgm:prSet/>
      <dgm:spPr/>
      <dgm:t>
        <a:bodyPr/>
        <a:lstStyle/>
        <a:p>
          <a:endParaRPr lang="en-US"/>
        </a:p>
      </dgm:t>
    </dgm:pt>
    <dgm:pt modelId="{43C2C971-B6E3-4447-A5F8-50DF6F1F403E}" type="parTrans" cxnId="{9F51556A-695D-4973-8AB1-EEAC610EE98A}">
      <dgm:prSet/>
      <dgm:spPr/>
      <dgm:t>
        <a:bodyPr/>
        <a:lstStyle/>
        <a:p>
          <a:endParaRPr lang="en-US"/>
        </a:p>
      </dgm:t>
    </dgm:pt>
    <dgm:pt modelId="{4A3F0EF9-4DBF-40D0-B4FA-C1046250ADDB}" type="pres">
      <dgm:prSet presAssocID="{10202EBF-C256-452B-B6B0-679C66F4045A}" presName="linear" presStyleCnt="0">
        <dgm:presLayoutVars>
          <dgm:animLvl val="lvl"/>
          <dgm:resizeHandles val="exact"/>
        </dgm:presLayoutVars>
      </dgm:prSet>
      <dgm:spPr/>
    </dgm:pt>
    <dgm:pt modelId="{6813A78B-6143-457F-AEC2-9252A6AC30B5}" type="pres">
      <dgm:prSet presAssocID="{86DBFBA6-B268-4812-8652-A3E90CEC1AC0}" presName="parentText" presStyleLbl="node1" presStyleIdx="0" presStyleCnt="3" custScaleY="114430" custLinFactNeighborX="-4332" custLinFactNeighborY="-17512">
        <dgm:presLayoutVars>
          <dgm:chMax val="0"/>
          <dgm:bulletEnabled val="1"/>
        </dgm:presLayoutVars>
      </dgm:prSet>
      <dgm:spPr/>
    </dgm:pt>
    <dgm:pt modelId="{A5BF56FE-CEAF-4616-8A9D-2C44D035E3B0}" type="pres">
      <dgm:prSet presAssocID="{54397394-C15A-43B1-999A-CE4F11A2FCFA}" presName="spacer" presStyleCnt="0"/>
      <dgm:spPr/>
    </dgm:pt>
    <dgm:pt modelId="{DA8FA551-3A95-47AA-BEEF-C631A44A1FA5}" type="pres">
      <dgm:prSet presAssocID="{EC4DE738-8FCF-4100-8D44-824850B0BEB1}" presName="parentText" presStyleLbl="node1" presStyleIdx="1" presStyleCnt="3" custScaleY="115132" custLinFactNeighborX="0" custLinFactNeighborY="-38265">
        <dgm:presLayoutVars>
          <dgm:chMax val="0"/>
          <dgm:bulletEnabled val="1"/>
        </dgm:presLayoutVars>
      </dgm:prSet>
      <dgm:spPr/>
    </dgm:pt>
    <dgm:pt modelId="{B1827025-83F2-40A9-8A07-8A3B8842C86F}" type="pres">
      <dgm:prSet presAssocID="{E673B85B-55F7-4E7B-9060-E86FE810D987}" presName="spacer" presStyleCnt="0"/>
      <dgm:spPr/>
    </dgm:pt>
    <dgm:pt modelId="{075A1492-397B-4F7F-8768-DC62A9A98877}" type="pres">
      <dgm:prSet presAssocID="{5277FCEB-AFC6-417A-89F4-10B0DC3BDFD4}" presName="parentText" presStyleLbl="node1" presStyleIdx="2" presStyleCnt="3" custScaleY="96314" custLinFactNeighborX="0" custLinFactNeighborY="-80600">
        <dgm:presLayoutVars>
          <dgm:chMax val="0"/>
          <dgm:bulletEnabled val="1"/>
        </dgm:presLayoutVars>
      </dgm:prSet>
      <dgm:spPr/>
    </dgm:pt>
  </dgm:ptLst>
  <dgm:cxnLst>
    <dgm:cxn modelId="{E60C9E05-D1DF-43BD-9BC5-4A46BCED29C1}" type="presOf" srcId="{86DBFBA6-B268-4812-8652-A3E90CEC1AC0}" destId="{6813A78B-6143-457F-AEC2-9252A6AC30B5}" srcOrd="0" destOrd="0" presId="urn:microsoft.com/office/officeart/2005/8/layout/vList2"/>
    <dgm:cxn modelId="{80A3C466-7EA0-4360-AAF7-9A8339E6FB85}" type="presOf" srcId="{EC4DE738-8FCF-4100-8D44-824850B0BEB1}" destId="{DA8FA551-3A95-47AA-BEEF-C631A44A1FA5}" srcOrd="0" destOrd="0" presId="urn:microsoft.com/office/officeart/2005/8/layout/vList2"/>
    <dgm:cxn modelId="{9F51556A-695D-4973-8AB1-EEAC610EE98A}" srcId="{10202EBF-C256-452B-B6B0-679C66F4045A}" destId="{5277FCEB-AFC6-417A-89F4-10B0DC3BDFD4}" srcOrd="2" destOrd="0" parTransId="{43C2C971-B6E3-4447-A5F8-50DF6F1F403E}" sibTransId="{8F3A7331-068B-4C5E-842C-1C2E1B0FBEA6}"/>
    <dgm:cxn modelId="{6DB17185-50F2-455F-A3A5-9421C8528FDA}" srcId="{10202EBF-C256-452B-B6B0-679C66F4045A}" destId="{86DBFBA6-B268-4812-8652-A3E90CEC1AC0}" srcOrd="0" destOrd="0" parTransId="{3BDAD113-5EA0-476A-8BBB-D86C141B1685}" sibTransId="{54397394-C15A-43B1-999A-CE4F11A2FCFA}"/>
    <dgm:cxn modelId="{44A4EFBD-B607-47C8-B79C-BE99EE75FD19}" type="presOf" srcId="{5277FCEB-AFC6-417A-89F4-10B0DC3BDFD4}" destId="{075A1492-397B-4F7F-8768-DC62A9A98877}" srcOrd="0" destOrd="0" presId="urn:microsoft.com/office/officeart/2005/8/layout/vList2"/>
    <dgm:cxn modelId="{126520C4-AED9-4BB1-AB28-37A8C58FBE90}" srcId="{10202EBF-C256-452B-B6B0-679C66F4045A}" destId="{EC4DE738-8FCF-4100-8D44-824850B0BEB1}" srcOrd="1" destOrd="0" parTransId="{0A937BB5-490C-4BB6-A7A9-E6CFCD0647E9}" sibTransId="{E673B85B-55F7-4E7B-9060-E86FE810D987}"/>
    <dgm:cxn modelId="{C3ACCBC6-6A60-48B5-ACEF-668756B8B8B0}" type="presOf" srcId="{10202EBF-C256-452B-B6B0-679C66F4045A}" destId="{4A3F0EF9-4DBF-40D0-B4FA-C1046250ADDB}" srcOrd="0" destOrd="0" presId="urn:microsoft.com/office/officeart/2005/8/layout/vList2"/>
    <dgm:cxn modelId="{EBF191DA-3E23-49B1-BC2C-899F375DEFE8}" type="presParOf" srcId="{4A3F0EF9-4DBF-40D0-B4FA-C1046250ADDB}" destId="{6813A78B-6143-457F-AEC2-9252A6AC30B5}" srcOrd="0" destOrd="0" presId="urn:microsoft.com/office/officeart/2005/8/layout/vList2"/>
    <dgm:cxn modelId="{2891A3D3-FC43-4092-AC68-8B496410E8EA}" type="presParOf" srcId="{4A3F0EF9-4DBF-40D0-B4FA-C1046250ADDB}" destId="{A5BF56FE-CEAF-4616-8A9D-2C44D035E3B0}" srcOrd="1" destOrd="0" presId="urn:microsoft.com/office/officeart/2005/8/layout/vList2"/>
    <dgm:cxn modelId="{86E6B2D2-8363-43B2-AE31-4F64A3A062F1}" type="presParOf" srcId="{4A3F0EF9-4DBF-40D0-B4FA-C1046250ADDB}" destId="{DA8FA551-3A95-47AA-BEEF-C631A44A1FA5}" srcOrd="2" destOrd="0" presId="urn:microsoft.com/office/officeart/2005/8/layout/vList2"/>
    <dgm:cxn modelId="{0D7229A8-490B-48AC-B5A3-CDB670FA0703}" type="presParOf" srcId="{4A3F0EF9-4DBF-40D0-B4FA-C1046250ADDB}" destId="{B1827025-83F2-40A9-8A07-8A3B8842C86F}" srcOrd="3" destOrd="0" presId="urn:microsoft.com/office/officeart/2005/8/layout/vList2"/>
    <dgm:cxn modelId="{03374782-6772-4B6B-BF83-890871953A06}" type="presParOf" srcId="{4A3F0EF9-4DBF-40D0-B4FA-C1046250ADDB}" destId="{075A1492-397B-4F7F-8768-DC62A9A988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39D817-A9A6-49AC-91C3-9A9029A1C92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85A8E3F-6673-43E5-BA9F-91131A0B389E}">
      <dgm:prSet custT="1"/>
      <dgm:spPr>
        <a:solidFill>
          <a:schemeClr val="accent6">
            <a:lumMod val="20000"/>
            <a:lumOff val="80000"/>
          </a:schemeClr>
        </a:solidFill>
      </dgm:spPr>
      <dgm:t>
        <a:bodyPr/>
        <a:lstStyle/>
        <a:p>
          <a:pPr rtl="0"/>
          <a:r>
            <a:rPr lang="en-US" sz="2400" b="1">
              <a:solidFill>
                <a:srgbClr val="25497D"/>
              </a:solidFill>
              <a:latin typeface="+mn-lt"/>
            </a:rPr>
            <a:t>Costs for USG Agencies Operating Overseas</a:t>
          </a:r>
          <a:endParaRPr lang="en-US" sz="2400" b="1">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Level 1 label and status"/>
        </a:ext>
      </dgm:extLst>
    </dgm:pt>
    <dgm:pt modelId="{A332B8CB-171B-415A-B566-B7038C8A9487}" type="parTrans" cxnId="{8196746A-1BB9-47D0-98BC-902F5A2B3EAC}">
      <dgm:prSet/>
      <dgm:spPr/>
      <dgm:t>
        <a:bodyPr/>
        <a:lstStyle/>
        <a:p>
          <a:endParaRPr lang="en-US">
            <a:solidFill>
              <a:schemeClr val="tx1"/>
            </a:solidFill>
          </a:endParaRPr>
        </a:p>
      </dgm:t>
    </dgm:pt>
    <dgm:pt modelId="{AAB13DBF-F1C2-4C94-AED4-855794292BE7}" type="sibTrans" cxnId="{8196746A-1BB9-47D0-98BC-902F5A2B3EAC}">
      <dgm:prSet/>
      <dgm:spPr/>
      <dgm:t>
        <a:bodyPr/>
        <a:lstStyle/>
        <a:p>
          <a:endParaRPr lang="en-US">
            <a:solidFill>
              <a:schemeClr val="tx1"/>
            </a:solidFill>
          </a:endParaRPr>
        </a:p>
      </dgm:t>
      <dgm:extLst>
        <a:ext uri="{E40237B7-FDA0-4F09-8148-C483321AD2D9}">
          <dgm14:cNvPr xmlns:dgm14="http://schemas.microsoft.com/office/drawing/2010/diagram" id="0" name="" title="Curve"/>
        </a:ext>
      </dgm:extLst>
    </dgm:pt>
    <dgm:pt modelId="{709CA0AA-34A6-44AD-892A-8C113453CBDA}">
      <dgm:prSet custT="1"/>
      <dgm:spPr>
        <a:solidFill>
          <a:schemeClr val="accent6">
            <a:lumMod val="20000"/>
            <a:lumOff val="80000"/>
          </a:schemeClr>
        </a:solidFill>
      </dgm:spPr>
      <dgm:t>
        <a:bodyPr/>
        <a:lstStyle/>
        <a:p>
          <a:r>
            <a:rPr lang="en-US" sz="2400" b="1">
              <a:solidFill>
                <a:srgbClr val="25497D"/>
              </a:solidFill>
              <a:latin typeface="+mn-lt"/>
            </a:rPr>
            <a:t>What is ICASS and ICASS Services </a:t>
          </a:r>
          <a:endParaRPr lang="en-US" sz="2400" b="1" i="1">
            <a:solidFill>
              <a:srgbClr val="25497D"/>
            </a:solidFill>
            <a:latin typeface="+mn-lt"/>
          </a:endParaRPr>
        </a:p>
      </dgm:t>
    </dgm:pt>
    <dgm:pt modelId="{E19DAE2B-78D4-4F53-A8B8-4A6BBDEFEB12}" type="parTrans" cxnId="{02D89C7D-BCBF-4EE6-A76F-B07DCF4DA736}">
      <dgm:prSet/>
      <dgm:spPr/>
      <dgm:t>
        <a:bodyPr/>
        <a:lstStyle/>
        <a:p>
          <a:endParaRPr lang="en-US"/>
        </a:p>
      </dgm:t>
    </dgm:pt>
    <dgm:pt modelId="{14C1C864-94E4-4823-82B2-B4D3B3B4C75F}" type="sibTrans" cxnId="{02D89C7D-BCBF-4EE6-A76F-B07DCF4DA736}">
      <dgm:prSet/>
      <dgm:spPr/>
      <dgm:t>
        <a:bodyPr/>
        <a:lstStyle/>
        <a:p>
          <a:endParaRPr lang="en-US"/>
        </a:p>
      </dgm:t>
    </dgm:pt>
    <dgm:pt modelId="{D376E059-BF30-4973-B495-1BEEAF428C85}">
      <dgm:prSet custT="1"/>
      <dgm:spPr>
        <a:solidFill>
          <a:schemeClr val="accent2">
            <a:lumMod val="20000"/>
            <a:lumOff val="80000"/>
          </a:schemeClr>
        </a:solidFill>
      </dgm:spPr>
      <dgm:t>
        <a:bodyPr/>
        <a:lstStyle/>
        <a:p>
          <a:r>
            <a:rPr lang="en-US" sz="2400" b="1">
              <a:solidFill>
                <a:schemeClr val="accent5">
                  <a:lumMod val="50000"/>
                </a:schemeClr>
              </a:solidFill>
              <a:latin typeface="+mn-lt"/>
            </a:rPr>
            <a:t>Cost Centers and Cost Distribution Methods </a:t>
          </a:r>
          <a:endParaRPr lang="en-US" sz="2400" b="1" i="1">
            <a:solidFill>
              <a:schemeClr val="accent5">
                <a:lumMod val="50000"/>
              </a:schemeClr>
            </a:solidFill>
            <a:latin typeface="+mn-lt"/>
          </a:endParaRPr>
        </a:p>
      </dgm:t>
    </dgm:pt>
    <dgm:pt modelId="{CA7265F3-91DD-40E7-A951-738DEF626F16}" type="parTrans" cxnId="{BE5A4CC5-4F79-43AD-B6CE-D0FA92E15269}">
      <dgm:prSet/>
      <dgm:spPr/>
      <dgm:t>
        <a:bodyPr/>
        <a:lstStyle/>
        <a:p>
          <a:endParaRPr lang="en-US"/>
        </a:p>
      </dgm:t>
    </dgm:pt>
    <dgm:pt modelId="{DB049A68-7A70-4BD8-ACA1-15131F35E753}" type="sibTrans" cxnId="{BE5A4CC5-4F79-43AD-B6CE-D0FA92E15269}">
      <dgm:prSet/>
      <dgm:spPr/>
      <dgm:t>
        <a:bodyPr/>
        <a:lstStyle/>
        <a:p>
          <a:endParaRPr lang="en-US"/>
        </a:p>
      </dgm:t>
    </dgm:pt>
    <dgm:pt modelId="{0AA9C1FF-CC5C-41E1-AD2E-D71B8305B884}">
      <dgm:prSet custT="1"/>
      <dgm:spPr>
        <a:solidFill>
          <a:schemeClr val="accent2">
            <a:lumMod val="20000"/>
            <a:lumOff val="80000"/>
          </a:schemeClr>
        </a:solidFill>
      </dgm:spPr>
      <dgm:t>
        <a:bodyPr/>
        <a:lstStyle/>
        <a:p>
          <a:r>
            <a:rPr lang="en-US" sz="2400" b="1">
              <a:solidFill>
                <a:schemeClr val="accent5">
                  <a:lumMod val="50000"/>
                </a:schemeClr>
              </a:solidFill>
              <a:cs typeface="Arial" panose="020B0604020202020204" pitchFamily="34" charset="0"/>
            </a:rPr>
            <a:t>Workload Counts and Workload Count Modifications </a:t>
          </a:r>
          <a:endParaRPr lang="en-US" sz="2400" b="1" i="1">
            <a:solidFill>
              <a:schemeClr val="accent5">
                <a:lumMod val="50000"/>
              </a:schemeClr>
            </a:solidFill>
            <a:latin typeface="+mn-lt"/>
          </a:endParaRPr>
        </a:p>
      </dgm:t>
    </dgm:pt>
    <dgm:pt modelId="{6EE62A89-FD88-49C9-83A1-CAD068384E72}" type="parTrans" cxnId="{55D5E0A4-1D08-425E-B96A-2C2DFE2AFC62}">
      <dgm:prSet/>
      <dgm:spPr/>
      <dgm:t>
        <a:bodyPr/>
        <a:lstStyle/>
        <a:p>
          <a:endParaRPr lang="en-US"/>
        </a:p>
      </dgm:t>
    </dgm:pt>
    <dgm:pt modelId="{1B619270-936F-4A0D-98FB-D26C66E2F580}" type="sibTrans" cxnId="{55D5E0A4-1D08-425E-B96A-2C2DFE2AFC62}">
      <dgm:prSet/>
      <dgm:spPr/>
      <dgm:t>
        <a:bodyPr/>
        <a:lstStyle/>
        <a:p>
          <a:endParaRPr lang="en-US"/>
        </a:p>
      </dgm:t>
    </dgm:pt>
    <dgm:pt modelId="{0C77997A-55D2-494B-993B-C37368F8A674}">
      <dgm:prSet custT="1"/>
      <dgm:spPr>
        <a:solidFill>
          <a:schemeClr val="accent4">
            <a:lumMod val="20000"/>
            <a:lumOff val="80000"/>
          </a:schemeClr>
        </a:solidFill>
      </dgm:spPr>
      <dgm:t>
        <a:bodyPr/>
        <a:lstStyle/>
        <a:p>
          <a:r>
            <a:rPr lang="en-US" sz="2400" b="1">
              <a:solidFill>
                <a:schemeClr val="accent5">
                  <a:lumMod val="50000"/>
                </a:schemeClr>
              </a:solidFill>
              <a:latin typeface="+mn-lt"/>
            </a:rPr>
            <a:t>ICASS Agency Code and ICASS Invoice </a:t>
          </a:r>
          <a:endParaRPr lang="en-US" sz="2400" b="1" i="1">
            <a:solidFill>
              <a:schemeClr val="accent5">
                <a:lumMod val="50000"/>
              </a:schemeClr>
            </a:solidFill>
            <a:latin typeface="+mn-lt"/>
          </a:endParaRPr>
        </a:p>
      </dgm:t>
    </dgm:pt>
    <dgm:pt modelId="{5E1CE060-6D4F-4DEC-869A-66644388371A}" type="parTrans" cxnId="{F840331C-B672-4693-AD19-9E355FED7240}">
      <dgm:prSet/>
      <dgm:spPr/>
      <dgm:t>
        <a:bodyPr/>
        <a:lstStyle/>
        <a:p>
          <a:endParaRPr lang="en-US"/>
        </a:p>
      </dgm:t>
    </dgm:pt>
    <dgm:pt modelId="{105F016D-223E-4EAA-A700-875997515194}" type="sibTrans" cxnId="{F840331C-B672-4693-AD19-9E355FED7240}">
      <dgm:prSet/>
      <dgm:spPr/>
      <dgm:t>
        <a:bodyPr/>
        <a:lstStyle/>
        <a:p>
          <a:endParaRPr lang="en-US"/>
        </a:p>
      </dgm:t>
    </dgm:pt>
    <dgm:pt modelId="{9C8D2F9D-E08E-41D1-8A79-EE6750C39E98}">
      <dgm:prSet custT="1"/>
      <dgm:spPr>
        <a:solidFill>
          <a:schemeClr val="accent4">
            <a:lumMod val="20000"/>
            <a:lumOff val="80000"/>
          </a:schemeClr>
        </a:solidFill>
      </dgm:spPr>
      <dgm:t>
        <a:bodyPr/>
        <a:lstStyle/>
        <a:p>
          <a:r>
            <a:rPr lang="en-US" sz="2400" b="1">
              <a:solidFill>
                <a:schemeClr val="accent5">
                  <a:lumMod val="50000"/>
                </a:schemeClr>
              </a:solidFill>
              <a:latin typeface="+mn-lt"/>
            </a:rPr>
            <a:t>Involvement – Council and Budget Committee</a:t>
          </a:r>
        </a:p>
      </dgm:t>
    </dgm:pt>
    <dgm:pt modelId="{9BBBEA8C-AC25-4DFA-B825-2D490DE1C4C5}" type="parTrans" cxnId="{3B275C1E-4ACD-48E1-A4F0-788DBC2A7FDA}">
      <dgm:prSet/>
      <dgm:spPr/>
      <dgm:t>
        <a:bodyPr/>
        <a:lstStyle/>
        <a:p>
          <a:endParaRPr lang="en-US"/>
        </a:p>
      </dgm:t>
    </dgm:pt>
    <dgm:pt modelId="{CA49A74A-B6F1-497C-A8B9-B94C057D7208}" type="sibTrans" cxnId="{3B275C1E-4ACD-48E1-A4F0-788DBC2A7FDA}">
      <dgm:prSet/>
      <dgm:spPr/>
      <dgm:t>
        <a:bodyPr/>
        <a:lstStyle/>
        <a:p>
          <a:endParaRPr lang="en-US"/>
        </a:p>
      </dgm:t>
    </dgm:pt>
    <dgm:pt modelId="{96271711-79C1-487D-BD3C-B2F68B73DF49}">
      <dgm:prSet custT="1"/>
      <dgm:spPr>
        <a:solidFill>
          <a:schemeClr val="accent4">
            <a:lumMod val="20000"/>
            <a:lumOff val="80000"/>
          </a:schemeClr>
        </a:solidFill>
      </dgm:spPr>
      <dgm:t>
        <a:bodyPr/>
        <a:lstStyle/>
        <a:p>
          <a:r>
            <a:rPr lang="en-US" sz="2400" b="1">
              <a:solidFill>
                <a:schemeClr val="accent5">
                  <a:lumMod val="50000"/>
                </a:schemeClr>
              </a:solidFill>
              <a:latin typeface="+mn-lt"/>
            </a:rPr>
            <a:t>ICASS Resources</a:t>
          </a:r>
        </a:p>
      </dgm:t>
    </dgm:pt>
    <dgm:pt modelId="{011CC27A-A70B-4CCE-9EEB-B4CFC7CB6F30}" type="parTrans" cxnId="{04BA0DFA-921E-4DFC-B7F3-738761BAC91F}">
      <dgm:prSet/>
      <dgm:spPr/>
      <dgm:t>
        <a:bodyPr/>
        <a:lstStyle/>
        <a:p>
          <a:endParaRPr lang="en-US"/>
        </a:p>
      </dgm:t>
    </dgm:pt>
    <dgm:pt modelId="{29D47BBF-CE3C-4059-97F3-C4BAD91517C6}" type="sibTrans" cxnId="{04BA0DFA-921E-4DFC-B7F3-738761BAC91F}">
      <dgm:prSet/>
      <dgm:spPr/>
      <dgm:t>
        <a:bodyPr/>
        <a:lstStyle/>
        <a:p>
          <a:endParaRPr lang="en-US"/>
        </a:p>
      </dgm:t>
    </dgm:pt>
    <dgm:pt modelId="{2C55DA06-EC77-4AF4-A396-3D94F924D29A}" type="pres">
      <dgm:prSet presAssocID="{6539D817-A9A6-49AC-91C3-9A9029A1C922}" presName="Name0" presStyleCnt="0">
        <dgm:presLayoutVars>
          <dgm:chMax val="7"/>
          <dgm:chPref val="7"/>
          <dgm:dir/>
        </dgm:presLayoutVars>
      </dgm:prSet>
      <dgm:spPr/>
    </dgm:pt>
    <dgm:pt modelId="{E71FBC44-5B84-4635-AB49-C5691CF606A6}" type="pres">
      <dgm:prSet presAssocID="{6539D817-A9A6-49AC-91C3-9A9029A1C922}" presName="Name1" presStyleCnt="0"/>
      <dgm:spPr/>
    </dgm:pt>
    <dgm:pt modelId="{EB59A96A-CE84-462F-9493-155F11881A62}" type="pres">
      <dgm:prSet presAssocID="{6539D817-A9A6-49AC-91C3-9A9029A1C922}" presName="cycle" presStyleCnt="0"/>
      <dgm:spPr/>
    </dgm:pt>
    <dgm:pt modelId="{054915B1-085A-4ADC-B653-10081DCD0EA9}" type="pres">
      <dgm:prSet presAssocID="{6539D817-A9A6-49AC-91C3-9A9029A1C922}" presName="srcNode" presStyleLbl="node1" presStyleIdx="0" presStyleCnt="7"/>
      <dgm:spPr/>
    </dgm:pt>
    <dgm:pt modelId="{A5CCEC8E-9174-4C7D-B544-BBD17FE54CB3}" type="pres">
      <dgm:prSet presAssocID="{6539D817-A9A6-49AC-91C3-9A9029A1C922}" presName="conn" presStyleLbl="parChTrans1D2" presStyleIdx="0" presStyleCnt="1"/>
      <dgm:spPr/>
    </dgm:pt>
    <dgm:pt modelId="{E0118591-8FE2-4AB8-B63F-2FA777571D0E}" type="pres">
      <dgm:prSet presAssocID="{6539D817-A9A6-49AC-91C3-9A9029A1C922}" presName="extraNode" presStyleLbl="node1" presStyleIdx="0" presStyleCnt="7"/>
      <dgm:spPr/>
    </dgm:pt>
    <dgm:pt modelId="{B54BF56E-FF7C-462B-BDEF-94A9ECD23A96}" type="pres">
      <dgm:prSet presAssocID="{6539D817-A9A6-49AC-91C3-9A9029A1C922}" presName="dstNode" presStyleLbl="node1" presStyleIdx="0" presStyleCnt="7"/>
      <dgm:spPr/>
    </dgm:pt>
    <dgm:pt modelId="{80334F07-121B-40EE-9400-5E253723EAD5}" type="pres">
      <dgm:prSet presAssocID="{785A8E3F-6673-43E5-BA9F-91131A0B389E}" presName="text_1" presStyleLbl="node1" presStyleIdx="0" presStyleCnt="7" custLinFactNeighborX="-75">
        <dgm:presLayoutVars>
          <dgm:bulletEnabled val="1"/>
        </dgm:presLayoutVars>
      </dgm:prSet>
      <dgm:spPr/>
    </dgm:pt>
    <dgm:pt modelId="{02E156C6-3C5B-4C75-AD35-1A7F7398D99E}" type="pres">
      <dgm:prSet presAssocID="{785A8E3F-6673-43E5-BA9F-91131A0B389E}" presName="accent_1" presStyleCnt="0"/>
      <dgm:spPr/>
    </dgm:pt>
    <dgm:pt modelId="{C69DE25E-0FEB-4762-8745-9E19317BA790}" type="pres">
      <dgm:prSet presAssocID="{785A8E3F-6673-43E5-BA9F-91131A0B389E}" presName="accentRepeatNode" presStyleLbl="solidFgAcc1" presStyleIdx="0" presStyleCnt="7" custLinFactNeighborY="-3032"/>
      <dgm:spPr/>
      <dgm:extLst>
        <a:ext uri="{E40237B7-FDA0-4F09-8148-C483321AD2D9}">
          <dgm14:cNvPr xmlns:dgm14="http://schemas.microsoft.com/office/drawing/2010/diagram" id="0" name="" title="Circle for level 1"/>
        </a:ext>
      </dgm:extLst>
    </dgm:pt>
    <dgm:pt modelId="{8D78C411-934A-4C2B-8AF3-0B82E8AC3262}" type="pres">
      <dgm:prSet presAssocID="{709CA0AA-34A6-44AD-892A-8C113453CBDA}" presName="text_2" presStyleLbl="node1" presStyleIdx="1" presStyleCnt="7">
        <dgm:presLayoutVars>
          <dgm:bulletEnabled val="1"/>
        </dgm:presLayoutVars>
      </dgm:prSet>
      <dgm:spPr/>
    </dgm:pt>
    <dgm:pt modelId="{2AE887BA-11E6-4BA7-B106-FA51DE2D74D8}" type="pres">
      <dgm:prSet presAssocID="{709CA0AA-34A6-44AD-892A-8C113453CBDA}" presName="accent_2" presStyleCnt="0"/>
      <dgm:spPr/>
    </dgm:pt>
    <dgm:pt modelId="{09C90A86-3D1E-4EC3-8E9A-6E3F6EDEB398}" type="pres">
      <dgm:prSet presAssocID="{709CA0AA-34A6-44AD-892A-8C113453CBDA}" presName="accentRepeatNode" presStyleLbl="solidFgAcc1" presStyleIdx="1" presStyleCnt="7"/>
      <dgm:spPr/>
    </dgm:pt>
    <dgm:pt modelId="{F478641D-F03D-42FC-839C-46CE596D6AF1}" type="pres">
      <dgm:prSet presAssocID="{D376E059-BF30-4973-B495-1BEEAF428C85}" presName="text_3" presStyleLbl="node1" presStyleIdx="2" presStyleCnt="7">
        <dgm:presLayoutVars>
          <dgm:bulletEnabled val="1"/>
        </dgm:presLayoutVars>
      </dgm:prSet>
      <dgm:spPr/>
    </dgm:pt>
    <dgm:pt modelId="{D786892B-9D00-41D4-A48F-6D5E1651997E}" type="pres">
      <dgm:prSet presAssocID="{D376E059-BF30-4973-B495-1BEEAF428C85}" presName="accent_3" presStyleCnt="0"/>
      <dgm:spPr/>
    </dgm:pt>
    <dgm:pt modelId="{23ADB8CF-056B-485F-8D35-217C27BAE809}" type="pres">
      <dgm:prSet presAssocID="{D376E059-BF30-4973-B495-1BEEAF428C85}" presName="accentRepeatNode" presStyleLbl="solidFgAcc1" presStyleIdx="2" presStyleCnt="7"/>
      <dgm:spPr/>
    </dgm:pt>
    <dgm:pt modelId="{4F2B17B5-1F5F-4F00-BA7D-24CDDAA8D1DA}" type="pres">
      <dgm:prSet presAssocID="{0AA9C1FF-CC5C-41E1-AD2E-D71B8305B884}" presName="text_4" presStyleLbl="node1" presStyleIdx="3" presStyleCnt="7">
        <dgm:presLayoutVars>
          <dgm:bulletEnabled val="1"/>
        </dgm:presLayoutVars>
      </dgm:prSet>
      <dgm:spPr/>
    </dgm:pt>
    <dgm:pt modelId="{5D0B0C66-9D13-41FB-9C9B-6399B7E46D8C}" type="pres">
      <dgm:prSet presAssocID="{0AA9C1FF-CC5C-41E1-AD2E-D71B8305B884}" presName="accent_4" presStyleCnt="0"/>
      <dgm:spPr/>
    </dgm:pt>
    <dgm:pt modelId="{8204F1E6-0DA9-4C59-805C-B748AED73F78}" type="pres">
      <dgm:prSet presAssocID="{0AA9C1FF-CC5C-41E1-AD2E-D71B8305B884}" presName="accentRepeatNode" presStyleLbl="solidFgAcc1" presStyleIdx="3" presStyleCnt="7"/>
      <dgm:spPr/>
    </dgm:pt>
    <dgm:pt modelId="{906693F4-C5C8-453F-A300-EF4D1A562C3D}" type="pres">
      <dgm:prSet presAssocID="{0C77997A-55D2-494B-993B-C37368F8A674}" presName="text_5" presStyleLbl="node1" presStyleIdx="4" presStyleCnt="7">
        <dgm:presLayoutVars>
          <dgm:bulletEnabled val="1"/>
        </dgm:presLayoutVars>
      </dgm:prSet>
      <dgm:spPr/>
    </dgm:pt>
    <dgm:pt modelId="{4D4977FC-D1D7-4DF4-AF71-234FF9B168AC}" type="pres">
      <dgm:prSet presAssocID="{0C77997A-55D2-494B-993B-C37368F8A674}" presName="accent_5" presStyleCnt="0"/>
      <dgm:spPr/>
    </dgm:pt>
    <dgm:pt modelId="{938F6B8E-6189-4FE1-866E-C5010EE36B08}" type="pres">
      <dgm:prSet presAssocID="{0C77997A-55D2-494B-993B-C37368F8A674}" presName="accentRepeatNode" presStyleLbl="solidFgAcc1" presStyleIdx="4" presStyleCnt="7"/>
      <dgm:spPr/>
    </dgm:pt>
    <dgm:pt modelId="{C116F4C7-921E-463E-B849-BC8BD82E9800}" type="pres">
      <dgm:prSet presAssocID="{9C8D2F9D-E08E-41D1-8A79-EE6750C39E98}" presName="text_6" presStyleLbl="node1" presStyleIdx="5" presStyleCnt="7">
        <dgm:presLayoutVars>
          <dgm:bulletEnabled val="1"/>
        </dgm:presLayoutVars>
      </dgm:prSet>
      <dgm:spPr/>
    </dgm:pt>
    <dgm:pt modelId="{EA8DC8B7-B636-4272-8CC7-A46B46294899}" type="pres">
      <dgm:prSet presAssocID="{9C8D2F9D-E08E-41D1-8A79-EE6750C39E98}" presName="accent_6" presStyleCnt="0"/>
      <dgm:spPr/>
    </dgm:pt>
    <dgm:pt modelId="{D99226DF-3A6D-45B8-81B5-B1FB076B678E}" type="pres">
      <dgm:prSet presAssocID="{9C8D2F9D-E08E-41D1-8A79-EE6750C39E98}" presName="accentRepeatNode" presStyleLbl="solidFgAcc1" presStyleIdx="5" presStyleCnt="7"/>
      <dgm:spPr/>
    </dgm:pt>
    <dgm:pt modelId="{07948ED8-C4EC-4C9B-8B08-E15C64790F65}" type="pres">
      <dgm:prSet presAssocID="{96271711-79C1-487D-BD3C-B2F68B73DF49}" presName="text_7" presStyleLbl="node1" presStyleIdx="6" presStyleCnt="7">
        <dgm:presLayoutVars>
          <dgm:bulletEnabled val="1"/>
        </dgm:presLayoutVars>
      </dgm:prSet>
      <dgm:spPr/>
    </dgm:pt>
    <dgm:pt modelId="{874DC67F-DC59-4E8B-8641-67FBBFF67E50}" type="pres">
      <dgm:prSet presAssocID="{96271711-79C1-487D-BD3C-B2F68B73DF49}" presName="accent_7" presStyleCnt="0"/>
      <dgm:spPr/>
    </dgm:pt>
    <dgm:pt modelId="{6E63BD2B-E837-4045-9775-D26F324844A0}" type="pres">
      <dgm:prSet presAssocID="{96271711-79C1-487D-BD3C-B2F68B73DF49}" presName="accentRepeatNode" presStyleLbl="solidFgAcc1" presStyleIdx="6" presStyleCnt="7"/>
      <dgm:spPr/>
    </dgm:pt>
  </dgm:ptLst>
  <dgm:cxnLst>
    <dgm:cxn modelId="{AD018019-DE1F-403D-B011-0CFD48A73DE5}" type="presOf" srcId="{785A8E3F-6673-43E5-BA9F-91131A0B389E}" destId="{80334F07-121B-40EE-9400-5E253723EAD5}" srcOrd="0" destOrd="0" presId="urn:microsoft.com/office/officeart/2008/layout/VerticalCurvedList"/>
    <dgm:cxn modelId="{F840331C-B672-4693-AD19-9E355FED7240}" srcId="{6539D817-A9A6-49AC-91C3-9A9029A1C922}" destId="{0C77997A-55D2-494B-993B-C37368F8A674}" srcOrd="4" destOrd="0" parTransId="{5E1CE060-6D4F-4DEC-869A-66644388371A}" sibTransId="{105F016D-223E-4EAA-A700-875997515194}"/>
    <dgm:cxn modelId="{3B275C1E-4ACD-48E1-A4F0-788DBC2A7FDA}" srcId="{6539D817-A9A6-49AC-91C3-9A9029A1C922}" destId="{9C8D2F9D-E08E-41D1-8A79-EE6750C39E98}" srcOrd="5" destOrd="0" parTransId="{9BBBEA8C-AC25-4DFA-B825-2D490DE1C4C5}" sibTransId="{CA49A74A-B6F1-497C-A8B9-B94C057D7208}"/>
    <dgm:cxn modelId="{75075433-89C2-4C11-965B-F8F7FF238DDC}" type="presOf" srcId="{709CA0AA-34A6-44AD-892A-8C113453CBDA}" destId="{8D78C411-934A-4C2B-8AF3-0B82E8AC3262}" srcOrd="0" destOrd="0" presId="urn:microsoft.com/office/officeart/2008/layout/VerticalCurvedList"/>
    <dgm:cxn modelId="{02EC655F-AF50-4134-9E47-4E85F4605FB7}" type="presOf" srcId="{0C77997A-55D2-494B-993B-C37368F8A674}" destId="{906693F4-C5C8-453F-A300-EF4D1A562C3D}" srcOrd="0" destOrd="0" presId="urn:microsoft.com/office/officeart/2008/layout/VerticalCurvedList"/>
    <dgm:cxn modelId="{8196746A-1BB9-47D0-98BC-902F5A2B3EAC}" srcId="{6539D817-A9A6-49AC-91C3-9A9029A1C922}" destId="{785A8E3F-6673-43E5-BA9F-91131A0B389E}" srcOrd="0" destOrd="0" parTransId="{A332B8CB-171B-415A-B566-B7038C8A9487}" sibTransId="{AAB13DBF-F1C2-4C94-AED4-855794292BE7}"/>
    <dgm:cxn modelId="{60BC407C-B4C4-4344-B440-2279DDE23FBE}" type="presOf" srcId="{D376E059-BF30-4973-B495-1BEEAF428C85}" destId="{F478641D-F03D-42FC-839C-46CE596D6AF1}" srcOrd="0" destOrd="0" presId="urn:microsoft.com/office/officeart/2008/layout/VerticalCurvedList"/>
    <dgm:cxn modelId="{02D89C7D-BCBF-4EE6-A76F-B07DCF4DA736}" srcId="{6539D817-A9A6-49AC-91C3-9A9029A1C922}" destId="{709CA0AA-34A6-44AD-892A-8C113453CBDA}" srcOrd="1" destOrd="0" parTransId="{E19DAE2B-78D4-4F53-A8B8-4A6BBDEFEB12}" sibTransId="{14C1C864-94E4-4823-82B2-B4D3B3B4C75F}"/>
    <dgm:cxn modelId="{DEE8CD7D-3019-4527-B39D-973D66A9BEB6}" type="presOf" srcId="{9C8D2F9D-E08E-41D1-8A79-EE6750C39E98}" destId="{C116F4C7-921E-463E-B849-BC8BD82E9800}" srcOrd="0" destOrd="0" presId="urn:microsoft.com/office/officeart/2008/layout/VerticalCurvedList"/>
    <dgm:cxn modelId="{0C902D97-3353-4A00-B3DC-46F65984FF1E}" type="presOf" srcId="{AAB13DBF-F1C2-4C94-AED4-855794292BE7}" destId="{A5CCEC8E-9174-4C7D-B544-BBD17FE54CB3}" srcOrd="0" destOrd="0" presId="urn:microsoft.com/office/officeart/2008/layout/VerticalCurvedList"/>
    <dgm:cxn modelId="{55D5E0A4-1D08-425E-B96A-2C2DFE2AFC62}" srcId="{6539D817-A9A6-49AC-91C3-9A9029A1C922}" destId="{0AA9C1FF-CC5C-41E1-AD2E-D71B8305B884}" srcOrd="3" destOrd="0" parTransId="{6EE62A89-FD88-49C9-83A1-CAD068384E72}" sibTransId="{1B619270-936F-4A0D-98FB-D26C66E2F580}"/>
    <dgm:cxn modelId="{639691AC-17E0-4686-9F55-B8C253F9F923}" type="presOf" srcId="{96271711-79C1-487D-BD3C-B2F68B73DF49}" destId="{07948ED8-C4EC-4C9B-8B08-E15C64790F65}" srcOrd="0" destOrd="0" presId="urn:microsoft.com/office/officeart/2008/layout/VerticalCurvedList"/>
    <dgm:cxn modelId="{BE5A4CC5-4F79-43AD-B6CE-D0FA92E15269}" srcId="{6539D817-A9A6-49AC-91C3-9A9029A1C922}" destId="{D376E059-BF30-4973-B495-1BEEAF428C85}" srcOrd="2" destOrd="0" parTransId="{CA7265F3-91DD-40E7-A951-738DEF626F16}" sibTransId="{DB049A68-7A70-4BD8-ACA1-15131F35E753}"/>
    <dgm:cxn modelId="{04BA0DFA-921E-4DFC-B7F3-738761BAC91F}" srcId="{6539D817-A9A6-49AC-91C3-9A9029A1C922}" destId="{96271711-79C1-487D-BD3C-B2F68B73DF49}" srcOrd="6" destOrd="0" parTransId="{011CC27A-A70B-4CCE-9EEB-B4CFC7CB6F30}" sibTransId="{29D47BBF-CE3C-4059-97F3-C4BAD91517C6}"/>
    <dgm:cxn modelId="{28D22EFD-B6C9-4EA5-B206-0B3E871F9DB4}" type="presOf" srcId="{6539D817-A9A6-49AC-91C3-9A9029A1C922}" destId="{2C55DA06-EC77-4AF4-A396-3D94F924D29A}" srcOrd="0" destOrd="0" presId="urn:microsoft.com/office/officeart/2008/layout/VerticalCurvedList"/>
    <dgm:cxn modelId="{0E936CFF-B34C-4611-9FF6-96CBB8E3467D}" type="presOf" srcId="{0AA9C1FF-CC5C-41E1-AD2E-D71B8305B884}" destId="{4F2B17B5-1F5F-4F00-BA7D-24CDDAA8D1DA}" srcOrd="0" destOrd="0" presId="urn:microsoft.com/office/officeart/2008/layout/VerticalCurvedList"/>
    <dgm:cxn modelId="{918E5510-356A-421E-A6B8-B9839467DAC0}" type="presParOf" srcId="{2C55DA06-EC77-4AF4-A396-3D94F924D29A}" destId="{E71FBC44-5B84-4635-AB49-C5691CF606A6}" srcOrd="0" destOrd="0" presId="urn:microsoft.com/office/officeart/2008/layout/VerticalCurvedList"/>
    <dgm:cxn modelId="{F74A38A3-CFA2-4ED4-8C9E-35C874780CB1}" type="presParOf" srcId="{E71FBC44-5B84-4635-AB49-C5691CF606A6}" destId="{EB59A96A-CE84-462F-9493-155F11881A62}" srcOrd="0" destOrd="0" presId="urn:microsoft.com/office/officeart/2008/layout/VerticalCurvedList"/>
    <dgm:cxn modelId="{A460BCD1-5AE2-4810-A9CF-9FC0C4EBD0EC}" type="presParOf" srcId="{EB59A96A-CE84-462F-9493-155F11881A62}" destId="{054915B1-085A-4ADC-B653-10081DCD0EA9}" srcOrd="0" destOrd="0" presId="urn:microsoft.com/office/officeart/2008/layout/VerticalCurvedList"/>
    <dgm:cxn modelId="{F35A38B8-8994-411F-9CA6-387E5EEE0F32}" type="presParOf" srcId="{EB59A96A-CE84-462F-9493-155F11881A62}" destId="{A5CCEC8E-9174-4C7D-B544-BBD17FE54CB3}" srcOrd="1" destOrd="0" presId="urn:microsoft.com/office/officeart/2008/layout/VerticalCurvedList"/>
    <dgm:cxn modelId="{B61BA2DE-4DB5-4B62-A187-005CE4FB745A}" type="presParOf" srcId="{EB59A96A-CE84-462F-9493-155F11881A62}" destId="{E0118591-8FE2-4AB8-B63F-2FA777571D0E}" srcOrd="2" destOrd="0" presId="urn:microsoft.com/office/officeart/2008/layout/VerticalCurvedList"/>
    <dgm:cxn modelId="{73B97898-8E25-469C-B330-1964F7A4C864}" type="presParOf" srcId="{EB59A96A-CE84-462F-9493-155F11881A62}" destId="{B54BF56E-FF7C-462B-BDEF-94A9ECD23A96}" srcOrd="3" destOrd="0" presId="urn:microsoft.com/office/officeart/2008/layout/VerticalCurvedList"/>
    <dgm:cxn modelId="{23B2151E-5D6D-41CF-8750-55271BA89C65}" type="presParOf" srcId="{E71FBC44-5B84-4635-AB49-C5691CF606A6}" destId="{80334F07-121B-40EE-9400-5E253723EAD5}" srcOrd="1" destOrd="0" presId="urn:microsoft.com/office/officeart/2008/layout/VerticalCurvedList"/>
    <dgm:cxn modelId="{65756408-B8FB-4994-AF85-BBCD33B13E72}" type="presParOf" srcId="{E71FBC44-5B84-4635-AB49-C5691CF606A6}" destId="{02E156C6-3C5B-4C75-AD35-1A7F7398D99E}" srcOrd="2" destOrd="0" presId="urn:microsoft.com/office/officeart/2008/layout/VerticalCurvedList"/>
    <dgm:cxn modelId="{1E107579-4C09-4B63-94C2-C08D2F6DD1B0}" type="presParOf" srcId="{02E156C6-3C5B-4C75-AD35-1A7F7398D99E}" destId="{C69DE25E-0FEB-4762-8745-9E19317BA790}" srcOrd="0" destOrd="0" presId="urn:microsoft.com/office/officeart/2008/layout/VerticalCurvedList"/>
    <dgm:cxn modelId="{8919D820-6E24-4C9C-B537-B87C1425F392}" type="presParOf" srcId="{E71FBC44-5B84-4635-AB49-C5691CF606A6}" destId="{8D78C411-934A-4C2B-8AF3-0B82E8AC3262}" srcOrd="3" destOrd="0" presId="urn:microsoft.com/office/officeart/2008/layout/VerticalCurvedList"/>
    <dgm:cxn modelId="{B5DD71FE-B679-4632-A647-5227D944A77C}" type="presParOf" srcId="{E71FBC44-5B84-4635-AB49-C5691CF606A6}" destId="{2AE887BA-11E6-4BA7-B106-FA51DE2D74D8}" srcOrd="4" destOrd="0" presId="urn:microsoft.com/office/officeart/2008/layout/VerticalCurvedList"/>
    <dgm:cxn modelId="{6BE1A803-F28B-468A-90D4-9F9796D63834}" type="presParOf" srcId="{2AE887BA-11E6-4BA7-B106-FA51DE2D74D8}" destId="{09C90A86-3D1E-4EC3-8E9A-6E3F6EDEB398}" srcOrd="0" destOrd="0" presId="urn:microsoft.com/office/officeart/2008/layout/VerticalCurvedList"/>
    <dgm:cxn modelId="{0CBEA9F2-435B-4FA2-BA4C-D0D444F91562}" type="presParOf" srcId="{E71FBC44-5B84-4635-AB49-C5691CF606A6}" destId="{F478641D-F03D-42FC-839C-46CE596D6AF1}" srcOrd="5" destOrd="0" presId="urn:microsoft.com/office/officeart/2008/layout/VerticalCurvedList"/>
    <dgm:cxn modelId="{DDDA907D-5705-42D7-A378-A5F2434C2C75}" type="presParOf" srcId="{E71FBC44-5B84-4635-AB49-C5691CF606A6}" destId="{D786892B-9D00-41D4-A48F-6D5E1651997E}" srcOrd="6" destOrd="0" presId="urn:microsoft.com/office/officeart/2008/layout/VerticalCurvedList"/>
    <dgm:cxn modelId="{86719291-4E3A-4404-A6B0-1E5E8F27E71B}" type="presParOf" srcId="{D786892B-9D00-41D4-A48F-6D5E1651997E}" destId="{23ADB8CF-056B-485F-8D35-217C27BAE809}" srcOrd="0" destOrd="0" presId="urn:microsoft.com/office/officeart/2008/layout/VerticalCurvedList"/>
    <dgm:cxn modelId="{BBC0FD77-0D59-40F6-AC53-32F0ACD13135}" type="presParOf" srcId="{E71FBC44-5B84-4635-AB49-C5691CF606A6}" destId="{4F2B17B5-1F5F-4F00-BA7D-24CDDAA8D1DA}" srcOrd="7" destOrd="0" presId="urn:microsoft.com/office/officeart/2008/layout/VerticalCurvedList"/>
    <dgm:cxn modelId="{B9BCEF18-195B-45F8-9146-34C9809DC788}" type="presParOf" srcId="{E71FBC44-5B84-4635-AB49-C5691CF606A6}" destId="{5D0B0C66-9D13-41FB-9C9B-6399B7E46D8C}" srcOrd="8" destOrd="0" presId="urn:microsoft.com/office/officeart/2008/layout/VerticalCurvedList"/>
    <dgm:cxn modelId="{519C1527-AC91-4FB3-A56F-B82C92220216}" type="presParOf" srcId="{5D0B0C66-9D13-41FB-9C9B-6399B7E46D8C}" destId="{8204F1E6-0DA9-4C59-805C-B748AED73F78}" srcOrd="0" destOrd="0" presId="urn:microsoft.com/office/officeart/2008/layout/VerticalCurvedList"/>
    <dgm:cxn modelId="{1A274BE8-2D33-4CA4-BB3C-FFCC6970DA77}" type="presParOf" srcId="{E71FBC44-5B84-4635-AB49-C5691CF606A6}" destId="{906693F4-C5C8-453F-A300-EF4D1A562C3D}" srcOrd="9" destOrd="0" presId="urn:microsoft.com/office/officeart/2008/layout/VerticalCurvedList"/>
    <dgm:cxn modelId="{074B9378-6074-42EE-967B-EAF3ADF1D1D7}" type="presParOf" srcId="{E71FBC44-5B84-4635-AB49-C5691CF606A6}" destId="{4D4977FC-D1D7-4DF4-AF71-234FF9B168AC}" srcOrd="10" destOrd="0" presId="urn:microsoft.com/office/officeart/2008/layout/VerticalCurvedList"/>
    <dgm:cxn modelId="{3071F8C1-4EAC-4A29-A5CB-84C121DC5F1E}" type="presParOf" srcId="{4D4977FC-D1D7-4DF4-AF71-234FF9B168AC}" destId="{938F6B8E-6189-4FE1-866E-C5010EE36B08}" srcOrd="0" destOrd="0" presId="urn:microsoft.com/office/officeart/2008/layout/VerticalCurvedList"/>
    <dgm:cxn modelId="{B389C4F2-C3B6-4BD5-B397-D6E52701F27B}" type="presParOf" srcId="{E71FBC44-5B84-4635-AB49-C5691CF606A6}" destId="{C116F4C7-921E-463E-B849-BC8BD82E9800}" srcOrd="11" destOrd="0" presId="urn:microsoft.com/office/officeart/2008/layout/VerticalCurvedList"/>
    <dgm:cxn modelId="{685DB746-9746-4A5C-9764-C1FFAE7F0290}" type="presParOf" srcId="{E71FBC44-5B84-4635-AB49-C5691CF606A6}" destId="{EA8DC8B7-B636-4272-8CC7-A46B46294899}" srcOrd="12" destOrd="0" presId="urn:microsoft.com/office/officeart/2008/layout/VerticalCurvedList"/>
    <dgm:cxn modelId="{2415EA82-D8B3-42EB-9C8B-D20489B81111}" type="presParOf" srcId="{EA8DC8B7-B636-4272-8CC7-A46B46294899}" destId="{D99226DF-3A6D-45B8-81B5-B1FB076B678E}" srcOrd="0" destOrd="0" presId="urn:microsoft.com/office/officeart/2008/layout/VerticalCurvedList"/>
    <dgm:cxn modelId="{D9B29520-B878-4F3A-9E43-2E0F6A5E208E}" type="presParOf" srcId="{E71FBC44-5B84-4635-AB49-C5691CF606A6}" destId="{07948ED8-C4EC-4C9B-8B08-E15C64790F65}" srcOrd="13" destOrd="0" presId="urn:microsoft.com/office/officeart/2008/layout/VerticalCurvedList"/>
    <dgm:cxn modelId="{765F0652-88EC-495A-9619-189928B01615}" type="presParOf" srcId="{E71FBC44-5B84-4635-AB49-C5691CF606A6}" destId="{874DC67F-DC59-4E8B-8641-67FBBFF67E50}" srcOrd="14" destOrd="0" presId="urn:microsoft.com/office/officeart/2008/layout/VerticalCurvedList"/>
    <dgm:cxn modelId="{0FA01F93-D17B-469C-9135-0BC5A90B54C1}" type="presParOf" srcId="{874DC67F-DC59-4E8B-8641-67FBBFF67E50}" destId="{6E63BD2B-E837-4045-9775-D26F324844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D63238-50D5-4F6B-98AE-F6BD6E36FB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A723D5-5A42-4675-9A4B-8E87C1CD9F41}">
      <dgm:prSet custT="1"/>
      <dgm:spPr>
        <a:solidFill>
          <a:schemeClr val="accent1">
            <a:lumMod val="40000"/>
            <a:lumOff val="60000"/>
          </a:schemeClr>
        </a:solidFill>
      </dgm:spPr>
      <dgm:t>
        <a:bodyPr/>
        <a:lstStyle/>
        <a:p>
          <a:pPr rtl="0"/>
          <a:r>
            <a:rPr lang="en-US" sz="2800">
              <a:solidFill>
                <a:schemeClr val="tx1"/>
              </a:solidFill>
              <a:latin typeface="Arial" panose="020B0604020202020204" pitchFamily="34" charset="0"/>
              <a:cs typeface="Arial" panose="020B0604020202020204" pitchFamily="34" charset="0"/>
            </a:rPr>
            <a:t>Provides</a:t>
          </a:r>
          <a:r>
            <a:rPr lang="en-US" sz="2800" i="1">
              <a:solidFill>
                <a:schemeClr val="tx1"/>
              </a:solidFill>
              <a:latin typeface="Arial" panose="020B0604020202020204" pitchFamily="34" charset="0"/>
              <a:cs typeface="Arial" panose="020B0604020202020204" pitchFamily="34" charset="0"/>
            </a:rPr>
            <a:t> </a:t>
          </a:r>
          <a:r>
            <a:rPr lang="en-US" sz="2800" b="1">
              <a:solidFill>
                <a:srgbClr val="C00000"/>
              </a:solidFill>
              <a:latin typeface="Arial" panose="020B0604020202020204" pitchFamily="34" charset="0"/>
              <a:cs typeface="Arial" panose="020B0604020202020204" pitchFamily="34" charset="0"/>
            </a:rPr>
            <a:t>shared</a:t>
          </a:r>
          <a:r>
            <a:rPr lang="en-US" sz="2800" i="1">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administrative support</a:t>
          </a:r>
          <a:r>
            <a:rPr lang="en-US" sz="2800" i="1">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services at U.S. Missions.</a:t>
          </a:r>
        </a:p>
      </dgm:t>
    </dgm:pt>
    <dgm:pt modelId="{DF2545E6-193D-4BB5-BA4B-3FE5580E2862}" type="parTrans" cxnId="{88902DB2-7475-4050-B5FC-9CEE81B3B135}">
      <dgm:prSet/>
      <dgm:spPr/>
      <dgm:t>
        <a:bodyPr/>
        <a:lstStyle/>
        <a:p>
          <a:endParaRPr lang="en-US"/>
        </a:p>
      </dgm:t>
    </dgm:pt>
    <dgm:pt modelId="{2FD670D0-99C1-4506-9960-00EDCB557EE3}" type="sibTrans" cxnId="{88902DB2-7475-4050-B5FC-9CEE81B3B135}">
      <dgm:prSet/>
      <dgm:spPr/>
      <dgm:t>
        <a:bodyPr/>
        <a:lstStyle/>
        <a:p>
          <a:endParaRPr lang="en-US"/>
        </a:p>
      </dgm:t>
    </dgm:pt>
    <dgm:pt modelId="{4E9D1445-E454-4E3D-B999-18C951B77A6F}">
      <dgm:prSet custT="1"/>
      <dgm:spPr>
        <a:solidFill>
          <a:schemeClr val="tx1">
            <a:lumMod val="75000"/>
            <a:lumOff val="25000"/>
          </a:schemeClr>
        </a:solidFill>
      </dgm:spPr>
      <dgm:t>
        <a:bodyPr/>
        <a:lstStyle/>
        <a:p>
          <a:pPr rtl="0"/>
          <a:r>
            <a:rPr lang="en-US" sz="2800" dirty="0">
              <a:solidFill>
                <a:schemeClr val="tx1">
                  <a:lumMod val="75000"/>
                  <a:lumOff val="25000"/>
                </a:schemeClr>
              </a:solidFill>
              <a:latin typeface="Arial" panose="020B0604020202020204" pitchFamily="34" charset="0"/>
              <a:cs typeface="Arial" panose="020B0604020202020204" pitchFamily="34" charset="0"/>
            </a:rPr>
            <a:t>Ensures </a:t>
          </a:r>
          <a:r>
            <a:rPr lang="en-US" sz="2800" b="1" dirty="0">
              <a:solidFill>
                <a:schemeClr val="tx1">
                  <a:lumMod val="75000"/>
                  <a:lumOff val="25000"/>
                </a:schemeClr>
              </a:solidFill>
              <a:latin typeface="Arial" panose="020B0604020202020204" pitchFamily="34" charset="0"/>
              <a:cs typeface="Arial" panose="020B0604020202020204" pitchFamily="34" charset="0"/>
            </a:rPr>
            <a:t>transparency</a:t>
          </a:r>
          <a:r>
            <a:rPr lang="en-US" sz="2800" i="1" dirty="0">
              <a:solidFill>
                <a:schemeClr val="tx1">
                  <a:lumMod val="75000"/>
                  <a:lumOff val="25000"/>
                </a:schemeClr>
              </a:solidFill>
              <a:latin typeface="Arial" panose="020B0604020202020204" pitchFamily="34" charset="0"/>
              <a:cs typeface="Arial" panose="020B0604020202020204" pitchFamily="34" charset="0"/>
            </a:rPr>
            <a:t> </a:t>
          </a:r>
          <a:r>
            <a:rPr lang="en-US" sz="2800" dirty="0">
              <a:solidFill>
                <a:schemeClr val="tx1">
                  <a:lumMod val="75000"/>
                  <a:lumOff val="25000"/>
                </a:schemeClr>
              </a:solidFill>
              <a:latin typeface="Arial" panose="020B0604020202020204" pitchFamily="34" charset="0"/>
              <a:cs typeface="Arial" panose="020B0604020202020204" pitchFamily="34" charset="0"/>
            </a:rPr>
            <a:t>by making ICASS data available to everyone.</a:t>
          </a:r>
        </a:p>
      </dgm:t>
    </dgm:pt>
    <dgm:pt modelId="{0E3850E4-D78F-40B8-AD80-0F091E4C2F9C}" type="parTrans" cxnId="{6AABE40F-7BD0-4CF1-B617-30BE6F1F5F5E}">
      <dgm:prSet/>
      <dgm:spPr/>
      <dgm:t>
        <a:bodyPr/>
        <a:lstStyle/>
        <a:p>
          <a:endParaRPr lang="en-US"/>
        </a:p>
      </dgm:t>
    </dgm:pt>
    <dgm:pt modelId="{01788409-185A-42BD-A5D8-EE20527436E4}" type="sibTrans" cxnId="{6AABE40F-7BD0-4CF1-B617-30BE6F1F5F5E}">
      <dgm:prSet/>
      <dgm:spPr/>
      <dgm:t>
        <a:bodyPr/>
        <a:lstStyle/>
        <a:p>
          <a:endParaRPr lang="en-US"/>
        </a:p>
      </dgm:t>
    </dgm:pt>
    <dgm:pt modelId="{5D219324-2961-4D39-B8B6-DDDF256562B5}">
      <dgm:prSet custT="1"/>
      <dgm:spPr>
        <a:solidFill>
          <a:schemeClr val="tx1">
            <a:lumMod val="75000"/>
            <a:lumOff val="25000"/>
          </a:schemeClr>
        </a:solidFill>
      </dgm:spPr>
      <dgm:t>
        <a:bodyPr/>
        <a:lstStyle/>
        <a:p>
          <a:pPr rtl="0"/>
          <a:r>
            <a:rPr lang="en-US" sz="2800" b="1" dirty="0">
              <a:solidFill>
                <a:schemeClr val="tx1">
                  <a:lumMod val="75000"/>
                  <a:lumOff val="25000"/>
                </a:schemeClr>
              </a:solidFill>
              <a:latin typeface="Arial" panose="020B0604020202020204" pitchFamily="34" charset="0"/>
              <a:cs typeface="Arial" panose="020B0604020202020204" pitchFamily="34" charset="0"/>
            </a:rPr>
            <a:t>Equitably</a:t>
          </a:r>
          <a:r>
            <a:rPr lang="en-US" sz="2800" i="1" dirty="0">
              <a:solidFill>
                <a:schemeClr val="tx1">
                  <a:lumMod val="75000"/>
                  <a:lumOff val="25000"/>
                </a:schemeClr>
              </a:solidFill>
              <a:latin typeface="Arial" panose="020B0604020202020204" pitchFamily="34" charset="0"/>
              <a:cs typeface="Arial" panose="020B0604020202020204" pitchFamily="34" charset="0"/>
            </a:rPr>
            <a:t> </a:t>
          </a:r>
          <a:r>
            <a:rPr lang="en-US" sz="2800" dirty="0">
              <a:solidFill>
                <a:schemeClr val="tx1">
                  <a:lumMod val="75000"/>
                  <a:lumOff val="25000"/>
                </a:schemeClr>
              </a:solidFill>
              <a:latin typeface="Arial" panose="020B0604020202020204" pitchFamily="34" charset="0"/>
              <a:cs typeface="Arial" panose="020B0604020202020204" pitchFamily="34" charset="0"/>
            </a:rPr>
            <a:t>distributes</a:t>
          </a:r>
          <a:r>
            <a:rPr lang="en-US" sz="2800" i="1" dirty="0">
              <a:solidFill>
                <a:schemeClr val="tx1">
                  <a:lumMod val="75000"/>
                  <a:lumOff val="25000"/>
                </a:schemeClr>
              </a:solidFill>
              <a:latin typeface="Arial" panose="020B0604020202020204" pitchFamily="34" charset="0"/>
              <a:cs typeface="Arial" panose="020B0604020202020204" pitchFamily="34" charset="0"/>
            </a:rPr>
            <a:t> </a:t>
          </a:r>
          <a:r>
            <a:rPr lang="en-US" sz="2800" dirty="0">
              <a:solidFill>
                <a:schemeClr val="tx1">
                  <a:lumMod val="75000"/>
                  <a:lumOff val="25000"/>
                </a:schemeClr>
              </a:solidFill>
              <a:latin typeface="Arial" panose="020B0604020202020204" pitchFamily="34" charset="0"/>
              <a:cs typeface="Arial" panose="020B0604020202020204" pitchFamily="34" charset="0"/>
            </a:rPr>
            <a:t>the costs of services to the Agencies that use them</a:t>
          </a:r>
          <a:endParaRPr lang="en-US" sz="2800" dirty="0">
            <a:solidFill>
              <a:schemeClr val="tx1"/>
            </a:solidFill>
            <a:latin typeface="Arial" panose="020B0604020202020204" pitchFamily="34" charset="0"/>
            <a:cs typeface="Arial" panose="020B0604020202020204" pitchFamily="34" charset="0"/>
          </a:endParaRPr>
        </a:p>
      </dgm:t>
    </dgm:pt>
    <dgm:pt modelId="{9C8855DE-CA53-4545-8313-DDDC7787527C}" type="sibTrans" cxnId="{EFC5CD9B-8FF2-4B4E-9384-728F51470B91}">
      <dgm:prSet/>
      <dgm:spPr/>
      <dgm:t>
        <a:bodyPr/>
        <a:lstStyle/>
        <a:p>
          <a:endParaRPr lang="en-US"/>
        </a:p>
      </dgm:t>
    </dgm:pt>
    <dgm:pt modelId="{E3119543-CC7C-4875-8824-8C76640663B5}" type="parTrans" cxnId="{EFC5CD9B-8FF2-4B4E-9384-728F51470B91}">
      <dgm:prSet/>
      <dgm:spPr/>
      <dgm:t>
        <a:bodyPr/>
        <a:lstStyle/>
        <a:p>
          <a:endParaRPr lang="en-US"/>
        </a:p>
      </dgm:t>
    </dgm:pt>
    <dgm:pt modelId="{71E885C8-0D34-4DD9-97FD-DC714250BF04}" type="pres">
      <dgm:prSet presAssocID="{FFD63238-50D5-4F6B-98AE-F6BD6E36FBD0}" presName="linear" presStyleCnt="0">
        <dgm:presLayoutVars>
          <dgm:animLvl val="lvl"/>
          <dgm:resizeHandles val="exact"/>
        </dgm:presLayoutVars>
      </dgm:prSet>
      <dgm:spPr/>
    </dgm:pt>
    <dgm:pt modelId="{D047B5F1-519C-4E64-8F64-7B4629C377BD}" type="pres">
      <dgm:prSet presAssocID="{D2A723D5-5A42-4675-9A4B-8E87C1CD9F41}" presName="parentText" presStyleLbl="node1" presStyleIdx="0" presStyleCnt="3" custLinFactNeighborX="-201" custLinFactNeighborY="-59026">
        <dgm:presLayoutVars>
          <dgm:chMax val="0"/>
          <dgm:bulletEnabled val="1"/>
        </dgm:presLayoutVars>
      </dgm:prSet>
      <dgm:spPr/>
    </dgm:pt>
    <dgm:pt modelId="{F5CEC07A-2447-423C-A598-3891364CA8F9}" type="pres">
      <dgm:prSet presAssocID="{2FD670D0-99C1-4506-9960-00EDCB557EE3}" presName="spacer" presStyleCnt="0"/>
      <dgm:spPr/>
    </dgm:pt>
    <dgm:pt modelId="{F08A1093-657F-4A4B-BD04-D1C0A4248046}" type="pres">
      <dgm:prSet presAssocID="{5D219324-2961-4D39-B8B6-DDDF256562B5}" presName="parentText" presStyleLbl="node1" presStyleIdx="1" presStyleCnt="3" custLinFactNeighborY="-57002">
        <dgm:presLayoutVars>
          <dgm:chMax val="0"/>
          <dgm:bulletEnabled val="1"/>
        </dgm:presLayoutVars>
      </dgm:prSet>
      <dgm:spPr/>
    </dgm:pt>
    <dgm:pt modelId="{2C55A63A-49DF-4753-A9AD-51CD8F3EE43C}" type="pres">
      <dgm:prSet presAssocID="{9C8855DE-CA53-4545-8313-DDDC7787527C}" presName="spacer" presStyleCnt="0"/>
      <dgm:spPr/>
    </dgm:pt>
    <dgm:pt modelId="{0AEF3984-8318-49B5-8430-B54F79E90D2B}" type="pres">
      <dgm:prSet presAssocID="{4E9D1445-E454-4E3D-B999-18C951B77A6F}" presName="parentText" presStyleLbl="node1" presStyleIdx="2" presStyleCnt="3" custLinFactNeighborY="-54976">
        <dgm:presLayoutVars>
          <dgm:chMax val="0"/>
          <dgm:bulletEnabled val="1"/>
        </dgm:presLayoutVars>
      </dgm:prSet>
      <dgm:spPr/>
    </dgm:pt>
  </dgm:ptLst>
  <dgm:cxnLst>
    <dgm:cxn modelId="{4F09A104-9E41-4039-9CD8-C20E7D4731AE}" type="presOf" srcId="{FFD63238-50D5-4F6B-98AE-F6BD6E36FBD0}" destId="{71E885C8-0D34-4DD9-97FD-DC714250BF04}" srcOrd="0" destOrd="0" presId="urn:microsoft.com/office/officeart/2005/8/layout/vList2"/>
    <dgm:cxn modelId="{6AABE40F-7BD0-4CF1-B617-30BE6F1F5F5E}" srcId="{FFD63238-50D5-4F6B-98AE-F6BD6E36FBD0}" destId="{4E9D1445-E454-4E3D-B999-18C951B77A6F}" srcOrd="2" destOrd="0" parTransId="{0E3850E4-D78F-40B8-AD80-0F091E4C2F9C}" sibTransId="{01788409-185A-42BD-A5D8-EE20527436E4}"/>
    <dgm:cxn modelId="{DFA92A5A-4F75-4255-8D88-C740405B63CB}" type="presOf" srcId="{D2A723D5-5A42-4675-9A4B-8E87C1CD9F41}" destId="{D047B5F1-519C-4E64-8F64-7B4629C377BD}" srcOrd="0" destOrd="0" presId="urn:microsoft.com/office/officeart/2005/8/layout/vList2"/>
    <dgm:cxn modelId="{20596787-0EEC-4C09-B30D-557F7CD05F3D}" type="presOf" srcId="{4E9D1445-E454-4E3D-B999-18C951B77A6F}" destId="{0AEF3984-8318-49B5-8430-B54F79E90D2B}" srcOrd="0" destOrd="0" presId="urn:microsoft.com/office/officeart/2005/8/layout/vList2"/>
    <dgm:cxn modelId="{EFC5CD9B-8FF2-4B4E-9384-728F51470B91}" srcId="{FFD63238-50D5-4F6B-98AE-F6BD6E36FBD0}" destId="{5D219324-2961-4D39-B8B6-DDDF256562B5}" srcOrd="1" destOrd="0" parTransId="{E3119543-CC7C-4875-8824-8C76640663B5}" sibTransId="{9C8855DE-CA53-4545-8313-DDDC7787527C}"/>
    <dgm:cxn modelId="{88902DB2-7475-4050-B5FC-9CEE81B3B135}" srcId="{FFD63238-50D5-4F6B-98AE-F6BD6E36FBD0}" destId="{D2A723D5-5A42-4675-9A4B-8E87C1CD9F41}" srcOrd="0" destOrd="0" parTransId="{DF2545E6-193D-4BB5-BA4B-3FE5580E2862}" sibTransId="{2FD670D0-99C1-4506-9960-00EDCB557EE3}"/>
    <dgm:cxn modelId="{74165FED-C645-452F-A810-C2969F647B85}" type="presOf" srcId="{5D219324-2961-4D39-B8B6-DDDF256562B5}" destId="{F08A1093-657F-4A4B-BD04-D1C0A4248046}" srcOrd="0" destOrd="0" presId="urn:microsoft.com/office/officeart/2005/8/layout/vList2"/>
    <dgm:cxn modelId="{0248B273-3D63-4F36-B5B2-BC8A8204BCB8}" type="presParOf" srcId="{71E885C8-0D34-4DD9-97FD-DC714250BF04}" destId="{D047B5F1-519C-4E64-8F64-7B4629C377BD}" srcOrd="0" destOrd="0" presId="urn:microsoft.com/office/officeart/2005/8/layout/vList2"/>
    <dgm:cxn modelId="{7E0C0759-5E76-4B00-8C93-0D4BA102A627}" type="presParOf" srcId="{71E885C8-0D34-4DD9-97FD-DC714250BF04}" destId="{F5CEC07A-2447-423C-A598-3891364CA8F9}" srcOrd="1" destOrd="0" presId="urn:microsoft.com/office/officeart/2005/8/layout/vList2"/>
    <dgm:cxn modelId="{1CA0E904-D36A-459F-BDCC-0FBF8559A777}" type="presParOf" srcId="{71E885C8-0D34-4DD9-97FD-DC714250BF04}" destId="{F08A1093-657F-4A4B-BD04-D1C0A4248046}" srcOrd="2" destOrd="0" presId="urn:microsoft.com/office/officeart/2005/8/layout/vList2"/>
    <dgm:cxn modelId="{ACFFD030-49D1-4EB9-A276-0621955F089B}" type="presParOf" srcId="{71E885C8-0D34-4DD9-97FD-DC714250BF04}" destId="{2C55A63A-49DF-4753-A9AD-51CD8F3EE43C}" srcOrd="3" destOrd="0" presId="urn:microsoft.com/office/officeart/2005/8/layout/vList2"/>
    <dgm:cxn modelId="{721477F9-C325-4B5E-BE0D-BC86881506F8}" type="presParOf" srcId="{71E885C8-0D34-4DD9-97FD-DC714250BF04}" destId="{0AEF3984-8318-49B5-8430-B54F79E90D2B}"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D63238-50D5-4F6B-98AE-F6BD6E36FB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A723D5-5A42-4675-9A4B-8E87C1CD9F41}">
      <dgm:prSet custT="1"/>
      <dgm:spPr>
        <a:solidFill>
          <a:schemeClr val="accent1">
            <a:lumMod val="40000"/>
            <a:lumOff val="60000"/>
          </a:schemeClr>
        </a:solidFill>
      </dgm:spPr>
      <dgm:t>
        <a:bodyPr/>
        <a:lstStyle/>
        <a:p>
          <a:pPr rtl="0"/>
          <a:r>
            <a:rPr lang="en-US" sz="2800">
              <a:solidFill>
                <a:schemeClr val="tx1"/>
              </a:solidFill>
              <a:latin typeface="Arial" panose="020B0604020202020204" pitchFamily="34" charset="0"/>
              <a:cs typeface="Arial" panose="020B0604020202020204" pitchFamily="34" charset="0"/>
            </a:rPr>
            <a:t>Provides</a:t>
          </a:r>
          <a:r>
            <a:rPr lang="en-US" sz="2800" i="1">
              <a:solidFill>
                <a:schemeClr val="tx1"/>
              </a:solidFill>
              <a:latin typeface="Arial" panose="020B0604020202020204" pitchFamily="34" charset="0"/>
              <a:cs typeface="Arial" panose="020B0604020202020204" pitchFamily="34" charset="0"/>
            </a:rPr>
            <a:t> </a:t>
          </a:r>
          <a:r>
            <a:rPr lang="en-US" sz="2800" b="1">
              <a:solidFill>
                <a:srgbClr val="C00000"/>
              </a:solidFill>
              <a:latin typeface="Arial" panose="020B0604020202020204" pitchFamily="34" charset="0"/>
              <a:cs typeface="Arial" panose="020B0604020202020204" pitchFamily="34" charset="0"/>
            </a:rPr>
            <a:t>shared</a:t>
          </a:r>
          <a:r>
            <a:rPr lang="en-US" sz="2800" i="1">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administrative support</a:t>
          </a:r>
          <a:r>
            <a:rPr lang="en-US" sz="2800" i="1">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services at U.S. Missions.</a:t>
          </a:r>
        </a:p>
      </dgm:t>
    </dgm:pt>
    <dgm:pt modelId="{DF2545E6-193D-4BB5-BA4B-3FE5580E2862}" type="parTrans" cxnId="{88902DB2-7475-4050-B5FC-9CEE81B3B135}">
      <dgm:prSet/>
      <dgm:spPr/>
      <dgm:t>
        <a:bodyPr/>
        <a:lstStyle/>
        <a:p>
          <a:endParaRPr lang="en-US"/>
        </a:p>
      </dgm:t>
    </dgm:pt>
    <dgm:pt modelId="{2FD670D0-99C1-4506-9960-00EDCB557EE3}" type="sibTrans" cxnId="{88902DB2-7475-4050-B5FC-9CEE81B3B135}">
      <dgm:prSet/>
      <dgm:spPr/>
      <dgm:t>
        <a:bodyPr/>
        <a:lstStyle/>
        <a:p>
          <a:endParaRPr lang="en-US"/>
        </a:p>
      </dgm:t>
    </dgm:pt>
    <dgm:pt modelId="{5D219324-2961-4D39-B8B6-DDDF256562B5}">
      <dgm:prSet custT="1"/>
      <dgm:spPr>
        <a:solidFill>
          <a:schemeClr val="tx2">
            <a:lumMod val="25000"/>
            <a:lumOff val="75000"/>
          </a:schemeClr>
        </a:solidFill>
      </dgm:spPr>
      <dgm:t>
        <a:bodyPr/>
        <a:lstStyle/>
        <a:p>
          <a:pPr rtl="0"/>
          <a:r>
            <a:rPr lang="en-US" sz="2800" b="1" dirty="0">
              <a:solidFill>
                <a:srgbClr val="C00000"/>
              </a:solidFill>
              <a:latin typeface="Arial" panose="020B0604020202020204" pitchFamily="34" charset="0"/>
              <a:cs typeface="Arial" panose="020B0604020202020204" pitchFamily="34" charset="0"/>
            </a:rPr>
            <a:t>Equitably</a:t>
          </a:r>
          <a:r>
            <a:rPr lang="en-US" sz="2800" i="1" dirty="0">
              <a:solidFill>
                <a:srgbClr val="C00000"/>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distributes</a:t>
          </a:r>
          <a:r>
            <a:rPr lang="en-US" sz="2800" i="1"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the costs of services to the Agencies that use them.</a:t>
          </a:r>
        </a:p>
      </dgm:t>
    </dgm:pt>
    <dgm:pt modelId="{E3119543-CC7C-4875-8824-8C76640663B5}" type="parTrans" cxnId="{EFC5CD9B-8FF2-4B4E-9384-728F51470B91}">
      <dgm:prSet/>
      <dgm:spPr/>
      <dgm:t>
        <a:bodyPr/>
        <a:lstStyle/>
        <a:p>
          <a:endParaRPr lang="en-US"/>
        </a:p>
      </dgm:t>
    </dgm:pt>
    <dgm:pt modelId="{9C8855DE-CA53-4545-8313-DDDC7787527C}" type="sibTrans" cxnId="{EFC5CD9B-8FF2-4B4E-9384-728F51470B91}">
      <dgm:prSet/>
      <dgm:spPr/>
      <dgm:t>
        <a:bodyPr/>
        <a:lstStyle/>
        <a:p>
          <a:endParaRPr lang="en-US"/>
        </a:p>
      </dgm:t>
    </dgm:pt>
    <dgm:pt modelId="{4E9D1445-E454-4E3D-B999-18C951B77A6F}">
      <dgm:prSet custT="1"/>
      <dgm:spPr>
        <a:solidFill>
          <a:schemeClr val="tx1">
            <a:lumMod val="75000"/>
            <a:lumOff val="25000"/>
          </a:schemeClr>
        </a:solidFill>
      </dgm:spPr>
      <dgm:t>
        <a:bodyPr/>
        <a:lstStyle/>
        <a:p>
          <a:pPr rtl="0"/>
          <a:r>
            <a:rPr lang="en-US" sz="2800" dirty="0">
              <a:solidFill>
                <a:schemeClr val="tx1">
                  <a:lumMod val="75000"/>
                  <a:lumOff val="25000"/>
                </a:schemeClr>
              </a:solidFill>
              <a:latin typeface="Arial" panose="020B0604020202020204" pitchFamily="34" charset="0"/>
              <a:cs typeface="Arial" panose="020B0604020202020204" pitchFamily="34" charset="0"/>
            </a:rPr>
            <a:t>Ensures </a:t>
          </a:r>
          <a:r>
            <a:rPr lang="en-US" sz="2800" b="1" dirty="0">
              <a:solidFill>
                <a:schemeClr val="tx1">
                  <a:lumMod val="75000"/>
                  <a:lumOff val="25000"/>
                </a:schemeClr>
              </a:solidFill>
              <a:latin typeface="Arial" panose="020B0604020202020204" pitchFamily="34" charset="0"/>
              <a:cs typeface="Arial" panose="020B0604020202020204" pitchFamily="34" charset="0"/>
            </a:rPr>
            <a:t>transparency</a:t>
          </a:r>
          <a:r>
            <a:rPr lang="en-US" sz="2800" i="1" dirty="0">
              <a:solidFill>
                <a:schemeClr val="tx1">
                  <a:lumMod val="75000"/>
                  <a:lumOff val="25000"/>
                </a:schemeClr>
              </a:solidFill>
              <a:latin typeface="Arial" panose="020B0604020202020204" pitchFamily="34" charset="0"/>
              <a:cs typeface="Arial" panose="020B0604020202020204" pitchFamily="34" charset="0"/>
            </a:rPr>
            <a:t> </a:t>
          </a:r>
          <a:r>
            <a:rPr lang="en-US" sz="2800" dirty="0">
              <a:solidFill>
                <a:schemeClr val="tx1">
                  <a:lumMod val="75000"/>
                  <a:lumOff val="25000"/>
                </a:schemeClr>
              </a:solidFill>
              <a:latin typeface="Arial" panose="020B0604020202020204" pitchFamily="34" charset="0"/>
              <a:cs typeface="Arial" panose="020B0604020202020204" pitchFamily="34" charset="0"/>
            </a:rPr>
            <a:t>by making ICASS data available to everyone.</a:t>
          </a:r>
        </a:p>
      </dgm:t>
    </dgm:pt>
    <dgm:pt modelId="{0E3850E4-D78F-40B8-AD80-0F091E4C2F9C}" type="parTrans" cxnId="{6AABE40F-7BD0-4CF1-B617-30BE6F1F5F5E}">
      <dgm:prSet/>
      <dgm:spPr/>
      <dgm:t>
        <a:bodyPr/>
        <a:lstStyle/>
        <a:p>
          <a:endParaRPr lang="en-US"/>
        </a:p>
      </dgm:t>
    </dgm:pt>
    <dgm:pt modelId="{01788409-185A-42BD-A5D8-EE20527436E4}" type="sibTrans" cxnId="{6AABE40F-7BD0-4CF1-B617-30BE6F1F5F5E}">
      <dgm:prSet/>
      <dgm:spPr/>
      <dgm:t>
        <a:bodyPr/>
        <a:lstStyle/>
        <a:p>
          <a:endParaRPr lang="en-US"/>
        </a:p>
      </dgm:t>
    </dgm:pt>
    <dgm:pt modelId="{71E885C8-0D34-4DD9-97FD-DC714250BF04}" type="pres">
      <dgm:prSet presAssocID="{FFD63238-50D5-4F6B-98AE-F6BD6E36FBD0}" presName="linear" presStyleCnt="0">
        <dgm:presLayoutVars>
          <dgm:animLvl val="lvl"/>
          <dgm:resizeHandles val="exact"/>
        </dgm:presLayoutVars>
      </dgm:prSet>
      <dgm:spPr/>
    </dgm:pt>
    <dgm:pt modelId="{D047B5F1-519C-4E64-8F64-7B4629C377BD}" type="pres">
      <dgm:prSet presAssocID="{D2A723D5-5A42-4675-9A4B-8E87C1CD9F41}" presName="parentText" presStyleLbl="node1" presStyleIdx="0" presStyleCnt="3" custLinFactNeighborY="-59026">
        <dgm:presLayoutVars>
          <dgm:chMax val="0"/>
          <dgm:bulletEnabled val="1"/>
        </dgm:presLayoutVars>
      </dgm:prSet>
      <dgm:spPr/>
    </dgm:pt>
    <dgm:pt modelId="{F5CEC07A-2447-423C-A598-3891364CA8F9}" type="pres">
      <dgm:prSet presAssocID="{2FD670D0-99C1-4506-9960-00EDCB557EE3}" presName="spacer" presStyleCnt="0"/>
      <dgm:spPr/>
    </dgm:pt>
    <dgm:pt modelId="{F08A1093-657F-4A4B-BD04-D1C0A4248046}" type="pres">
      <dgm:prSet presAssocID="{5D219324-2961-4D39-B8B6-DDDF256562B5}" presName="parentText" presStyleLbl="node1" presStyleIdx="1" presStyleCnt="3" custLinFactNeighborX="101" custLinFactNeighborY="-57001">
        <dgm:presLayoutVars>
          <dgm:chMax val="0"/>
          <dgm:bulletEnabled val="1"/>
        </dgm:presLayoutVars>
      </dgm:prSet>
      <dgm:spPr/>
    </dgm:pt>
    <dgm:pt modelId="{2C55A63A-49DF-4753-A9AD-51CD8F3EE43C}" type="pres">
      <dgm:prSet presAssocID="{9C8855DE-CA53-4545-8313-DDDC7787527C}" presName="spacer" presStyleCnt="0"/>
      <dgm:spPr/>
    </dgm:pt>
    <dgm:pt modelId="{0AEF3984-8318-49B5-8430-B54F79E90D2B}" type="pres">
      <dgm:prSet presAssocID="{4E9D1445-E454-4E3D-B999-18C951B77A6F}" presName="parentText" presStyleLbl="node1" presStyleIdx="2" presStyleCnt="3" custLinFactNeighborY="-54976">
        <dgm:presLayoutVars>
          <dgm:chMax val="0"/>
          <dgm:bulletEnabled val="1"/>
        </dgm:presLayoutVars>
      </dgm:prSet>
      <dgm:spPr/>
    </dgm:pt>
  </dgm:ptLst>
  <dgm:cxnLst>
    <dgm:cxn modelId="{4F09A104-9E41-4039-9CD8-C20E7D4731AE}" type="presOf" srcId="{FFD63238-50D5-4F6B-98AE-F6BD6E36FBD0}" destId="{71E885C8-0D34-4DD9-97FD-DC714250BF04}" srcOrd="0" destOrd="0" presId="urn:microsoft.com/office/officeart/2005/8/layout/vList2"/>
    <dgm:cxn modelId="{6AABE40F-7BD0-4CF1-B617-30BE6F1F5F5E}" srcId="{FFD63238-50D5-4F6B-98AE-F6BD6E36FBD0}" destId="{4E9D1445-E454-4E3D-B999-18C951B77A6F}" srcOrd="2" destOrd="0" parTransId="{0E3850E4-D78F-40B8-AD80-0F091E4C2F9C}" sibTransId="{01788409-185A-42BD-A5D8-EE20527436E4}"/>
    <dgm:cxn modelId="{DFA92A5A-4F75-4255-8D88-C740405B63CB}" type="presOf" srcId="{D2A723D5-5A42-4675-9A4B-8E87C1CD9F41}" destId="{D047B5F1-519C-4E64-8F64-7B4629C377BD}" srcOrd="0" destOrd="0" presId="urn:microsoft.com/office/officeart/2005/8/layout/vList2"/>
    <dgm:cxn modelId="{20596787-0EEC-4C09-B30D-557F7CD05F3D}" type="presOf" srcId="{4E9D1445-E454-4E3D-B999-18C951B77A6F}" destId="{0AEF3984-8318-49B5-8430-B54F79E90D2B}" srcOrd="0" destOrd="0" presId="urn:microsoft.com/office/officeart/2005/8/layout/vList2"/>
    <dgm:cxn modelId="{EFC5CD9B-8FF2-4B4E-9384-728F51470B91}" srcId="{FFD63238-50D5-4F6B-98AE-F6BD6E36FBD0}" destId="{5D219324-2961-4D39-B8B6-DDDF256562B5}" srcOrd="1" destOrd="0" parTransId="{E3119543-CC7C-4875-8824-8C76640663B5}" sibTransId="{9C8855DE-CA53-4545-8313-DDDC7787527C}"/>
    <dgm:cxn modelId="{88902DB2-7475-4050-B5FC-9CEE81B3B135}" srcId="{FFD63238-50D5-4F6B-98AE-F6BD6E36FBD0}" destId="{D2A723D5-5A42-4675-9A4B-8E87C1CD9F41}" srcOrd="0" destOrd="0" parTransId="{DF2545E6-193D-4BB5-BA4B-3FE5580E2862}" sibTransId="{2FD670D0-99C1-4506-9960-00EDCB557EE3}"/>
    <dgm:cxn modelId="{74165FED-C645-452F-A810-C2969F647B85}" type="presOf" srcId="{5D219324-2961-4D39-B8B6-DDDF256562B5}" destId="{F08A1093-657F-4A4B-BD04-D1C0A4248046}" srcOrd="0" destOrd="0" presId="urn:microsoft.com/office/officeart/2005/8/layout/vList2"/>
    <dgm:cxn modelId="{0248B273-3D63-4F36-B5B2-BC8A8204BCB8}" type="presParOf" srcId="{71E885C8-0D34-4DD9-97FD-DC714250BF04}" destId="{D047B5F1-519C-4E64-8F64-7B4629C377BD}" srcOrd="0" destOrd="0" presId="urn:microsoft.com/office/officeart/2005/8/layout/vList2"/>
    <dgm:cxn modelId="{7E0C0759-5E76-4B00-8C93-0D4BA102A627}" type="presParOf" srcId="{71E885C8-0D34-4DD9-97FD-DC714250BF04}" destId="{F5CEC07A-2447-423C-A598-3891364CA8F9}" srcOrd="1" destOrd="0" presId="urn:microsoft.com/office/officeart/2005/8/layout/vList2"/>
    <dgm:cxn modelId="{1CA0E904-D36A-459F-BDCC-0FBF8559A777}" type="presParOf" srcId="{71E885C8-0D34-4DD9-97FD-DC714250BF04}" destId="{F08A1093-657F-4A4B-BD04-D1C0A4248046}" srcOrd="2" destOrd="0" presId="urn:microsoft.com/office/officeart/2005/8/layout/vList2"/>
    <dgm:cxn modelId="{ACFFD030-49D1-4EB9-A276-0621955F089B}" type="presParOf" srcId="{71E885C8-0D34-4DD9-97FD-DC714250BF04}" destId="{2C55A63A-49DF-4753-A9AD-51CD8F3EE43C}" srcOrd="3" destOrd="0" presId="urn:microsoft.com/office/officeart/2005/8/layout/vList2"/>
    <dgm:cxn modelId="{721477F9-C325-4B5E-BE0D-BC86881506F8}" type="presParOf" srcId="{71E885C8-0D34-4DD9-97FD-DC714250BF04}" destId="{0AEF3984-8318-49B5-8430-B54F79E90D2B}"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D63238-50D5-4F6B-98AE-F6BD6E36FB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A723D5-5A42-4675-9A4B-8E87C1CD9F41}">
      <dgm:prSet custT="1"/>
      <dgm:spPr>
        <a:solidFill>
          <a:schemeClr val="accent1">
            <a:lumMod val="40000"/>
            <a:lumOff val="60000"/>
          </a:schemeClr>
        </a:solidFill>
      </dgm:spPr>
      <dgm:t>
        <a:bodyPr/>
        <a:lstStyle/>
        <a:p>
          <a:pPr rtl="0"/>
          <a:r>
            <a:rPr lang="en-US" sz="2800">
              <a:solidFill>
                <a:schemeClr val="tx1"/>
              </a:solidFill>
              <a:latin typeface="Arial" panose="020B0604020202020204" pitchFamily="34" charset="0"/>
              <a:cs typeface="Arial" panose="020B0604020202020204" pitchFamily="34" charset="0"/>
            </a:rPr>
            <a:t>Provides</a:t>
          </a:r>
          <a:r>
            <a:rPr lang="en-US" sz="2800" i="1">
              <a:solidFill>
                <a:schemeClr val="tx1"/>
              </a:solidFill>
              <a:latin typeface="Arial" panose="020B0604020202020204" pitchFamily="34" charset="0"/>
              <a:cs typeface="Arial" panose="020B0604020202020204" pitchFamily="34" charset="0"/>
            </a:rPr>
            <a:t> </a:t>
          </a:r>
          <a:r>
            <a:rPr lang="en-US" sz="2800" b="1">
              <a:solidFill>
                <a:srgbClr val="C00000"/>
              </a:solidFill>
              <a:latin typeface="Arial" panose="020B0604020202020204" pitchFamily="34" charset="0"/>
              <a:cs typeface="Arial" panose="020B0604020202020204" pitchFamily="34" charset="0"/>
            </a:rPr>
            <a:t>shared</a:t>
          </a:r>
          <a:r>
            <a:rPr lang="en-US" sz="2800" i="1">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administrative support</a:t>
          </a:r>
          <a:r>
            <a:rPr lang="en-US" sz="2800" i="1">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services at U.S. Missions.</a:t>
          </a:r>
        </a:p>
      </dgm:t>
    </dgm:pt>
    <dgm:pt modelId="{DF2545E6-193D-4BB5-BA4B-3FE5580E2862}" type="parTrans" cxnId="{88902DB2-7475-4050-B5FC-9CEE81B3B135}">
      <dgm:prSet/>
      <dgm:spPr/>
      <dgm:t>
        <a:bodyPr/>
        <a:lstStyle/>
        <a:p>
          <a:endParaRPr lang="en-US"/>
        </a:p>
      </dgm:t>
    </dgm:pt>
    <dgm:pt modelId="{2FD670D0-99C1-4506-9960-00EDCB557EE3}" type="sibTrans" cxnId="{88902DB2-7475-4050-B5FC-9CEE81B3B135}">
      <dgm:prSet/>
      <dgm:spPr/>
      <dgm:t>
        <a:bodyPr/>
        <a:lstStyle/>
        <a:p>
          <a:endParaRPr lang="en-US"/>
        </a:p>
      </dgm:t>
    </dgm:pt>
    <dgm:pt modelId="{5D219324-2961-4D39-B8B6-DDDF256562B5}">
      <dgm:prSet custT="1"/>
      <dgm:spPr>
        <a:solidFill>
          <a:schemeClr val="tx2">
            <a:lumMod val="25000"/>
            <a:lumOff val="75000"/>
          </a:schemeClr>
        </a:solidFill>
      </dgm:spPr>
      <dgm:t>
        <a:bodyPr/>
        <a:lstStyle/>
        <a:p>
          <a:pPr rtl="0"/>
          <a:r>
            <a:rPr lang="en-US" sz="2800" b="1" dirty="0">
              <a:solidFill>
                <a:srgbClr val="C00000"/>
              </a:solidFill>
              <a:latin typeface="Arial" panose="020B0604020202020204" pitchFamily="34" charset="0"/>
              <a:cs typeface="Arial" panose="020B0604020202020204" pitchFamily="34" charset="0"/>
            </a:rPr>
            <a:t>Equitably</a:t>
          </a:r>
          <a:r>
            <a:rPr lang="en-US" sz="2800" i="1" dirty="0">
              <a:solidFill>
                <a:srgbClr val="C00000"/>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distributes</a:t>
          </a:r>
          <a:r>
            <a:rPr lang="en-US" sz="2800" i="1"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the costs of services to the Agencies that use them.</a:t>
          </a:r>
        </a:p>
      </dgm:t>
    </dgm:pt>
    <dgm:pt modelId="{E3119543-CC7C-4875-8824-8C76640663B5}" type="parTrans" cxnId="{EFC5CD9B-8FF2-4B4E-9384-728F51470B91}">
      <dgm:prSet/>
      <dgm:spPr/>
      <dgm:t>
        <a:bodyPr/>
        <a:lstStyle/>
        <a:p>
          <a:endParaRPr lang="en-US"/>
        </a:p>
      </dgm:t>
    </dgm:pt>
    <dgm:pt modelId="{9C8855DE-CA53-4545-8313-DDDC7787527C}" type="sibTrans" cxnId="{EFC5CD9B-8FF2-4B4E-9384-728F51470B91}">
      <dgm:prSet/>
      <dgm:spPr/>
      <dgm:t>
        <a:bodyPr/>
        <a:lstStyle/>
        <a:p>
          <a:endParaRPr lang="en-US"/>
        </a:p>
      </dgm:t>
    </dgm:pt>
    <dgm:pt modelId="{4E9D1445-E454-4E3D-B999-18C951B77A6F}">
      <dgm:prSet custT="1"/>
      <dgm:spPr>
        <a:solidFill>
          <a:schemeClr val="accent1">
            <a:lumMod val="60000"/>
            <a:lumOff val="40000"/>
          </a:schemeClr>
        </a:solidFill>
      </dgm:spPr>
      <dgm:t>
        <a:bodyPr/>
        <a:lstStyle/>
        <a:p>
          <a:pPr rtl="0"/>
          <a:r>
            <a:rPr lang="en-US" sz="2800">
              <a:solidFill>
                <a:schemeClr val="tx1"/>
              </a:solidFill>
              <a:latin typeface="Arial" panose="020B0604020202020204" pitchFamily="34" charset="0"/>
              <a:cs typeface="Arial" panose="020B0604020202020204" pitchFamily="34" charset="0"/>
            </a:rPr>
            <a:t>Ensures </a:t>
          </a:r>
          <a:r>
            <a:rPr lang="en-US" sz="2800" b="1">
              <a:solidFill>
                <a:srgbClr val="C00000"/>
              </a:solidFill>
              <a:latin typeface="Arial" panose="020B0604020202020204" pitchFamily="34" charset="0"/>
              <a:cs typeface="Arial" panose="020B0604020202020204" pitchFamily="34" charset="0"/>
            </a:rPr>
            <a:t>transparency</a:t>
          </a:r>
          <a:r>
            <a:rPr lang="en-US" sz="2800" i="1">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by making ICASS data available to everyone.</a:t>
          </a:r>
        </a:p>
      </dgm:t>
    </dgm:pt>
    <dgm:pt modelId="{0E3850E4-D78F-40B8-AD80-0F091E4C2F9C}" type="parTrans" cxnId="{6AABE40F-7BD0-4CF1-B617-30BE6F1F5F5E}">
      <dgm:prSet/>
      <dgm:spPr/>
      <dgm:t>
        <a:bodyPr/>
        <a:lstStyle/>
        <a:p>
          <a:endParaRPr lang="en-US"/>
        </a:p>
      </dgm:t>
    </dgm:pt>
    <dgm:pt modelId="{01788409-185A-42BD-A5D8-EE20527436E4}" type="sibTrans" cxnId="{6AABE40F-7BD0-4CF1-B617-30BE6F1F5F5E}">
      <dgm:prSet/>
      <dgm:spPr/>
      <dgm:t>
        <a:bodyPr/>
        <a:lstStyle/>
        <a:p>
          <a:endParaRPr lang="en-US"/>
        </a:p>
      </dgm:t>
    </dgm:pt>
    <dgm:pt modelId="{71E885C8-0D34-4DD9-97FD-DC714250BF04}" type="pres">
      <dgm:prSet presAssocID="{FFD63238-50D5-4F6B-98AE-F6BD6E36FBD0}" presName="linear" presStyleCnt="0">
        <dgm:presLayoutVars>
          <dgm:animLvl val="lvl"/>
          <dgm:resizeHandles val="exact"/>
        </dgm:presLayoutVars>
      </dgm:prSet>
      <dgm:spPr/>
    </dgm:pt>
    <dgm:pt modelId="{D047B5F1-519C-4E64-8F64-7B4629C377BD}" type="pres">
      <dgm:prSet presAssocID="{D2A723D5-5A42-4675-9A4B-8E87C1CD9F41}" presName="parentText" presStyleLbl="node1" presStyleIdx="0" presStyleCnt="3" custLinFactNeighborY="-59026">
        <dgm:presLayoutVars>
          <dgm:chMax val="0"/>
          <dgm:bulletEnabled val="1"/>
        </dgm:presLayoutVars>
      </dgm:prSet>
      <dgm:spPr/>
    </dgm:pt>
    <dgm:pt modelId="{F5CEC07A-2447-423C-A598-3891364CA8F9}" type="pres">
      <dgm:prSet presAssocID="{2FD670D0-99C1-4506-9960-00EDCB557EE3}" presName="spacer" presStyleCnt="0"/>
      <dgm:spPr/>
    </dgm:pt>
    <dgm:pt modelId="{F08A1093-657F-4A4B-BD04-D1C0A4248046}" type="pres">
      <dgm:prSet presAssocID="{5D219324-2961-4D39-B8B6-DDDF256562B5}" presName="parentText" presStyleLbl="node1" presStyleIdx="1" presStyleCnt="3" custLinFactNeighborY="-57001">
        <dgm:presLayoutVars>
          <dgm:chMax val="0"/>
          <dgm:bulletEnabled val="1"/>
        </dgm:presLayoutVars>
      </dgm:prSet>
      <dgm:spPr/>
    </dgm:pt>
    <dgm:pt modelId="{2C55A63A-49DF-4753-A9AD-51CD8F3EE43C}" type="pres">
      <dgm:prSet presAssocID="{9C8855DE-CA53-4545-8313-DDDC7787527C}" presName="spacer" presStyleCnt="0"/>
      <dgm:spPr/>
    </dgm:pt>
    <dgm:pt modelId="{0AEF3984-8318-49B5-8430-B54F79E90D2B}" type="pres">
      <dgm:prSet presAssocID="{4E9D1445-E454-4E3D-B999-18C951B77A6F}" presName="parentText" presStyleLbl="node1" presStyleIdx="2" presStyleCnt="3" custLinFactNeighborY="-54976">
        <dgm:presLayoutVars>
          <dgm:chMax val="0"/>
          <dgm:bulletEnabled val="1"/>
        </dgm:presLayoutVars>
      </dgm:prSet>
      <dgm:spPr/>
    </dgm:pt>
  </dgm:ptLst>
  <dgm:cxnLst>
    <dgm:cxn modelId="{4F09A104-9E41-4039-9CD8-C20E7D4731AE}" type="presOf" srcId="{FFD63238-50D5-4F6B-98AE-F6BD6E36FBD0}" destId="{71E885C8-0D34-4DD9-97FD-DC714250BF04}" srcOrd="0" destOrd="0" presId="urn:microsoft.com/office/officeart/2005/8/layout/vList2"/>
    <dgm:cxn modelId="{6AABE40F-7BD0-4CF1-B617-30BE6F1F5F5E}" srcId="{FFD63238-50D5-4F6B-98AE-F6BD6E36FBD0}" destId="{4E9D1445-E454-4E3D-B999-18C951B77A6F}" srcOrd="2" destOrd="0" parTransId="{0E3850E4-D78F-40B8-AD80-0F091E4C2F9C}" sibTransId="{01788409-185A-42BD-A5D8-EE20527436E4}"/>
    <dgm:cxn modelId="{DFA92A5A-4F75-4255-8D88-C740405B63CB}" type="presOf" srcId="{D2A723D5-5A42-4675-9A4B-8E87C1CD9F41}" destId="{D047B5F1-519C-4E64-8F64-7B4629C377BD}" srcOrd="0" destOrd="0" presId="urn:microsoft.com/office/officeart/2005/8/layout/vList2"/>
    <dgm:cxn modelId="{20596787-0EEC-4C09-B30D-557F7CD05F3D}" type="presOf" srcId="{4E9D1445-E454-4E3D-B999-18C951B77A6F}" destId="{0AEF3984-8318-49B5-8430-B54F79E90D2B}" srcOrd="0" destOrd="0" presId="urn:microsoft.com/office/officeart/2005/8/layout/vList2"/>
    <dgm:cxn modelId="{EFC5CD9B-8FF2-4B4E-9384-728F51470B91}" srcId="{FFD63238-50D5-4F6B-98AE-F6BD6E36FBD0}" destId="{5D219324-2961-4D39-B8B6-DDDF256562B5}" srcOrd="1" destOrd="0" parTransId="{E3119543-CC7C-4875-8824-8C76640663B5}" sibTransId="{9C8855DE-CA53-4545-8313-DDDC7787527C}"/>
    <dgm:cxn modelId="{88902DB2-7475-4050-B5FC-9CEE81B3B135}" srcId="{FFD63238-50D5-4F6B-98AE-F6BD6E36FBD0}" destId="{D2A723D5-5A42-4675-9A4B-8E87C1CD9F41}" srcOrd="0" destOrd="0" parTransId="{DF2545E6-193D-4BB5-BA4B-3FE5580E2862}" sibTransId="{2FD670D0-99C1-4506-9960-00EDCB557EE3}"/>
    <dgm:cxn modelId="{74165FED-C645-452F-A810-C2969F647B85}" type="presOf" srcId="{5D219324-2961-4D39-B8B6-DDDF256562B5}" destId="{F08A1093-657F-4A4B-BD04-D1C0A4248046}" srcOrd="0" destOrd="0" presId="urn:microsoft.com/office/officeart/2005/8/layout/vList2"/>
    <dgm:cxn modelId="{0248B273-3D63-4F36-B5B2-BC8A8204BCB8}" type="presParOf" srcId="{71E885C8-0D34-4DD9-97FD-DC714250BF04}" destId="{D047B5F1-519C-4E64-8F64-7B4629C377BD}" srcOrd="0" destOrd="0" presId="urn:microsoft.com/office/officeart/2005/8/layout/vList2"/>
    <dgm:cxn modelId="{7E0C0759-5E76-4B00-8C93-0D4BA102A627}" type="presParOf" srcId="{71E885C8-0D34-4DD9-97FD-DC714250BF04}" destId="{F5CEC07A-2447-423C-A598-3891364CA8F9}" srcOrd="1" destOrd="0" presId="urn:microsoft.com/office/officeart/2005/8/layout/vList2"/>
    <dgm:cxn modelId="{1CA0E904-D36A-459F-BDCC-0FBF8559A777}" type="presParOf" srcId="{71E885C8-0D34-4DD9-97FD-DC714250BF04}" destId="{F08A1093-657F-4A4B-BD04-D1C0A4248046}" srcOrd="2" destOrd="0" presId="urn:microsoft.com/office/officeart/2005/8/layout/vList2"/>
    <dgm:cxn modelId="{ACFFD030-49D1-4EB9-A276-0621955F089B}" type="presParOf" srcId="{71E885C8-0D34-4DD9-97FD-DC714250BF04}" destId="{2C55A63A-49DF-4753-A9AD-51CD8F3EE43C}" srcOrd="3" destOrd="0" presId="urn:microsoft.com/office/officeart/2005/8/layout/vList2"/>
    <dgm:cxn modelId="{721477F9-C325-4B5E-BE0D-BC86881506F8}" type="presParOf" srcId="{71E885C8-0D34-4DD9-97FD-DC714250BF04}" destId="{0AEF3984-8318-49B5-8430-B54F79E90D2B}"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D63238-50D5-4F6B-98AE-F6BD6E36FB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A723D5-5A42-4675-9A4B-8E87C1CD9F41}">
      <dgm:prSet custT="1"/>
      <dgm:spPr>
        <a:solidFill>
          <a:schemeClr val="accent1">
            <a:lumMod val="40000"/>
            <a:lumOff val="60000"/>
          </a:schemeClr>
        </a:solidFill>
      </dgm:spPr>
      <dgm:t>
        <a:bodyPr/>
        <a:lstStyle/>
        <a:p>
          <a:pPr rtl="0"/>
          <a:r>
            <a:rPr lang="en-US" sz="2800">
              <a:solidFill>
                <a:schemeClr val="tx1"/>
              </a:solidFill>
              <a:latin typeface="Arial" panose="020B0604020202020204" pitchFamily="34" charset="0"/>
              <a:cs typeface="Arial" panose="020B0604020202020204" pitchFamily="34" charset="0"/>
            </a:rPr>
            <a:t>Provides</a:t>
          </a:r>
          <a:r>
            <a:rPr lang="en-US" sz="2800" i="1">
              <a:solidFill>
                <a:schemeClr val="tx1"/>
              </a:solidFill>
              <a:latin typeface="Arial" panose="020B0604020202020204" pitchFamily="34" charset="0"/>
              <a:cs typeface="Arial" panose="020B0604020202020204" pitchFamily="34" charset="0"/>
            </a:rPr>
            <a:t> </a:t>
          </a:r>
          <a:r>
            <a:rPr lang="en-US" sz="2800" b="1">
              <a:solidFill>
                <a:srgbClr val="C00000"/>
              </a:solidFill>
              <a:latin typeface="Arial" panose="020B0604020202020204" pitchFamily="34" charset="0"/>
              <a:cs typeface="Arial" panose="020B0604020202020204" pitchFamily="34" charset="0"/>
            </a:rPr>
            <a:t>shared</a:t>
          </a:r>
          <a:r>
            <a:rPr lang="en-US" sz="2800" i="1">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administrative support</a:t>
          </a:r>
          <a:r>
            <a:rPr lang="en-US" sz="2800" i="1">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services at U.S. Missions.</a:t>
          </a:r>
        </a:p>
      </dgm:t>
    </dgm:pt>
    <dgm:pt modelId="{DF2545E6-193D-4BB5-BA4B-3FE5580E2862}" type="parTrans" cxnId="{88902DB2-7475-4050-B5FC-9CEE81B3B135}">
      <dgm:prSet/>
      <dgm:spPr/>
      <dgm:t>
        <a:bodyPr/>
        <a:lstStyle/>
        <a:p>
          <a:endParaRPr lang="en-US"/>
        </a:p>
      </dgm:t>
    </dgm:pt>
    <dgm:pt modelId="{2FD670D0-99C1-4506-9960-00EDCB557EE3}" type="sibTrans" cxnId="{88902DB2-7475-4050-B5FC-9CEE81B3B135}">
      <dgm:prSet/>
      <dgm:spPr/>
      <dgm:t>
        <a:bodyPr/>
        <a:lstStyle/>
        <a:p>
          <a:endParaRPr lang="en-US"/>
        </a:p>
      </dgm:t>
    </dgm:pt>
    <dgm:pt modelId="{5D219324-2961-4D39-B8B6-DDDF256562B5}">
      <dgm:prSet custT="1"/>
      <dgm:spPr>
        <a:solidFill>
          <a:schemeClr val="tx2">
            <a:lumMod val="25000"/>
            <a:lumOff val="75000"/>
          </a:schemeClr>
        </a:solidFill>
      </dgm:spPr>
      <dgm:t>
        <a:bodyPr/>
        <a:lstStyle/>
        <a:p>
          <a:pPr rtl="0"/>
          <a:r>
            <a:rPr lang="en-US" sz="2800" b="1" dirty="0">
              <a:solidFill>
                <a:srgbClr val="C00000"/>
              </a:solidFill>
              <a:latin typeface="Arial" panose="020B0604020202020204" pitchFamily="34" charset="0"/>
              <a:cs typeface="Arial" panose="020B0604020202020204" pitchFamily="34" charset="0"/>
            </a:rPr>
            <a:t>Equitably</a:t>
          </a:r>
          <a:r>
            <a:rPr lang="en-US" sz="2800" i="1" dirty="0">
              <a:solidFill>
                <a:srgbClr val="C00000"/>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distributes</a:t>
          </a:r>
          <a:r>
            <a:rPr lang="en-US" sz="2800" i="1"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the costs of services to the Agencies that use them.</a:t>
          </a:r>
        </a:p>
      </dgm:t>
    </dgm:pt>
    <dgm:pt modelId="{E3119543-CC7C-4875-8824-8C76640663B5}" type="parTrans" cxnId="{EFC5CD9B-8FF2-4B4E-9384-728F51470B91}">
      <dgm:prSet/>
      <dgm:spPr/>
      <dgm:t>
        <a:bodyPr/>
        <a:lstStyle/>
        <a:p>
          <a:endParaRPr lang="en-US"/>
        </a:p>
      </dgm:t>
    </dgm:pt>
    <dgm:pt modelId="{9C8855DE-CA53-4545-8313-DDDC7787527C}" type="sibTrans" cxnId="{EFC5CD9B-8FF2-4B4E-9384-728F51470B91}">
      <dgm:prSet/>
      <dgm:spPr/>
      <dgm:t>
        <a:bodyPr/>
        <a:lstStyle/>
        <a:p>
          <a:endParaRPr lang="en-US"/>
        </a:p>
      </dgm:t>
    </dgm:pt>
    <dgm:pt modelId="{4E9D1445-E454-4E3D-B999-18C951B77A6F}">
      <dgm:prSet custT="1"/>
      <dgm:spPr>
        <a:solidFill>
          <a:schemeClr val="accent1">
            <a:lumMod val="60000"/>
            <a:lumOff val="40000"/>
          </a:schemeClr>
        </a:solidFill>
      </dgm:spPr>
      <dgm:t>
        <a:bodyPr/>
        <a:lstStyle/>
        <a:p>
          <a:pPr rtl="0"/>
          <a:r>
            <a:rPr lang="en-US" sz="2800" dirty="0">
              <a:solidFill>
                <a:schemeClr val="tx1"/>
              </a:solidFill>
              <a:latin typeface="Arial" panose="020B0604020202020204" pitchFamily="34" charset="0"/>
              <a:cs typeface="Arial" panose="020B0604020202020204" pitchFamily="34" charset="0"/>
            </a:rPr>
            <a:t>Ensures </a:t>
          </a:r>
          <a:r>
            <a:rPr lang="en-US" sz="2800" b="1" dirty="0">
              <a:solidFill>
                <a:srgbClr val="C00000"/>
              </a:solidFill>
              <a:latin typeface="Arial" panose="020B0604020202020204" pitchFamily="34" charset="0"/>
              <a:cs typeface="Arial" panose="020B0604020202020204" pitchFamily="34" charset="0"/>
            </a:rPr>
            <a:t>transparency</a:t>
          </a:r>
          <a:r>
            <a:rPr lang="en-US" sz="2800" i="1"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by making ICASS data available to everyone.</a:t>
          </a:r>
        </a:p>
      </dgm:t>
    </dgm:pt>
    <dgm:pt modelId="{01788409-185A-42BD-A5D8-EE20527436E4}" type="sibTrans" cxnId="{6AABE40F-7BD0-4CF1-B617-30BE6F1F5F5E}">
      <dgm:prSet/>
      <dgm:spPr/>
      <dgm:t>
        <a:bodyPr/>
        <a:lstStyle/>
        <a:p>
          <a:endParaRPr lang="en-US"/>
        </a:p>
      </dgm:t>
    </dgm:pt>
    <dgm:pt modelId="{0E3850E4-D78F-40B8-AD80-0F091E4C2F9C}" type="parTrans" cxnId="{6AABE40F-7BD0-4CF1-B617-30BE6F1F5F5E}">
      <dgm:prSet/>
      <dgm:spPr/>
      <dgm:t>
        <a:bodyPr/>
        <a:lstStyle/>
        <a:p>
          <a:endParaRPr lang="en-US"/>
        </a:p>
      </dgm:t>
    </dgm:pt>
    <dgm:pt modelId="{71E885C8-0D34-4DD9-97FD-DC714250BF04}" type="pres">
      <dgm:prSet presAssocID="{FFD63238-50D5-4F6B-98AE-F6BD6E36FBD0}" presName="linear" presStyleCnt="0">
        <dgm:presLayoutVars>
          <dgm:animLvl val="lvl"/>
          <dgm:resizeHandles val="exact"/>
        </dgm:presLayoutVars>
      </dgm:prSet>
      <dgm:spPr/>
    </dgm:pt>
    <dgm:pt modelId="{D047B5F1-519C-4E64-8F64-7B4629C377BD}" type="pres">
      <dgm:prSet presAssocID="{D2A723D5-5A42-4675-9A4B-8E87C1CD9F41}" presName="parentText" presStyleLbl="node1" presStyleIdx="0" presStyleCnt="3" custLinFactNeighborX="0" custLinFactNeighborY="-59026">
        <dgm:presLayoutVars>
          <dgm:chMax val="0"/>
          <dgm:bulletEnabled val="1"/>
        </dgm:presLayoutVars>
      </dgm:prSet>
      <dgm:spPr/>
    </dgm:pt>
    <dgm:pt modelId="{F5CEC07A-2447-423C-A598-3891364CA8F9}" type="pres">
      <dgm:prSet presAssocID="{2FD670D0-99C1-4506-9960-00EDCB557EE3}" presName="spacer" presStyleCnt="0"/>
      <dgm:spPr/>
    </dgm:pt>
    <dgm:pt modelId="{F08A1093-657F-4A4B-BD04-D1C0A4248046}" type="pres">
      <dgm:prSet presAssocID="{5D219324-2961-4D39-B8B6-DDDF256562B5}" presName="parentText" presStyleLbl="node1" presStyleIdx="1" presStyleCnt="3" custLinFactNeighborY="-57001">
        <dgm:presLayoutVars>
          <dgm:chMax val="0"/>
          <dgm:bulletEnabled val="1"/>
        </dgm:presLayoutVars>
      </dgm:prSet>
      <dgm:spPr/>
    </dgm:pt>
    <dgm:pt modelId="{2C55A63A-49DF-4753-A9AD-51CD8F3EE43C}" type="pres">
      <dgm:prSet presAssocID="{9C8855DE-CA53-4545-8313-DDDC7787527C}" presName="spacer" presStyleCnt="0"/>
      <dgm:spPr/>
    </dgm:pt>
    <dgm:pt modelId="{0AEF3984-8318-49B5-8430-B54F79E90D2B}" type="pres">
      <dgm:prSet presAssocID="{4E9D1445-E454-4E3D-B999-18C951B77A6F}" presName="parentText" presStyleLbl="node1" presStyleIdx="2" presStyleCnt="3" custLinFactNeighborY="-54976">
        <dgm:presLayoutVars>
          <dgm:chMax val="0"/>
          <dgm:bulletEnabled val="1"/>
        </dgm:presLayoutVars>
      </dgm:prSet>
      <dgm:spPr/>
    </dgm:pt>
  </dgm:ptLst>
  <dgm:cxnLst>
    <dgm:cxn modelId="{4F09A104-9E41-4039-9CD8-C20E7D4731AE}" type="presOf" srcId="{FFD63238-50D5-4F6B-98AE-F6BD6E36FBD0}" destId="{71E885C8-0D34-4DD9-97FD-DC714250BF04}" srcOrd="0" destOrd="0" presId="urn:microsoft.com/office/officeart/2005/8/layout/vList2"/>
    <dgm:cxn modelId="{6AABE40F-7BD0-4CF1-B617-30BE6F1F5F5E}" srcId="{FFD63238-50D5-4F6B-98AE-F6BD6E36FBD0}" destId="{4E9D1445-E454-4E3D-B999-18C951B77A6F}" srcOrd="2" destOrd="0" parTransId="{0E3850E4-D78F-40B8-AD80-0F091E4C2F9C}" sibTransId="{01788409-185A-42BD-A5D8-EE20527436E4}"/>
    <dgm:cxn modelId="{DFA92A5A-4F75-4255-8D88-C740405B63CB}" type="presOf" srcId="{D2A723D5-5A42-4675-9A4B-8E87C1CD9F41}" destId="{D047B5F1-519C-4E64-8F64-7B4629C377BD}" srcOrd="0" destOrd="0" presId="urn:microsoft.com/office/officeart/2005/8/layout/vList2"/>
    <dgm:cxn modelId="{20596787-0EEC-4C09-B30D-557F7CD05F3D}" type="presOf" srcId="{4E9D1445-E454-4E3D-B999-18C951B77A6F}" destId="{0AEF3984-8318-49B5-8430-B54F79E90D2B}" srcOrd="0" destOrd="0" presId="urn:microsoft.com/office/officeart/2005/8/layout/vList2"/>
    <dgm:cxn modelId="{EFC5CD9B-8FF2-4B4E-9384-728F51470B91}" srcId="{FFD63238-50D5-4F6B-98AE-F6BD6E36FBD0}" destId="{5D219324-2961-4D39-B8B6-DDDF256562B5}" srcOrd="1" destOrd="0" parTransId="{E3119543-CC7C-4875-8824-8C76640663B5}" sibTransId="{9C8855DE-CA53-4545-8313-DDDC7787527C}"/>
    <dgm:cxn modelId="{88902DB2-7475-4050-B5FC-9CEE81B3B135}" srcId="{FFD63238-50D5-4F6B-98AE-F6BD6E36FBD0}" destId="{D2A723D5-5A42-4675-9A4B-8E87C1CD9F41}" srcOrd="0" destOrd="0" parTransId="{DF2545E6-193D-4BB5-BA4B-3FE5580E2862}" sibTransId="{2FD670D0-99C1-4506-9960-00EDCB557EE3}"/>
    <dgm:cxn modelId="{74165FED-C645-452F-A810-C2969F647B85}" type="presOf" srcId="{5D219324-2961-4D39-B8B6-DDDF256562B5}" destId="{F08A1093-657F-4A4B-BD04-D1C0A4248046}" srcOrd="0" destOrd="0" presId="urn:microsoft.com/office/officeart/2005/8/layout/vList2"/>
    <dgm:cxn modelId="{0248B273-3D63-4F36-B5B2-BC8A8204BCB8}" type="presParOf" srcId="{71E885C8-0D34-4DD9-97FD-DC714250BF04}" destId="{D047B5F1-519C-4E64-8F64-7B4629C377BD}" srcOrd="0" destOrd="0" presId="urn:microsoft.com/office/officeart/2005/8/layout/vList2"/>
    <dgm:cxn modelId="{7E0C0759-5E76-4B00-8C93-0D4BA102A627}" type="presParOf" srcId="{71E885C8-0D34-4DD9-97FD-DC714250BF04}" destId="{F5CEC07A-2447-423C-A598-3891364CA8F9}" srcOrd="1" destOrd="0" presId="urn:microsoft.com/office/officeart/2005/8/layout/vList2"/>
    <dgm:cxn modelId="{1CA0E904-D36A-459F-BDCC-0FBF8559A777}" type="presParOf" srcId="{71E885C8-0D34-4DD9-97FD-DC714250BF04}" destId="{F08A1093-657F-4A4B-BD04-D1C0A4248046}" srcOrd="2" destOrd="0" presId="urn:microsoft.com/office/officeart/2005/8/layout/vList2"/>
    <dgm:cxn modelId="{ACFFD030-49D1-4EB9-A276-0621955F089B}" type="presParOf" srcId="{71E885C8-0D34-4DD9-97FD-DC714250BF04}" destId="{2C55A63A-49DF-4753-A9AD-51CD8F3EE43C}" srcOrd="3" destOrd="0" presId="urn:microsoft.com/office/officeart/2005/8/layout/vList2"/>
    <dgm:cxn modelId="{721477F9-C325-4B5E-BE0D-BC86881506F8}" type="presParOf" srcId="{71E885C8-0D34-4DD9-97FD-DC714250BF04}" destId="{0AEF3984-8318-49B5-8430-B54F79E90D2B}"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BCE979-E74B-49B9-B5DF-6F196658ABD1}"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n-US"/>
        </a:p>
      </dgm:t>
    </dgm:pt>
    <dgm:pt modelId="{B81AD61E-E7E5-410D-B932-2B5D0597F960}">
      <dgm:prSet phldrT="[Text]" custT="1"/>
      <dgm:spPr>
        <a:solidFill>
          <a:schemeClr val="accent2">
            <a:lumMod val="40000"/>
            <a:lumOff val="60000"/>
          </a:schemeClr>
        </a:solidFill>
      </dgm:spPr>
      <dgm:t>
        <a:bodyPr/>
        <a:lstStyle/>
        <a:p>
          <a:r>
            <a:rPr lang="en-US" sz="2400" b="1" dirty="0">
              <a:solidFill>
                <a:schemeClr val="tx1"/>
              </a:solidFill>
            </a:rPr>
            <a:t>Your ICASS Invoice is based on a </a:t>
          </a:r>
          <a:r>
            <a:rPr lang="en-US" sz="2400" b="1" u="sng" dirty="0">
              <a:solidFill>
                <a:schemeClr val="tx1"/>
              </a:solidFill>
            </a:rPr>
            <a:t>budgeted amount </a:t>
          </a:r>
          <a:r>
            <a:rPr lang="en-US" sz="2400" b="1" dirty="0">
              <a:solidFill>
                <a:schemeClr val="tx1"/>
              </a:solidFill>
            </a:rPr>
            <a:t>of money, not an expended amount</a:t>
          </a:r>
          <a:r>
            <a:rPr lang="en-US" sz="2400" dirty="0">
              <a:solidFill>
                <a:schemeClr val="tx1"/>
              </a:solidFill>
            </a:rPr>
            <a:t>. </a:t>
          </a:r>
        </a:p>
      </dgm:t>
    </dgm:pt>
    <dgm:pt modelId="{972A31D6-EC94-4CB3-88A7-6F849CABE700}" type="parTrans" cxnId="{7518B88A-3E80-4CF3-AFA4-27AE28F74452}">
      <dgm:prSet/>
      <dgm:spPr/>
      <dgm:t>
        <a:bodyPr/>
        <a:lstStyle/>
        <a:p>
          <a:endParaRPr lang="en-US"/>
        </a:p>
      </dgm:t>
    </dgm:pt>
    <dgm:pt modelId="{5ED1A10B-ABEC-4F8A-A3B8-18C4D523D548}" type="sibTrans" cxnId="{7518B88A-3E80-4CF3-AFA4-27AE28F74452}">
      <dgm:prSet/>
      <dgm:spPr/>
      <dgm:t>
        <a:bodyPr/>
        <a:lstStyle/>
        <a:p>
          <a:endParaRPr lang="en-US"/>
        </a:p>
      </dgm:t>
    </dgm:pt>
    <dgm:pt modelId="{B3859170-768A-43C7-BF71-3C3EBCD5AD93}">
      <dgm:prSet custT="1"/>
      <dgm:spPr>
        <a:solidFill>
          <a:schemeClr val="accent1">
            <a:lumMod val="40000"/>
            <a:lumOff val="60000"/>
          </a:schemeClr>
        </a:solidFill>
      </dgm:spPr>
      <dgm:t>
        <a:bodyPr/>
        <a:lstStyle/>
        <a:p>
          <a:r>
            <a:rPr lang="en-US" sz="2400" b="1">
              <a:solidFill>
                <a:schemeClr val="tx1"/>
              </a:solidFill>
              <a:latin typeface="+mn-lt"/>
            </a:rPr>
            <a:t>Approving your Workload Counts commits </a:t>
          </a:r>
          <a:r>
            <a:rPr lang="en-US" sz="2400" b="1" u="sng">
              <a:solidFill>
                <a:schemeClr val="tx1"/>
              </a:solidFill>
              <a:latin typeface="+mn-lt"/>
            </a:rPr>
            <a:t>your agency to pay </a:t>
          </a:r>
          <a:r>
            <a:rPr lang="en-US" sz="2400" b="1">
              <a:solidFill>
                <a:schemeClr val="tx1"/>
              </a:solidFill>
              <a:latin typeface="+mn-lt"/>
            </a:rPr>
            <a:t>a specific percent of a budgeted $$-amount.</a:t>
          </a:r>
        </a:p>
      </dgm:t>
    </dgm:pt>
    <dgm:pt modelId="{0A4CC24D-BC11-4691-A0F4-3B6E658CFA5C}" type="sibTrans" cxnId="{3D21E605-7A34-4096-AFB0-29EAC56E4A5E}">
      <dgm:prSet/>
      <dgm:spPr/>
      <dgm:t>
        <a:bodyPr/>
        <a:lstStyle/>
        <a:p>
          <a:endParaRPr lang="en-US"/>
        </a:p>
      </dgm:t>
    </dgm:pt>
    <dgm:pt modelId="{D20A0D5A-D1FD-4FFB-88C7-2AF8AF62BE5C}" type="parTrans" cxnId="{3D21E605-7A34-4096-AFB0-29EAC56E4A5E}">
      <dgm:prSet/>
      <dgm:spPr/>
      <dgm:t>
        <a:bodyPr/>
        <a:lstStyle/>
        <a:p>
          <a:endParaRPr lang="en-US"/>
        </a:p>
      </dgm:t>
    </dgm:pt>
    <dgm:pt modelId="{EB6411A5-8069-42E4-9A8F-753F3EA127F7}">
      <dgm:prSet custT="1"/>
      <dgm:spPr>
        <a:solidFill>
          <a:schemeClr val="accent4">
            <a:lumMod val="40000"/>
            <a:lumOff val="60000"/>
          </a:schemeClr>
        </a:solidFill>
      </dgm:spPr>
      <dgm:t>
        <a:bodyPr/>
        <a:lstStyle/>
        <a:p>
          <a:r>
            <a:rPr lang="en-US" sz="2400" b="1">
              <a:solidFill>
                <a:schemeClr val="tx1"/>
              </a:solidFill>
            </a:rPr>
            <a:t>ICASS uses a Working Capital Fund which is </a:t>
          </a:r>
          <a:r>
            <a:rPr lang="en-US" sz="2400" b="1" u="sng">
              <a:solidFill>
                <a:schemeClr val="tx1"/>
              </a:solidFill>
            </a:rPr>
            <a:t>NO YEAR Money.</a:t>
          </a:r>
        </a:p>
      </dgm:t>
    </dgm:pt>
    <dgm:pt modelId="{3A02EA55-0548-4773-9FCF-19A3B9E0091E}" type="sibTrans" cxnId="{3704CA5A-B597-4B54-ACD8-FEA5B1262ED2}">
      <dgm:prSet/>
      <dgm:spPr/>
      <dgm:t>
        <a:bodyPr/>
        <a:lstStyle/>
        <a:p>
          <a:endParaRPr lang="en-US"/>
        </a:p>
      </dgm:t>
    </dgm:pt>
    <dgm:pt modelId="{20B782F3-F054-4B41-8592-FEDB9A461A0B}" type="parTrans" cxnId="{3704CA5A-B597-4B54-ACD8-FEA5B1262ED2}">
      <dgm:prSet/>
      <dgm:spPr/>
      <dgm:t>
        <a:bodyPr/>
        <a:lstStyle/>
        <a:p>
          <a:endParaRPr lang="en-US"/>
        </a:p>
      </dgm:t>
    </dgm:pt>
    <dgm:pt modelId="{9ACE0D8E-0E16-494B-BF26-736BEA2D28BF}" type="pres">
      <dgm:prSet presAssocID="{8FBCE979-E74B-49B9-B5DF-6F196658ABD1}" presName="Name0" presStyleCnt="0">
        <dgm:presLayoutVars>
          <dgm:dir/>
          <dgm:resizeHandles val="exact"/>
        </dgm:presLayoutVars>
      </dgm:prSet>
      <dgm:spPr/>
    </dgm:pt>
    <dgm:pt modelId="{1BC5D9A8-65F0-4C16-A9B5-9C4FED6D9893}" type="pres">
      <dgm:prSet presAssocID="{8FBCE979-E74B-49B9-B5DF-6F196658ABD1}" presName="bkgdShp" presStyleLbl="alignAccFollowNode1" presStyleIdx="0" presStyleCnt="1"/>
      <dgm:spPr/>
    </dgm:pt>
    <dgm:pt modelId="{0F113070-E1AF-4ECE-AA7B-0B33E2DC08CB}" type="pres">
      <dgm:prSet presAssocID="{8FBCE979-E74B-49B9-B5DF-6F196658ABD1}" presName="linComp" presStyleCnt="0"/>
      <dgm:spPr/>
    </dgm:pt>
    <dgm:pt modelId="{71A9CEDD-9B58-4D9E-AFDA-EB8124A03190}" type="pres">
      <dgm:prSet presAssocID="{B81AD61E-E7E5-410D-B932-2B5D0597F960}" presName="compNode" presStyleCnt="0"/>
      <dgm:spPr/>
    </dgm:pt>
    <dgm:pt modelId="{4918391E-1544-4358-BC09-1100FE0FA26B}" type="pres">
      <dgm:prSet presAssocID="{B81AD61E-E7E5-410D-B932-2B5D0597F960}" presName="node" presStyleLbl="node1" presStyleIdx="0" presStyleCnt="3" custScaleX="136819">
        <dgm:presLayoutVars>
          <dgm:bulletEnabled val="1"/>
        </dgm:presLayoutVars>
      </dgm:prSet>
      <dgm:spPr/>
    </dgm:pt>
    <dgm:pt modelId="{F4BFB7E4-5A39-441C-B955-A012D9333439}" type="pres">
      <dgm:prSet presAssocID="{B81AD61E-E7E5-410D-B932-2B5D0597F960}" presName="invisiNode" presStyleLbl="node1" presStyleIdx="0" presStyleCnt="3"/>
      <dgm:spPr/>
    </dgm:pt>
    <dgm:pt modelId="{422EC39E-7835-4B46-8CB0-E78F7BA39F11}" type="pres">
      <dgm:prSet presAssocID="{B81AD61E-E7E5-410D-B932-2B5D0597F960}" presName="imagNode" presStyleLbl="fgImgPlace1" presStyleIdx="0" presStyleCnt="3" custLinFactNeighborX="3199" custLinFactNeighborY="1177"/>
      <dgm:spPr>
        <a:blipFill rotWithShape="1">
          <a:blip xmlns:r="http://schemas.openxmlformats.org/officeDocument/2006/relationships" r:embed="rId1"/>
          <a:stretch>
            <a:fillRect/>
          </a:stretch>
        </a:blipFill>
      </dgm:spPr>
    </dgm:pt>
    <dgm:pt modelId="{AC7C45BA-F4F4-4F83-8C96-3A5A8F88A83F}" type="pres">
      <dgm:prSet presAssocID="{5ED1A10B-ABEC-4F8A-A3B8-18C4D523D548}" presName="sibTrans" presStyleLbl="sibTrans2D1" presStyleIdx="0" presStyleCnt="0"/>
      <dgm:spPr/>
    </dgm:pt>
    <dgm:pt modelId="{30F6682D-8129-439E-B703-ADA0434DF361}" type="pres">
      <dgm:prSet presAssocID="{B3859170-768A-43C7-BF71-3C3EBCD5AD93}" presName="compNode" presStyleCnt="0"/>
      <dgm:spPr/>
    </dgm:pt>
    <dgm:pt modelId="{5332B5C7-B1A5-4777-800C-970F97E5E55E}" type="pres">
      <dgm:prSet presAssocID="{B3859170-768A-43C7-BF71-3C3EBCD5AD93}" presName="node" presStyleLbl="node1" presStyleIdx="1" presStyleCnt="3" custScaleX="134220">
        <dgm:presLayoutVars>
          <dgm:bulletEnabled val="1"/>
        </dgm:presLayoutVars>
      </dgm:prSet>
      <dgm:spPr/>
    </dgm:pt>
    <dgm:pt modelId="{92FE4D68-E414-4CFC-94EA-BDCE0DC77522}" type="pres">
      <dgm:prSet presAssocID="{B3859170-768A-43C7-BF71-3C3EBCD5AD93}" presName="invisiNode" presStyleLbl="node1" presStyleIdx="1" presStyleCnt="3"/>
      <dgm:spPr/>
    </dgm:pt>
    <dgm:pt modelId="{951D04E7-3295-4DEC-B820-FEBBE15A82FC}" type="pres">
      <dgm:prSet presAssocID="{B3859170-768A-43C7-BF71-3C3EBCD5AD93}" presName="imagNode" presStyleLbl="fgImgPlace1" presStyleIdx="1" presStyleCnt="3"/>
      <dgm:spPr>
        <a:blipFill rotWithShape="1">
          <a:blip xmlns:r="http://schemas.openxmlformats.org/officeDocument/2006/relationships" r:embed="rId1"/>
          <a:stretch>
            <a:fillRect/>
          </a:stretch>
        </a:blipFill>
      </dgm:spPr>
    </dgm:pt>
    <dgm:pt modelId="{9122C913-DA4E-4E64-A54E-6EE59DED8BDE}" type="pres">
      <dgm:prSet presAssocID="{0A4CC24D-BC11-4691-A0F4-3B6E658CFA5C}" presName="sibTrans" presStyleLbl="sibTrans2D1" presStyleIdx="0" presStyleCnt="0"/>
      <dgm:spPr/>
    </dgm:pt>
    <dgm:pt modelId="{33C58296-3AED-4A6E-A494-EDF2ED1E2469}" type="pres">
      <dgm:prSet presAssocID="{EB6411A5-8069-42E4-9A8F-753F3EA127F7}" presName="compNode" presStyleCnt="0"/>
      <dgm:spPr/>
    </dgm:pt>
    <dgm:pt modelId="{EDA52F2E-B1A7-46D8-BC29-5D7B4ADD185F}" type="pres">
      <dgm:prSet presAssocID="{EB6411A5-8069-42E4-9A8F-753F3EA127F7}" presName="node" presStyleLbl="node1" presStyleIdx="2" presStyleCnt="3" custScaleX="115553">
        <dgm:presLayoutVars>
          <dgm:bulletEnabled val="1"/>
        </dgm:presLayoutVars>
      </dgm:prSet>
      <dgm:spPr/>
    </dgm:pt>
    <dgm:pt modelId="{9206F649-97EB-47B2-8D6B-2F9D5997DC81}" type="pres">
      <dgm:prSet presAssocID="{EB6411A5-8069-42E4-9A8F-753F3EA127F7}" presName="invisiNode" presStyleLbl="node1" presStyleIdx="2" presStyleCnt="3"/>
      <dgm:spPr/>
    </dgm:pt>
    <dgm:pt modelId="{CA41BAE1-DA44-4D61-931C-423C2B6F1DEB}" type="pres">
      <dgm:prSet presAssocID="{EB6411A5-8069-42E4-9A8F-753F3EA127F7}" presName="imagNode" presStyleLbl="fgImgPlace1" presStyleIdx="2" presStyleCnt="3"/>
      <dgm:spPr>
        <a:blipFill rotWithShape="1">
          <a:blip xmlns:r="http://schemas.openxmlformats.org/officeDocument/2006/relationships" r:embed="rId1"/>
          <a:stretch>
            <a:fillRect/>
          </a:stretch>
        </a:blipFill>
      </dgm:spPr>
    </dgm:pt>
  </dgm:ptLst>
  <dgm:cxnLst>
    <dgm:cxn modelId="{3D21E605-7A34-4096-AFB0-29EAC56E4A5E}" srcId="{8FBCE979-E74B-49B9-B5DF-6F196658ABD1}" destId="{B3859170-768A-43C7-BF71-3C3EBCD5AD93}" srcOrd="1" destOrd="0" parTransId="{D20A0D5A-D1FD-4FFB-88C7-2AF8AF62BE5C}" sibTransId="{0A4CC24D-BC11-4691-A0F4-3B6E658CFA5C}"/>
    <dgm:cxn modelId="{518FD213-3362-4261-955A-4A4683246761}" type="presOf" srcId="{B3859170-768A-43C7-BF71-3C3EBCD5AD93}" destId="{5332B5C7-B1A5-4777-800C-970F97E5E55E}" srcOrd="0" destOrd="0" presId="urn:microsoft.com/office/officeart/2005/8/layout/pList2"/>
    <dgm:cxn modelId="{48626530-ED94-4101-873F-36025CAE0F99}" type="presOf" srcId="{EB6411A5-8069-42E4-9A8F-753F3EA127F7}" destId="{EDA52F2E-B1A7-46D8-BC29-5D7B4ADD185F}" srcOrd="0" destOrd="0" presId="urn:microsoft.com/office/officeart/2005/8/layout/pList2"/>
    <dgm:cxn modelId="{D7BD2874-D598-4139-8F17-0641E5A8ADE6}" type="presOf" srcId="{B81AD61E-E7E5-410D-B932-2B5D0597F960}" destId="{4918391E-1544-4358-BC09-1100FE0FA26B}" srcOrd="0" destOrd="0" presId="urn:microsoft.com/office/officeart/2005/8/layout/pList2"/>
    <dgm:cxn modelId="{3704CA5A-B597-4B54-ACD8-FEA5B1262ED2}" srcId="{8FBCE979-E74B-49B9-B5DF-6F196658ABD1}" destId="{EB6411A5-8069-42E4-9A8F-753F3EA127F7}" srcOrd="2" destOrd="0" parTransId="{20B782F3-F054-4B41-8592-FEDB9A461A0B}" sibTransId="{3A02EA55-0548-4773-9FCF-19A3B9E0091E}"/>
    <dgm:cxn modelId="{7518B88A-3E80-4CF3-AFA4-27AE28F74452}" srcId="{8FBCE979-E74B-49B9-B5DF-6F196658ABD1}" destId="{B81AD61E-E7E5-410D-B932-2B5D0597F960}" srcOrd="0" destOrd="0" parTransId="{972A31D6-EC94-4CB3-88A7-6F849CABE700}" sibTransId="{5ED1A10B-ABEC-4F8A-A3B8-18C4D523D548}"/>
    <dgm:cxn modelId="{9219E0AD-DBA2-45D3-8BAD-7E449DBA0559}" type="presOf" srcId="{5ED1A10B-ABEC-4F8A-A3B8-18C4D523D548}" destId="{AC7C45BA-F4F4-4F83-8C96-3A5A8F88A83F}" srcOrd="0" destOrd="0" presId="urn:microsoft.com/office/officeart/2005/8/layout/pList2"/>
    <dgm:cxn modelId="{D46EF2D9-2160-4421-A94A-A9841FF80D35}" type="presOf" srcId="{8FBCE979-E74B-49B9-B5DF-6F196658ABD1}" destId="{9ACE0D8E-0E16-494B-BF26-736BEA2D28BF}" srcOrd="0" destOrd="0" presId="urn:microsoft.com/office/officeart/2005/8/layout/pList2"/>
    <dgm:cxn modelId="{6870FAFE-9C24-40ED-9A34-D87A36B3A558}" type="presOf" srcId="{0A4CC24D-BC11-4691-A0F4-3B6E658CFA5C}" destId="{9122C913-DA4E-4E64-A54E-6EE59DED8BDE}" srcOrd="0" destOrd="0" presId="urn:microsoft.com/office/officeart/2005/8/layout/pList2"/>
    <dgm:cxn modelId="{C04DFD60-C498-4B89-A8D3-3BE232B453F5}" type="presParOf" srcId="{9ACE0D8E-0E16-494B-BF26-736BEA2D28BF}" destId="{1BC5D9A8-65F0-4C16-A9B5-9C4FED6D9893}" srcOrd="0" destOrd="0" presId="urn:microsoft.com/office/officeart/2005/8/layout/pList2"/>
    <dgm:cxn modelId="{C344F6D4-9446-4B03-83F2-6AC25BBC7CDD}" type="presParOf" srcId="{9ACE0D8E-0E16-494B-BF26-736BEA2D28BF}" destId="{0F113070-E1AF-4ECE-AA7B-0B33E2DC08CB}" srcOrd="1" destOrd="0" presId="urn:microsoft.com/office/officeart/2005/8/layout/pList2"/>
    <dgm:cxn modelId="{09F0997E-961F-4F98-8ADE-6EF518EC48BD}" type="presParOf" srcId="{0F113070-E1AF-4ECE-AA7B-0B33E2DC08CB}" destId="{71A9CEDD-9B58-4D9E-AFDA-EB8124A03190}" srcOrd="0" destOrd="0" presId="urn:microsoft.com/office/officeart/2005/8/layout/pList2"/>
    <dgm:cxn modelId="{22F78B57-F5EE-46D7-8A1F-AD38DE1391DA}" type="presParOf" srcId="{71A9CEDD-9B58-4D9E-AFDA-EB8124A03190}" destId="{4918391E-1544-4358-BC09-1100FE0FA26B}" srcOrd="0" destOrd="0" presId="urn:microsoft.com/office/officeart/2005/8/layout/pList2"/>
    <dgm:cxn modelId="{EB0788A5-C505-4475-BCED-3674CB970FF5}" type="presParOf" srcId="{71A9CEDD-9B58-4D9E-AFDA-EB8124A03190}" destId="{F4BFB7E4-5A39-441C-B955-A012D9333439}" srcOrd="1" destOrd="0" presId="urn:microsoft.com/office/officeart/2005/8/layout/pList2"/>
    <dgm:cxn modelId="{C5071F47-660D-48CC-A461-0CA79F8908EF}" type="presParOf" srcId="{71A9CEDD-9B58-4D9E-AFDA-EB8124A03190}" destId="{422EC39E-7835-4B46-8CB0-E78F7BA39F11}" srcOrd="2" destOrd="0" presId="urn:microsoft.com/office/officeart/2005/8/layout/pList2"/>
    <dgm:cxn modelId="{90D8A58E-1818-4378-A99A-767EEA3114D2}" type="presParOf" srcId="{0F113070-E1AF-4ECE-AA7B-0B33E2DC08CB}" destId="{AC7C45BA-F4F4-4F83-8C96-3A5A8F88A83F}" srcOrd="1" destOrd="0" presId="urn:microsoft.com/office/officeart/2005/8/layout/pList2"/>
    <dgm:cxn modelId="{8310E96A-952B-41E5-9BC4-CC5D4F557D1B}" type="presParOf" srcId="{0F113070-E1AF-4ECE-AA7B-0B33E2DC08CB}" destId="{30F6682D-8129-439E-B703-ADA0434DF361}" srcOrd="2" destOrd="0" presId="urn:microsoft.com/office/officeart/2005/8/layout/pList2"/>
    <dgm:cxn modelId="{25B93715-D067-42D6-9F7D-16BD9BAF27D1}" type="presParOf" srcId="{30F6682D-8129-439E-B703-ADA0434DF361}" destId="{5332B5C7-B1A5-4777-800C-970F97E5E55E}" srcOrd="0" destOrd="0" presId="urn:microsoft.com/office/officeart/2005/8/layout/pList2"/>
    <dgm:cxn modelId="{B665D33E-A265-47ED-A85A-37EC1E424832}" type="presParOf" srcId="{30F6682D-8129-439E-B703-ADA0434DF361}" destId="{92FE4D68-E414-4CFC-94EA-BDCE0DC77522}" srcOrd="1" destOrd="0" presId="urn:microsoft.com/office/officeart/2005/8/layout/pList2"/>
    <dgm:cxn modelId="{0F8D41F4-14BA-4F1D-AF01-7D44DA25052C}" type="presParOf" srcId="{30F6682D-8129-439E-B703-ADA0434DF361}" destId="{951D04E7-3295-4DEC-B820-FEBBE15A82FC}" srcOrd="2" destOrd="0" presId="urn:microsoft.com/office/officeart/2005/8/layout/pList2"/>
    <dgm:cxn modelId="{63C1DE81-9B94-4228-B22D-23C40E4E4473}" type="presParOf" srcId="{0F113070-E1AF-4ECE-AA7B-0B33E2DC08CB}" destId="{9122C913-DA4E-4E64-A54E-6EE59DED8BDE}" srcOrd="3" destOrd="0" presId="urn:microsoft.com/office/officeart/2005/8/layout/pList2"/>
    <dgm:cxn modelId="{32EF4403-6638-45C9-9C13-23AADF50C72A}" type="presParOf" srcId="{0F113070-E1AF-4ECE-AA7B-0B33E2DC08CB}" destId="{33C58296-3AED-4A6E-A494-EDF2ED1E2469}" srcOrd="4" destOrd="0" presId="urn:microsoft.com/office/officeart/2005/8/layout/pList2"/>
    <dgm:cxn modelId="{579C36B6-894D-4017-922F-CC83B42FAEF3}" type="presParOf" srcId="{33C58296-3AED-4A6E-A494-EDF2ED1E2469}" destId="{EDA52F2E-B1A7-46D8-BC29-5D7B4ADD185F}" srcOrd="0" destOrd="0" presId="urn:microsoft.com/office/officeart/2005/8/layout/pList2"/>
    <dgm:cxn modelId="{9BEF76DA-75EB-4190-83A8-B062762CFB44}" type="presParOf" srcId="{33C58296-3AED-4A6E-A494-EDF2ED1E2469}" destId="{9206F649-97EB-47B2-8D6B-2F9D5997DC81}" srcOrd="1" destOrd="0" presId="urn:microsoft.com/office/officeart/2005/8/layout/pList2"/>
    <dgm:cxn modelId="{2794A979-D3D2-425A-9927-D14CC63F545A}" type="presParOf" srcId="{33C58296-3AED-4A6E-A494-EDF2ED1E2469}" destId="{CA41BAE1-DA44-4D61-931C-423C2B6F1DE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BCE979-E74B-49B9-B5DF-6F196658ABD1}"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n-US"/>
        </a:p>
      </dgm:t>
    </dgm:pt>
    <dgm:pt modelId="{B81AD61E-E7E5-410D-B932-2B5D0597F960}">
      <dgm:prSet phldrT="[Text]" custT="1"/>
      <dgm:spPr>
        <a:solidFill>
          <a:schemeClr val="accent2">
            <a:lumMod val="40000"/>
            <a:lumOff val="60000"/>
          </a:schemeClr>
        </a:solidFill>
      </dgm:spPr>
      <dgm:t>
        <a:bodyPr/>
        <a:lstStyle/>
        <a:p>
          <a:r>
            <a:rPr lang="en-US" sz="2400" b="1">
              <a:solidFill>
                <a:schemeClr val="tx1"/>
              </a:solidFill>
            </a:rPr>
            <a:t>Your ICASS Invoice is based on a </a:t>
          </a:r>
          <a:r>
            <a:rPr lang="en-US" sz="2400" b="1" u="sng">
              <a:solidFill>
                <a:schemeClr val="tx1"/>
              </a:solidFill>
            </a:rPr>
            <a:t>budgeted amount </a:t>
          </a:r>
          <a:r>
            <a:rPr lang="en-US" sz="2400" b="1">
              <a:solidFill>
                <a:schemeClr val="tx1"/>
              </a:solidFill>
            </a:rPr>
            <a:t>of money, not an expended amount</a:t>
          </a:r>
          <a:r>
            <a:rPr lang="en-US" sz="2400">
              <a:solidFill>
                <a:schemeClr val="tx1"/>
              </a:solidFill>
            </a:rPr>
            <a:t>. </a:t>
          </a:r>
        </a:p>
      </dgm:t>
    </dgm:pt>
    <dgm:pt modelId="{972A31D6-EC94-4CB3-88A7-6F849CABE700}" type="parTrans" cxnId="{7518B88A-3E80-4CF3-AFA4-27AE28F74452}">
      <dgm:prSet/>
      <dgm:spPr/>
      <dgm:t>
        <a:bodyPr/>
        <a:lstStyle/>
        <a:p>
          <a:endParaRPr lang="en-US"/>
        </a:p>
      </dgm:t>
    </dgm:pt>
    <dgm:pt modelId="{5ED1A10B-ABEC-4F8A-A3B8-18C4D523D548}" type="sibTrans" cxnId="{7518B88A-3E80-4CF3-AFA4-27AE28F74452}">
      <dgm:prSet/>
      <dgm:spPr/>
      <dgm:t>
        <a:bodyPr/>
        <a:lstStyle/>
        <a:p>
          <a:endParaRPr lang="en-US"/>
        </a:p>
      </dgm:t>
    </dgm:pt>
    <dgm:pt modelId="{B3859170-768A-43C7-BF71-3C3EBCD5AD93}">
      <dgm:prSet custT="1"/>
      <dgm:spPr>
        <a:solidFill>
          <a:schemeClr val="accent1">
            <a:lumMod val="40000"/>
            <a:lumOff val="60000"/>
          </a:schemeClr>
        </a:solidFill>
      </dgm:spPr>
      <dgm:t>
        <a:bodyPr/>
        <a:lstStyle/>
        <a:p>
          <a:r>
            <a:rPr lang="en-US" sz="2400" b="1">
              <a:solidFill>
                <a:schemeClr val="tx1"/>
              </a:solidFill>
              <a:latin typeface="+mn-lt"/>
            </a:rPr>
            <a:t>Approving your Workload Counts commits </a:t>
          </a:r>
          <a:r>
            <a:rPr lang="en-US" sz="2400" b="1" u="sng">
              <a:solidFill>
                <a:schemeClr val="tx1"/>
              </a:solidFill>
              <a:latin typeface="+mn-lt"/>
            </a:rPr>
            <a:t>your agency to pay </a:t>
          </a:r>
          <a:r>
            <a:rPr lang="en-US" sz="2400" b="1">
              <a:solidFill>
                <a:schemeClr val="tx1"/>
              </a:solidFill>
              <a:latin typeface="+mn-lt"/>
            </a:rPr>
            <a:t>a specific percent of a budgeted $$-amount.</a:t>
          </a:r>
        </a:p>
      </dgm:t>
    </dgm:pt>
    <dgm:pt modelId="{0A4CC24D-BC11-4691-A0F4-3B6E658CFA5C}" type="sibTrans" cxnId="{3D21E605-7A34-4096-AFB0-29EAC56E4A5E}">
      <dgm:prSet/>
      <dgm:spPr/>
      <dgm:t>
        <a:bodyPr/>
        <a:lstStyle/>
        <a:p>
          <a:endParaRPr lang="en-US"/>
        </a:p>
      </dgm:t>
    </dgm:pt>
    <dgm:pt modelId="{D20A0D5A-D1FD-4FFB-88C7-2AF8AF62BE5C}" type="parTrans" cxnId="{3D21E605-7A34-4096-AFB0-29EAC56E4A5E}">
      <dgm:prSet/>
      <dgm:spPr/>
      <dgm:t>
        <a:bodyPr/>
        <a:lstStyle/>
        <a:p>
          <a:endParaRPr lang="en-US"/>
        </a:p>
      </dgm:t>
    </dgm:pt>
    <dgm:pt modelId="{EB6411A5-8069-42E4-9A8F-753F3EA127F7}">
      <dgm:prSet custT="1"/>
      <dgm:spPr>
        <a:solidFill>
          <a:schemeClr val="accent4">
            <a:lumMod val="40000"/>
            <a:lumOff val="60000"/>
          </a:schemeClr>
        </a:solidFill>
      </dgm:spPr>
      <dgm:t>
        <a:bodyPr/>
        <a:lstStyle/>
        <a:p>
          <a:r>
            <a:rPr lang="en-US" sz="2400" b="1">
              <a:solidFill>
                <a:schemeClr val="tx1"/>
              </a:solidFill>
            </a:rPr>
            <a:t>ICASS uses a Working Capital Fund which is </a:t>
          </a:r>
          <a:r>
            <a:rPr lang="en-US" sz="2400" b="1" u="sng">
              <a:solidFill>
                <a:schemeClr val="tx1"/>
              </a:solidFill>
            </a:rPr>
            <a:t>NO YEAR Money.</a:t>
          </a:r>
        </a:p>
      </dgm:t>
    </dgm:pt>
    <dgm:pt modelId="{3A02EA55-0548-4773-9FCF-19A3B9E0091E}" type="sibTrans" cxnId="{3704CA5A-B597-4B54-ACD8-FEA5B1262ED2}">
      <dgm:prSet/>
      <dgm:spPr/>
      <dgm:t>
        <a:bodyPr/>
        <a:lstStyle/>
        <a:p>
          <a:endParaRPr lang="en-US"/>
        </a:p>
      </dgm:t>
    </dgm:pt>
    <dgm:pt modelId="{20B782F3-F054-4B41-8592-FEDB9A461A0B}" type="parTrans" cxnId="{3704CA5A-B597-4B54-ACD8-FEA5B1262ED2}">
      <dgm:prSet/>
      <dgm:spPr/>
      <dgm:t>
        <a:bodyPr/>
        <a:lstStyle/>
        <a:p>
          <a:endParaRPr lang="en-US"/>
        </a:p>
      </dgm:t>
    </dgm:pt>
    <dgm:pt modelId="{9ACE0D8E-0E16-494B-BF26-736BEA2D28BF}" type="pres">
      <dgm:prSet presAssocID="{8FBCE979-E74B-49B9-B5DF-6F196658ABD1}" presName="Name0" presStyleCnt="0">
        <dgm:presLayoutVars>
          <dgm:dir/>
          <dgm:resizeHandles val="exact"/>
        </dgm:presLayoutVars>
      </dgm:prSet>
      <dgm:spPr/>
    </dgm:pt>
    <dgm:pt modelId="{1BC5D9A8-65F0-4C16-A9B5-9C4FED6D9893}" type="pres">
      <dgm:prSet presAssocID="{8FBCE979-E74B-49B9-B5DF-6F196658ABD1}" presName="bkgdShp" presStyleLbl="alignAccFollowNode1" presStyleIdx="0" presStyleCnt="1"/>
      <dgm:spPr/>
    </dgm:pt>
    <dgm:pt modelId="{0F113070-E1AF-4ECE-AA7B-0B33E2DC08CB}" type="pres">
      <dgm:prSet presAssocID="{8FBCE979-E74B-49B9-B5DF-6F196658ABD1}" presName="linComp" presStyleCnt="0"/>
      <dgm:spPr/>
    </dgm:pt>
    <dgm:pt modelId="{71A9CEDD-9B58-4D9E-AFDA-EB8124A03190}" type="pres">
      <dgm:prSet presAssocID="{B81AD61E-E7E5-410D-B932-2B5D0597F960}" presName="compNode" presStyleCnt="0"/>
      <dgm:spPr/>
    </dgm:pt>
    <dgm:pt modelId="{4918391E-1544-4358-BC09-1100FE0FA26B}" type="pres">
      <dgm:prSet presAssocID="{B81AD61E-E7E5-410D-B932-2B5D0597F960}" presName="node" presStyleLbl="node1" presStyleIdx="0" presStyleCnt="3" custScaleX="136819">
        <dgm:presLayoutVars>
          <dgm:bulletEnabled val="1"/>
        </dgm:presLayoutVars>
      </dgm:prSet>
      <dgm:spPr/>
    </dgm:pt>
    <dgm:pt modelId="{F4BFB7E4-5A39-441C-B955-A012D9333439}" type="pres">
      <dgm:prSet presAssocID="{B81AD61E-E7E5-410D-B932-2B5D0597F960}" presName="invisiNode" presStyleLbl="node1" presStyleIdx="0" presStyleCnt="3"/>
      <dgm:spPr/>
    </dgm:pt>
    <dgm:pt modelId="{422EC39E-7835-4B46-8CB0-E78F7BA39F11}" type="pres">
      <dgm:prSet presAssocID="{B81AD61E-E7E5-410D-B932-2B5D0597F960}" presName="imagNode" presStyleLbl="fgImgPlace1" presStyleIdx="0" presStyleCnt="3" custLinFactNeighborX="3199" custLinFactNeighborY="1177"/>
      <dgm:spPr>
        <a:blipFill rotWithShape="1">
          <a:blip xmlns:r="http://schemas.openxmlformats.org/officeDocument/2006/relationships" r:embed="rId1"/>
          <a:stretch>
            <a:fillRect/>
          </a:stretch>
        </a:blipFill>
      </dgm:spPr>
    </dgm:pt>
    <dgm:pt modelId="{AC7C45BA-F4F4-4F83-8C96-3A5A8F88A83F}" type="pres">
      <dgm:prSet presAssocID="{5ED1A10B-ABEC-4F8A-A3B8-18C4D523D548}" presName="sibTrans" presStyleLbl="sibTrans2D1" presStyleIdx="0" presStyleCnt="0"/>
      <dgm:spPr/>
    </dgm:pt>
    <dgm:pt modelId="{30F6682D-8129-439E-B703-ADA0434DF361}" type="pres">
      <dgm:prSet presAssocID="{B3859170-768A-43C7-BF71-3C3EBCD5AD93}" presName="compNode" presStyleCnt="0"/>
      <dgm:spPr/>
    </dgm:pt>
    <dgm:pt modelId="{5332B5C7-B1A5-4777-800C-970F97E5E55E}" type="pres">
      <dgm:prSet presAssocID="{B3859170-768A-43C7-BF71-3C3EBCD5AD93}" presName="node" presStyleLbl="node1" presStyleIdx="1" presStyleCnt="3" custScaleX="134220">
        <dgm:presLayoutVars>
          <dgm:bulletEnabled val="1"/>
        </dgm:presLayoutVars>
      </dgm:prSet>
      <dgm:spPr/>
    </dgm:pt>
    <dgm:pt modelId="{92FE4D68-E414-4CFC-94EA-BDCE0DC77522}" type="pres">
      <dgm:prSet presAssocID="{B3859170-768A-43C7-BF71-3C3EBCD5AD93}" presName="invisiNode" presStyleLbl="node1" presStyleIdx="1" presStyleCnt="3"/>
      <dgm:spPr/>
    </dgm:pt>
    <dgm:pt modelId="{951D04E7-3295-4DEC-B820-FEBBE15A82FC}" type="pres">
      <dgm:prSet presAssocID="{B3859170-768A-43C7-BF71-3C3EBCD5AD93}" presName="imagNode" presStyleLbl="fgImgPlace1" presStyleIdx="1" presStyleCnt="3"/>
      <dgm:spPr>
        <a:blipFill rotWithShape="1">
          <a:blip xmlns:r="http://schemas.openxmlformats.org/officeDocument/2006/relationships" r:embed="rId1"/>
          <a:stretch>
            <a:fillRect/>
          </a:stretch>
        </a:blipFill>
      </dgm:spPr>
    </dgm:pt>
    <dgm:pt modelId="{9122C913-DA4E-4E64-A54E-6EE59DED8BDE}" type="pres">
      <dgm:prSet presAssocID="{0A4CC24D-BC11-4691-A0F4-3B6E658CFA5C}" presName="sibTrans" presStyleLbl="sibTrans2D1" presStyleIdx="0" presStyleCnt="0"/>
      <dgm:spPr/>
    </dgm:pt>
    <dgm:pt modelId="{33C58296-3AED-4A6E-A494-EDF2ED1E2469}" type="pres">
      <dgm:prSet presAssocID="{EB6411A5-8069-42E4-9A8F-753F3EA127F7}" presName="compNode" presStyleCnt="0"/>
      <dgm:spPr/>
    </dgm:pt>
    <dgm:pt modelId="{EDA52F2E-B1A7-46D8-BC29-5D7B4ADD185F}" type="pres">
      <dgm:prSet presAssocID="{EB6411A5-8069-42E4-9A8F-753F3EA127F7}" presName="node" presStyleLbl="node1" presStyleIdx="2" presStyleCnt="3" custScaleX="115553">
        <dgm:presLayoutVars>
          <dgm:bulletEnabled val="1"/>
        </dgm:presLayoutVars>
      </dgm:prSet>
      <dgm:spPr/>
    </dgm:pt>
    <dgm:pt modelId="{9206F649-97EB-47B2-8D6B-2F9D5997DC81}" type="pres">
      <dgm:prSet presAssocID="{EB6411A5-8069-42E4-9A8F-753F3EA127F7}" presName="invisiNode" presStyleLbl="node1" presStyleIdx="2" presStyleCnt="3"/>
      <dgm:spPr/>
    </dgm:pt>
    <dgm:pt modelId="{CA41BAE1-DA44-4D61-931C-423C2B6F1DEB}" type="pres">
      <dgm:prSet presAssocID="{EB6411A5-8069-42E4-9A8F-753F3EA127F7}" presName="imagNode" presStyleLbl="fgImgPlace1" presStyleIdx="2" presStyleCnt="3"/>
      <dgm:spPr>
        <a:blipFill rotWithShape="1">
          <a:blip xmlns:r="http://schemas.openxmlformats.org/officeDocument/2006/relationships" r:embed="rId1"/>
          <a:stretch>
            <a:fillRect/>
          </a:stretch>
        </a:blipFill>
      </dgm:spPr>
    </dgm:pt>
  </dgm:ptLst>
  <dgm:cxnLst>
    <dgm:cxn modelId="{3D21E605-7A34-4096-AFB0-29EAC56E4A5E}" srcId="{8FBCE979-E74B-49B9-B5DF-6F196658ABD1}" destId="{B3859170-768A-43C7-BF71-3C3EBCD5AD93}" srcOrd="1" destOrd="0" parTransId="{D20A0D5A-D1FD-4FFB-88C7-2AF8AF62BE5C}" sibTransId="{0A4CC24D-BC11-4691-A0F4-3B6E658CFA5C}"/>
    <dgm:cxn modelId="{518FD213-3362-4261-955A-4A4683246761}" type="presOf" srcId="{B3859170-768A-43C7-BF71-3C3EBCD5AD93}" destId="{5332B5C7-B1A5-4777-800C-970F97E5E55E}" srcOrd="0" destOrd="0" presId="urn:microsoft.com/office/officeart/2005/8/layout/pList2"/>
    <dgm:cxn modelId="{48626530-ED94-4101-873F-36025CAE0F99}" type="presOf" srcId="{EB6411A5-8069-42E4-9A8F-753F3EA127F7}" destId="{EDA52F2E-B1A7-46D8-BC29-5D7B4ADD185F}" srcOrd="0" destOrd="0" presId="urn:microsoft.com/office/officeart/2005/8/layout/pList2"/>
    <dgm:cxn modelId="{D7BD2874-D598-4139-8F17-0641E5A8ADE6}" type="presOf" srcId="{B81AD61E-E7E5-410D-B932-2B5D0597F960}" destId="{4918391E-1544-4358-BC09-1100FE0FA26B}" srcOrd="0" destOrd="0" presId="urn:microsoft.com/office/officeart/2005/8/layout/pList2"/>
    <dgm:cxn modelId="{3704CA5A-B597-4B54-ACD8-FEA5B1262ED2}" srcId="{8FBCE979-E74B-49B9-B5DF-6F196658ABD1}" destId="{EB6411A5-8069-42E4-9A8F-753F3EA127F7}" srcOrd="2" destOrd="0" parTransId="{20B782F3-F054-4B41-8592-FEDB9A461A0B}" sibTransId="{3A02EA55-0548-4773-9FCF-19A3B9E0091E}"/>
    <dgm:cxn modelId="{7518B88A-3E80-4CF3-AFA4-27AE28F74452}" srcId="{8FBCE979-E74B-49B9-B5DF-6F196658ABD1}" destId="{B81AD61E-E7E5-410D-B932-2B5D0597F960}" srcOrd="0" destOrd="0" parTransId="{972A31D6-EC94-4CB3-88A7-6F849CABE700}" sibTransId="{5ED1A10B-ABEC-4F8A-A3B8-18C4D523D548}"/>
    <dgm:cxn modelId="{9219E0AD-DBA2-45D3-8BAD-7E449DBA0559}" type="presOf" srcId="{5ED1A10B-ABEC-4F8A-A3B8-18C4D523D548}" destId="{AC7C45BA-F4F4-4F83-8C96-3A5A8F88A83F}" srcOrd="0" destOrd="0" presId="urn:microsoft.com/office/officeart/2005/8/layout/pList2"/>
    <dgm:cxn modelId="{D46EF2D9-2160-4421-A94A-A9841FF80D35}" type="presOf" srcId="{8FBCE979-E74B-49B9-B5DF-6F196658ABD1}" destId="{9ACE0D8E-0E16-494B-BF26-736BEA2D28BF}" srcOrd="0" destOrd="0" presId="urn:microsoft.com/office/officeart/2005/8/layout/pList2"/>
    <dgm:cxn modelId="{6870FAFE-9C24-40ED-9A34-D87A36B3A558}" type="presOf" srcId="{0A4CC24D-BC11-4691-A0F4-3B6E658CFA5C}" destId="{9122C913-DA4E-4E64-A54E-6EE59DED8BDE}" srcOrd="0" destOrd="0" presId="urn:microsoft.com/office/officeart/2005/8/layout/pList2"/>
    <dgm:cxn modelId="{C04DFD60-C498-4B89-A8D3-3BE232B453F5}" type="presParOf" srcId="{9ACE0D8E-0E16-494B-BF26-736BEA2D28BF}" destId="{1BC5D9A8-65F0-4C16-A9B5-9C4FED6D9893}" srcOrd="0" destOrd="0" presId="urn:microsoft.com/office/officeart/2005/8/layout/pList2"/>
    <dgm:cxn modelId="{C344F6D4-9446-4B03-83F2-6AC25BBC7CDD}" type="presParOf" srcId="{9ACE0D8E-0E16-494B-BF26-736BEA2D28BF}" destId="{0F113070-E1AF-4ECE-AA7B-0B33E2DC08CB}" srcOrd="1" destOrd="0" presId="urn:microsoft.com/office/officeart/2005/8/layout/pList2"/>
    <dgm:cxn modelId="{09F0997E-961F-4F98-8ADE-6EF518EC48BD}" type="presParOf" srcId="{0F113070-E1AF-4ECE-AA7B-0B33E2DC08CB}" destId="{71A9CEDD-9B58-4D9E-AFDA-EB8124A03190}" srcOrd="0" destOrd="0" presId="urn:microsoft.com/office/officeart/2005/8/layout/pList2"/>
    <dgm:cxn modelId="{22F78B57-F5EE-46D7-8A1F-AD38DE1391DA}" type="presParOf" srcId="{71A9CEDD-9B58-4D9E-AFDA-EB8124A03190}" destId="{4918391E-1544-4358-BC09-1100FE0FA26B}" srcOrd="0" destOrd="0" presId="urn:microsoft.com/office/officeart/2005/8/layout/pList2"/>
    <dgm:cxn modelId="{EB0788A5-C505-4475-BCED-3674CB970FF5}" type="presParOf" srcId="{71A9CEDD-9B58-4D9E-AFDA-EB8124A03190}" destId="{F4BFB7E4-5A39-441C-B955-A012D9333439}" srcOrd="1" destOrd="0" presId="urn:microsoft.com/office/officeart/2005/8/layout/pList2"/>
    <dgm:cxn modelId="{C5071F47-660D-48CC-A461-0CA79F8908EF}" type="presParOf" srcId="{71A9CEDD-9B58-4D9E-AFDA-EB8124A03190}" destId="{422EC39E-7835-4B46-8CB0-E78F7BA39F11}" srcOrd="2" destOrd="0" presId="urn:microsoft.com/office/officeart/2005/8/layout/pList2"/>
    <dgm:cxn modelId="{90D8A58E-1818-4378-A99A-767EEA3114D2}" type="presParOf" srcId="{0F113070-E1AF-4ECE-AA7B-0B33E2DC08CB}" destId="{AC7C45BA-F4F4-4F83-8C96-3A5A8F88A83F}" srcOrd="1" destOrd="0" presId="urn:microsoft.com/office/officeart/2005/8/layout/pList2"/>
    <dgm:cxn modelId="{8310E96A-952B-41E5-9BC4-CC5D4F557D1B}" type="presParOf" srcId="{0F113070-E1AF-4ECE-AA7B-0B33E2DC08CB}" destId="{30F6682D-8129-439E-B703-ADA0434DF361}" srcOrd="2" destOrd="0" presId="urn:microsoft.com/office/officeart/2005/8/layout/pList2"/>
    <dgm:cxn modelId="{25B93715-D067-42D6-9F7D-16BD9BAF27D1}" type="presParOf" srcId="{30F6682D-8129-439E-B703-ADA0434DF361}" destId="{5332B5C7-B1A5-4777-800C-970F97E5E55E}" srcOrd="0" destOrd="0" presId="urn:microsoft.com/office/officeart/2005/8/layout/pList2"/>
    <dgm:cxn modelId="{B665D33E-A265-47ED-A85A-37EC1E424832}" type="presParOf" srcId="{30F6682D-8129-439E-B703-ADA0434DF361}" destId="{92FE4D68-E414-4CFC-94EA-BDCE0DC77522}" srcOrd="1" destOrd="0" presId="urn:microsoft.com/office/officeart/2005/8/layout/pList2"/>
    <dgm:cxn modelId="{0F8D41F4-14BA-4F1D-AF01-7D44DA25052C}" type="presParOf" srcId="{30F6682D-8129-439E-B703-ADA0434DF361}" destId="{951D04E7-3295-4DEC-B820-FEBBE15A82FC}" srcOrd="2" destOrd="0" presId="urn:microsoft.com/office/officeart/2005/8/layout/pList2"/>
    <dgm:cxn modelId="{63C1DE81-9B94-4228-B22D-23C40E4E4473}" type="presParOf" srcId="{0F113070-E1AF-4ECE-AA7B-0B33E2DC08CB}" destId="{9122C913-DA4E-4E64-A54E-6EE59DED8BDE}" srcOrd="3" destOrd="0" presId="urn:microsoft.com/office/officeart/2005/8/layout/pList2"/>
    <dgm:cxn modelId="{32EF4403-6638-45C9-9C13-23AADF50C72A}" type="presParOf" srcId="{0F113070-E1AF-4ECE-AA7B-0B33E2DC08CB}" destId="{33C58296-3AED-4A6E-A494-EDF2ED1E2469}" srcOrd="4" destOrd="0" presId="urn:microsoft.com/office/officeart/2005/8/layout/pList2"/>
    <dgm:cxn modelId="{579C36B6-894D-4017-922F-CC83B42FAEF3}" type="presParOf" srcId="{33C58296-3AED-4A6E-A494-EDF2ED1E2469}" destId="{EDA52F2E-B1A7-46D8-BC29-5D7B4ADD185F}" srcOrd="0" destOrd="0" presId="urn:microsoft.com/office/officeart/2005/8/layout/pList2"/>
    <dgm:cxn modelId="{9BEF76DA-75EB-4190-83A8-B062762CFB44}" type="presParOf" srcId="{33C58296-3AED-4A6E-A494-EDF2ED1E2469}" destId="{9206F649-97EB-47B2-8D6B-2F9D5997DC81}" srcOrd="1" destOrd="0" presId="urn:microsoft.com/office/officeart/2005/8/layout/pList2"/>
    <dgm:cxn modelId="{2794A979-D3D2-425A-9927-D14CC63F545A}" type="presParOf" srcId="{33C58296-3AED-4A6E-A494-EDF2ED1E2469}" destId="{CA41BAE1-DA44-4D61-931C-423C2B6F1DE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CEC8E-9174-4C7D-B544-BBD17FE54CB3}">
      <dsp:nvSpPr>
        <dsp:cNvPr id="0" name=""/>
        <dsp:cNvSpPr/>
      </dsp:nvSpPr>
      <dsp:spPr>
        <a:xfrm>
          <a:off x="-6521798" y="-998209"/>
          <a:ext cx="7768569" cy="7768569"/>
        </a:xfrm>
        <a:prstGeom prst="blockArc">
          <a:avLst>
            <a:gd name="adj1" fmla="val 18900000"/>
            <a:gd name="adj2" fmla="val 2700000"/>
            <a:gd name="adj3" fmla="val 27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334F07-121B-40EE-9400-5E253723EAD5}">
      <dsp:nvSpPr>
        <dsp:cNvPr id="0" name=""/>
        <dsp:cNvSpPr/>
      </dsp:nvSpPr>
      <dsp:spPr>
        <a:xfrm>
          <a:off x="397777" y="262401"/>
          <a:ext cx="9518405" cy="524572"/>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rgbClr val="25497D"/>
              </a:solidFill>
              <a:latin typeface="+mn-lt"/>
            </a:rPr>
            <a:t>Costs for USG Agencies Operating Overseas</a:t>
          </a:r>
          <a:endParaRPr lang="en-US" sz="2400" b="1" kern="1200">
            <a:solidFill>
              <a:schemeClr val="tx1"/>
            </a:solidFill>
            <a:latin typeface="Arial" panose="020B0604020202020204" pitchFamily="34" charset="0"/>
            <a:cs typeface="Arial" panose="020B0604020202020204" pitchFamily="34" charset="0"/>
          </a:endParaRPr>
        </a:p>
      </dsp:txBody>
      <dsp:txXfrm>
        <a:off x="397777" y="262401"/>
        <a:ext cx="9518405" cy="524572"/>
      </dsp:txXfrm>
    </dsp:sp>
    <dsp:sp modelId="{C69DE25E-0FEB-4762-8745-9E19317BA790}">
      <dsp:nvSpPr>
        <dsp:cNvPr id="0" name=""/>
        <dsp:cNvSpPr/>
      </dsp:nvSpPr>
      <dsp:spPr>
        <a:xfrm>
          <a:off x="77058" y="176948"/>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78C411-934A-4C2B-8AF3-0B82E8AC3262}">
      <dsp:nvSpPr>
        <dsp:cNvPr id="0" name=""/>
        <dsp:cNvSpPr/>
      </dsp:nvSpPr>
      <dsp:spPr>
        <a:xfrm>
          <a:off x="879964" y="1049723"/>
          <a:ext cx="9043357" cy="524572"/>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25497D"/>
              </a:solidFill>
              <a:latin typeface="+mn-lt"/>
            </a:rPr>
            <a:t>What is ICASS and ICASS Services </a:t>
          </a:r>
          <a:endParaRPr lang="en-US" sz="2400" b="1" i="1" kern="1200">
            <a:solidFill>
              <a:srgbClr val="25497D"/>
            </a:solidFill>
            <a:latin typeface="+mn-lt"/>
          </a:endParaRPr>
        </a:p>
      </dsp:txBody>
      <dsp:txXfrm>
        <a:off x="879964" y="1049723"/>
        <a:ext cx="9043357" cy="524572"/>
      </dsp:txXfrm>
    </dsp:sp>
    <dsp:sp modelId="{09C90A86-3D1E-4EC3-8E9A-6E3F6EDEB398}">
      <dsp:nvSpPr>
        <dsp:cNvPr id="0" name=""/>
        <dsp:cNvSpPr/>
      </dsp:nvSpPr>
      <dsp:spPr>
        <a:xfrm>
          <a:off x="552106" y="984151"/>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8641D-F03D-42FC-839C-46CE596D6AF1}">
      <dsp:nvSpPr>
        <dsp:cNvPr id="0" name=""/>
        <dsp:cNvSpPr/>
      </dsp:nvSpPr>
      <dsp:spPr>
        <a:xfrm>
          <a:off x="1140288" y="1836467"/>
          <a:ext cx="8783033" cy="524572"/>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Cost Centers and Cost Distribution Methods </a:t>
          </a:r>
          <a:endParaRPr lang="en-US" sz="2400" b="1" i="1" kern="1200">
            <a:solidFill>
              <a:schemeClr val="accent5">
                <a:lumMod val="50000"/>
              </a:schemeClr>
            </a:solidFill>
            <a:latin typeface="+mn-lt"/>
          </a:endParaRPr>
        </a:p>
      </dsp:txBody>
      <dsp:txXfrm>
        <a:off x="1140288" y="1836467"/>
        <a:ext cx="8783033" cy="524572"/>
      </dsp:txXfrm>
    </dsp:sp>
    <dsp:sp modelId="{23ADB8CF-056B-485F-8D35-217C27BAE809}">
      <dsp:nvSpPr>
        <dsp:cNvPr id="0" name=""/>
        <dsp:cNvSpPr/>
      </dsp:nvSpPr>
      <dsp:spPr>
        <a:xfrm>
          <a:off x="812430" y="1770895"/>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2B17B5-1F5F-4F00-BA7D-24CDDAA8D1DA}">
      <dsp:nvSpPr>
        <dsp:cNvPr id="0" name=""/>
        <dsp:cNvSpPr/>
      </dsp:nvSpPr>
      <dsp:spPr>
        <a:xfrm>
          <a:off x="1223407" y="2623788"/>
          <a:ext cx="8699914" cy="524572"/>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cs typeface="Arial" panose="020B0604020202020204" pitchFamily="34" charset="0"/>
            </a:rPr>
            <a:t>Workload Counts and Workload Count Modifications </a:t>
          </a:r>
          <a:endParaRPr lang="en-US" sz="2400" b="1" i="1" kern="1200">
            <a:solidFill>
              <a:schemeClr val="accent5">
                <a:lumMod val="50000"/>
              </a:schemeClr>
            </a:solidFill>
            <a:latin typeface="+mn-lt"/>
          </a:endParaRPr>
        </a:p>
      </dsp:txBody>
      <dsp:txXfrm>
        <a:off x="1223407" y="2623788"/>
        <a:ext cx="8699914" cy="524572"/>
      </dsp:txXfrm>
    </dsp:sp>
    <dsp:sp modelId="{8204F1E6-0DA9-4C59-805C-B748AED73F78}">
      <dsp:nvSpPr>
        <dsp:cNvPr id="0" name=""/>
        <dsp:cNvSpPr/>
      </dsp:nvSpPr>
      <dsp:spPr>
        <a:xfrm>
          <a:off x="895549" y="2558216"/>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693F4-C5C8-453F-A300-EF4D1A562C3D}">
      <dsp:nvSpPr>
        <dsp:cNvPr id="0" name=""/>
        <dsp:cNvSpPr/>
      </dsp:nvSpPr>
      <dsp:spPr>
        <a:xfrm>
          <a:off x="1140288" y="3411109"/>
          <a:ext cx="8783033" cy="524572"/>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ICASS Agency Code and ICASS Invoice </a:t>
          </a:r>
          <a:endParaRPr lang="en-US" sz="2400" b="1" i="1" kern="1200">
            <a:solidFill>
              <a:schemeClr val="accent5">
                <a:lumMod val="50000"/>
              </a:schemeClr>
            </a:solidFill>
            <a:latin typeface="+mn-lt"/>
          </a:endParaRPr>
        </a:p>
      </dsp:txBody>
      <dsp:txXfrm>
        <a:off x="1140288" y="3411109"/>
        <a:ext cx="8783033" cy="524572"/>
      </dsp:txXfrm>
    </dsp:sp>
    <dsp:sp modelId="{938F6B8E-6189-4FE1-866E-C5010EE36B08}">
      <dsp:nvSpPr>
        <dsp:cNvPr id="0" name=""/>
        <dsp:cNvSpPr/>
      </dsp:nvSpPr>
      <dsp:spPr>
        <a:xfrm>
          <a:off x="812430" y="3345538"/>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16F4C7-921E-463E-B849-BC8BD82E9800}">
      <dsp:nvSpPr>
        <dsp:cNvPr id="0" name=""/>
        <dsp:cNvSpPr/>
      </dsp:nvSpPr>
      <dsp:spPr>
        <a:xfrm>
          <a:off x="879964" y="4197853"/>
          <a:ext cx="9043357" cy="524572"/>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Involvement – Council and Budget Committee</a:t>
          </a:r>
        </a:p>
      </dsp:txBody>
      <dsp:txXfrm>
        <a:off x="879964" y="4197853"/>
        <a:ext cx="9043357" cy="524572"/>
      </dsp:txXfrm>
    </dsp:sp>
    <dsp:sp modelId="{D99226DF-3A6D-45B8-81B5-B1FB076B678E}">
      <dsp:nvSpPr>
        <dsp:cNvPr id="0" name=""/>
        <dsp:cNvSpPr/>
      </dsp:nvSpPr>
      <dsp:spPr>
        <a:xfrm>
          <a:off x="552106" y="4132282"/>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48ED8-C4EC-4C9B-8B08-E15C64790F65}">
      <dsp:nvSpPr>
        <dsp:cNvPr id="0" name=""/>
        <dsp:cNvSpPr/>
      </dsp:nvSpPr>
      <dsp:spPr>
        <a:xfrm>
          <a:off x="404916" y="4985175"/>
          <a:ext cx="9518405" cy="524572"/>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ICASS Resources</a:t>
          </a:r>
        </a:p>
      </dsp:txBody>
      <dsp:txXfrm>
        <a:off x="404916" y="4985175"/>
        <a:ext cx="9518405" cy="524572"/>
      </dsp:txXfrm>
    </dsp:sp>
    <dsp:sp modelId="{6E63BD2B-E837-4045-9775-D26F324844A0}">
      <dsp:nvSpPr>
        <dsp:cNvPr id="0" name=""/>
        <dsp:cNvSpPr/>
      </dsp:nvSpPr>
      <dsp:spPr>
        <a:xfrm>
          <a:off x="77058" y="4919603"/>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5D9A8-65F0-4C16-A9B5-9C4FED6D9893}">
      <dsp:nvSpPr>
        <dsp:cNvPr id="0" name=""/>
        <dsp:cNvSpPr/>
      </dsp:nvSpPr>
      <dsp:spPr>
        <a:xfrm>
          <a:off x="0" y="0"/>
          <a:ext cx="10020897" cy="2413345"/>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2EC39E-7835-4B46-8CB0-E78F7BA39F11}">
      <dsp:nvSpPr>
        <dsp:cNvPr id="0" name=""/>
        <dsp:cNvSpPr/>
      </dsp:nvSpPr>
      <dsp:spPr>
        <a:xfrm>
          <a:off x="802901" y="342609"/>
          <a:ext cx="2315815" cy="176978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18391E-1544-4358-BC09-1100FE0FA26B}">
      <dsp:nvSpPr>
        <dsp:cNvPr id="0" name=""/>
        <dsp:cNvSpPr/>
      </dsp:nvSpPr>
      <dsp:spPr>
        <a:xfrm rot="10800000">
          <a:off x="302488" y="2413345"/>
          <a:ext cx="3168475" cy="2949643"/>
        </a:xfrm>
        <a:prstGeom prst="round2SameRect">
          <a:avLst>
            <a:gd name="adj1" fmla="val 10500"/>
            <a:gd name="adj2" fmla="val 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Your ICASS Invoice is based on a </a:t>
          </a:r>
          <a:r>
            <a:rPr lang="en-US" sz="2400" b="1" u="sng" kern="1200">
              <a:solidFill>
                <a:schemeClr val="tx1"/>
              </a:solidFill>
            </a:rPr>
            <a:t>budgeted amount </a:t>
          </a:r>
          <a:r>
            <a:rPr lang="en-US" sz="2400" b="1" kern="1200">
              <a:solidFill>
                <a:schemeClr val="tx1"/>
              </a:solidFill>
            </a:rPr>
            <a:t>of money, not an expended amount</a:t>
          </a:r>
          <a:r>
            <a:rPr lang="en-US" sz="2400" kern="1200">
              <a:solidFill>
                <a:schemeClr val="tx1"/>
              </a:solidFill>
            </a:rPr>
            <a:t>. </a:t>
          </a:r>
        </a:p>
      </dsp:txBody>
      <dsp:txXfrm rot="10800000">
        <a:off x="393200" y="2413345"/>
        <a:ext cx="2987051" cy="2858931"/>
      </dsp:txXfrm>
    </dsp:sp>
    <dsp:sp modelId="{951D04E7-3295-4DEC-B820-FEBBE15A82FC}">
      <dsp:nvSpPr>
        <dsp:cNvPr id="0" name=""/>
        <dsp:cNvSpPr/>
      </dsp:nvSpPr>
      <dsp:spPr>
        <a:xfrm>
          <a:off x="4098781" y="321779"/>
          <a:ext cx="2315815" cy="176978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32B5C7-B1A5-4777-800C-970F97E5E55E}">
      <dsp:nvSpPr>
        <dsp:cNvPr id="0" name=""/>
        <dsp:cNvSpPr/>
      </dsp:nvSpPr>
      <dsp:spPr>
        <a:xfrm rot="10800000">
          <a:off x="3702545" y="2413345"/>
          <a:ext cx="3108287" cy="2949643"/>
        </a:xfrm>
        <a:prstGeom prst="round2SameRect">
          <a:avLst>
            <a:gd name="adj1" fmla="val 10500"/>
            <a:gd name="adj2" fmla="val 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mn-lt"/>
            </a:rPr>
            <a:t>Approving your Workload Counts commits </a:t>
          </a:r>
          <a:r>
            <a:rPr lang="en-US" sz="2400" b="1" u="sng" kern="1200">
              <a:solidFill>
                <a:schemeClr val="tx1"/>
              </a:solidFill>
              <a:latin typeface="+mn-lt"/>
            </a:rPr>
            <a:t>your agency to pay </a:t>
          </a:r>
          <a:r>
            <a:rPr lang="en-US" sz="2400" b="1" kern="1200">
              <a:solidFill>
                <a:schemeClr val="tx1"/>
              </a:solidFill>
              <a:latin typeface="+mn-lt"/>
            </a:rPr>
            <a:t>a specific percent of a budgeted $$-amount.</a:t>
          </a:r>
        </a:p>
      </dsp:txBody>
      <dsp:txXfrm rot="10800000">
        <a:off x="3793257" y="2413345"/>
        <a:ext cx="2926863" cy="2858931"/>
      </dsp:txXfrm>
    </dsp:sp>
    <dsp:sp modelId="{CA41BAE1-DA44-4D61-931C-423C2B6F1DEB}">
      <dsp:nvSpPr>
        <dsp:cNvPr id="0" name=""/>
        <dsp:cNvSpPr/>
      </dsp:nvSpPr>
      <dsp:spPr>
        <a:xfrm>
          <a:off x="7222503" y="321779"/>
          <a:ext cx="2315815" cy="176978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A52F2E-B1A7-46D8-BC29-5D7B4ADD185F}">
      <dsp:nvSpPr>
        <dsp:cNvPr id="0" name=""/>
        <dsp:cNvSpPr/>
      </dsp:nvSpPr>
      <dsp:spPr>
        <a:xfrm rot="10800000">
          <a:off x="7042414" y="2413345"/>
          <a:ext cx="2675994" cy="2949643"/>
        </a:xfrm>
        <a:prstGeom prst="round2SameRect">
          <a:avLst>
            <a:gd name="adj1" fmla="val 10500"/>
            <a:gd name="adj2" fmla="val 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ICASS uses a Working Capital Fund which is </a:t>
          </a:r>
          <a:r>
            <a:rPr lang="en-US" sz="2400" b="1" u="sng" kern="1200">
              <a:solidFill>
                <a:schemeClr val="tx1"/>
              </a:solidFill>
            </a:rPr>
            <a:t>NO YEAR Money.</a:t>
          </a:r>
        </a:p>
      </dsp:txBody>
      <dsp:txXfrm rot="10800000">
        <a:off x="7124710" y="2413345"/>
        <a:ext cx="2511402" cy="28673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A9E79-14AF-4ADB-AD5D-FDE7CCB5A78F}">
      <dsp:nvSpPr>
        <dsp:cNvPr id="0" name=""/>
        <dsp:cNvSpPr/>
      </dsp:nvSpPr>
      <dsp:spPr>
        <a:xfrm>
          <a:off x="3253230" y="272"/>
          <a:ext cx="5560587" cy="231139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100000"/>
            </a:lnSpc>
            <a:spcBef>
              <a:spcPct val="0"/>
            </a:spcBef>
            <a:spcAft>
              <a:spcPct val="15000"/>
            </a:spcAft>
            <a:buChar char="•"/>
          </a:pPr>
          <a:r>
            <a:rPr lang="en-US" sz="2800" kern="1200" dirty="0">
              <a:ea typeface="Tahoma" panose="020B0604030504040204" pitchFamily="34" charset="0"/>
              <a:cs typeface="Tahoma" panose="020B0604030504040204" pitchFamily="34" charset="0"/>
            </a:rPr>
            <a:t>34 cost centers</a:t>
          </a:r>
          <a:endParaRPr lang="en-US" sz="2800" kern="1200" dirty="0"/>
        </a:p>
        <a:p>
          <a:pPr marL="285750" lvl="1" indent="-285750" algn="l" defTabSz="1244600">
            <a:lnSpc>
              <a:spcPct val="100000"/>
            </a:lnSpc>
            <a:spcBef>
              <a:spcPct val="0"/>
            </a:spcBef>
            <a:spcAft>
              <a:spcPct val="15000"/>
            </a:spcAft>
            <a:buChar char="•"/>
          </a:pPr>
          <a:r>
            <a:rPr lang="en-US" sz="2800" kern="1200" dirty="0">
              <a:ea typeface="Tahoma" panose="020B0604030504040204" pitchFamily="34" charset="0"/>
              <a:cs typeface="Tahoma" panose="020B0604030504040204" pitchFamily="34" charset="0"/>
            </a:rPr>
            <a:t>Greater detail about customer usage and cost distribution</a:t>
          </a:r>
          <a:endParaRPr lang="en-US" sz="2800" kern="1200" dirty="0"/>
        </a:p>
      </dsp:txBody>
      <dsp:txXfrm>
        <a:off x="3253230" y="289196"/>
        <a:ext cx="4693816" cy="1733542"/>
      </dsp:txXfrm>
    </dsp:sp>
    <dsp:sp modelId="{E413DEE8-AE42-43E3-969A-356FF253848F}">
      <dsp:nvSpPr>
        <dsp:cNvPr id="0" name=""/>
        <dsp:cNvSpPr/>
      </dsp:nvSpPr>
      <dsp:spPr>
        <a:xfrm>
          <a:off x="0" y="0"/>
          <a:ext cx="3250397" cy="231139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latin typeface="+mn-lt"/>
            </a:rPr>
            <a:t>Standard</a:t>
          </a:r>
        </a:p>
      </dsp:txBody>
      <dsp:txXfrm>
        <a:off x="112833" y="112833"/>
        <a:ext cx="3024731" cy="2085724"/>
      </dsp:txXfrm>
    </dsp:sp>
    <dsp:sp modelId="{238EB86D-AB65-49F6-8846-AEE61A7B8149}">
      <dsp:nvSpPr>
        <dsp:cNvPr id="0" name=""/>
        <dsp:cNvSpPr/>
      </dsp:nvSpPr>
      <dsp:spPr>
        <a:xfrm>
          <a:off x="3128538" y="2604603"/>
          <a:ext cx="5688112" cy="2270501"/>
        </a:xfrm>
        <a:prstGeom prst="rightArrow">
          <a:avLst>
            <a:gd name="adj1" fmla="val 75000"/>
            <a:gd name="adj2" fmla="val 50000"/>
          </a:avLst>
        </a:prstGeom>
        <a:solidFill>
          <a:schemeClr val="tx2">
            <a:lumMod val="90000"/>
            <a:lumOff val="1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a:solidFill>
                <a:schemeClr val="bg1"/>
              </a:solidFill>
              <a:ea typeface="Tahoma" panose="020B0604030504040204" pitchFamily="34" charset="0"/>
              <a:cs typeface="Tahoma" panose="020B0604030504040204" pitchFamily="34" charset="0"/>
            </a:rPr>
            <a:t>20+ cost centers (with some options) </a:t>
          </a:r>
          <a:endParaRPr lang="en-US" sz="2800" kern="1200">
            <a:solidFill>
              <a:schemeClr val="bg1"/>
            </a:solidFill>
          </a:endParaRPr>
        </a:p>
        <a:p>
          <a:pPr marL="285750" lvl="1" indent="-285750" algn="l" defTabSz="1244600">
            <a:lnSpc>
              <a:spcPct val="90000"/>
            </a:lnSpc>
            <a:spcBef>
              <a:spcPct val="0"/>
            </a:spcBef>
            <a:spcAft>
              <a:spcPct val="15000"/>
            </a:spcAft>
            <a:buChar char="•"/>
          </a:pPr>
          <a:r>
            <a:rPr lang="en-US" sz="2800" kern="1200" dirty="0">
              <a:solidFill>
                <a:schemeClr val="bg1"/>
              </a:solidFill>
              <a:ea typeface="Tahoma" panose="020B0604030504040204" pitchFamily="34" charset="0"/>
              <a:cs typeface="Tahoma" panose="020B0604030504040204" pitchFamily="34" charset="0"/>
            </a:rPr>
            <a:t>Less detail about customer usage and cost distribution </a:t>
          </a:r>
          <a:endParaRPr lang="en-US" sz="2800" kern="1200" dirty="0">
            <a:solidFill>
              <a:schemeClr val="bg1"/>
            </a:solidFill>
          </a:endParaRPr>
        </a:p>
      </dsp:txBody>
      <dsp:txXfrm>
        <a:off x="3128538" y="2888416"/>
        <a:ext cx="4836674" cy="1702875"/>
      </dsp:txXfrm>
    </dsp:sp>
    <dsp:sp modelId="{3BD121CE-554D-4D75-B4F0-9C46AFC33231}">
      <dsp:nvSpPr>
        <dsp:cNvPr id="0" name=""/>
        <dsp:cNvSpPr/>
      </dsp:nvSpPr>
      <dsp:spPr>
        <a:xfrm>
          <a:off x="0" y="2542801"/>
          <a:ext cx="3125870" cy="2332030"/>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accent5">
                  <a:lumMod val="50000"/>
                </a:schemeClr>
              </a:solidFill>
            </a:rPr>
            <a:t>Lite</a:t>
          </a:r>
        </a:p>
      </dsp:txBody>
      <dsp:txXfrm>
        <a:off x="113840" y="2656641"/>
        <a:ext cx="2898190" cy="21043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A9E79-14AF-4ADB-AD5D-FDE7CCB5A78F}">
      <dsp:nvSpPr>
        <dsp:cNvPr id="0" name=""/>
        <dsp:cNvSpPr/>
      </dsp:nvSpPr>
      <dsp:spPr>
        <a:xfrm>
          <a:off x="3253230" y="272"/>
          <a:ext cx="5560587" cy="231139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100000"/>
            </a:lnSpc>
            <a:spcBef>
              <a:spcPct val="0"/>
            </a:spcBef>
            <a:spcAft>
              <a:spcPct val="15000"/>
            </a:spcAft>
            <a:buChar char="•"/>
          </a:pPr>
          <a:r>
            <a:rPr lang="en-US" sz="2800" kern="1200" dirty="0">
              <a:ea typeface="Tahoma" panose="020B0604030504040204" pitchFamily="34" charset="0"/>
              <a:cs typeface="Tahoma" panose="020B0604030504040204" pitchFamily="34" charset="0"/>
            </a:rPr>
            <a:t>34 cost centers</a:t>
          </a:r>
          <a:endParaRPr lang="en-US" sz="2800" kern="1200" dirty="0"/>
        </a:p>
        <a:p>
          <a:pPr marL="285750" lvl="1" indent="-285750" algn="l" defTabSz="1244600">
            <a:lnSpc>
              <a:spcPct val="100000"/>
            </a:lnSpc>
            <a:spcBef>
              <a:spcPct val="0"/>
            </a:spcBef>
            <a:spcAft>
              <a:spcPct val="15000"/>
            </a:spcAft>
            <a:buChar char="•"/>
          </a:pPr>
          <a:r>
            <a:rPr lang="en-US" sz="2800" kern="1200">
              <a:ea typeface="Tahoma" panose="020B0604030504040204" pitchFamily="34" charset="0"/>
              <a:cs typeface="Tahoma" panose="020B0604030504040204" pitchFamily="34" charset="0"/>
            </a:rPr>
            <a:t>Greater detail about customer usage and cost distribution</a:t>
          </a:r>
          <a:endParaRPr lang="en-US" sz="2800" kern="1200"/>
        </a:p>
      </dsp:txBody>
      <dsp:txXfrm>
        <a:off x="3253230" y="289196"/>
        <a:ext cx="4693816" cy="1733542"/>
      </dsp:txXfrm>
    </dsp:sp>
    <dsp:sp modelId="{E413DEE8-AE42-43E3-969A-356FF253848F}">
      <dsp:nvSpPr>
        <dsp:cNvPr id="0" name=""/>
        <dsp:cNvSpPr/>
      </dsp:nvSpPr>
      <dsp:spPr>
        <a:xfrm>
          <a:off x="0" y="0"/>
          <a:ext cx="3250397" cy="231139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latin typeface="+mn-lt"/>
            </a:rPr>
            <a:t>Standard</a:t>
          </a:r>
        </a:p>
      </dsp:txBody>
      <dsp:txXfrm>
        <a:off x="112833" y="112833"/>
        <a:ext cx="3024731" cy="2085724"/>
      </dsp:txXfrm>
    </dsp:sp>
    <dsp:sp modelId="{238EB86D-AB65-49F6-8846-AEE61A7B8149}">
      <dsp:nvSpPr>
        <dsp:cNvPr id="0" name=""/>
        <dsp:cNvSpPr/>
      </dsp:nvSpPr>
      <dsp:spPr>
        <a:xfrm>
          <a:off x="3128538" y="2604603"/>
          <a:ext cx="5688112" cy="2270501"/>
        </a:xfrm>
        <a:prstGeom prst="rightArrow">
          <a:avLst>
            <a:gd name="adj1" fmla="val 75000"/>
            <a:gd name="adj2" fmla="val 50000"/>
          </a:avLst>
        </a:prstGeom>
        <a:solidFill>
          <a:schemeClr val="tx2">
            <a:lumMod val="90000"/>
            <a:lumOff val="1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chemeClr val="bg1"/>
              </a:solidFill>
              <a:ea typeface="Tahoma" panose="020B0604030504040204" pitchFamily="34" charset="0"/>
              <a:cs typeface="Tahoma" panose="020B0604030504040204" pitchFamily="34" charset="0"/>
            </a:rPr>
            <a:t>22 cost centers (with some options) </a:t>
          </a:r>
          <a:endParaRPr lang="en-US" sz="2800" kern="1200" dirty="0">
            <a:solidFill>
              <a:schemeClr val="bg1"/>
            </a:solidFill>
          </a:endParaRPr>
        </a:p>
        <a:p>
          <a:pPr marL="285750" lvl="1" indent="-285750" algn="l" defTabSz="1244600">
            <a:lnSpc>
              <a:spcPct val="90000"/>
            </a:lnSpc>
            <a:spcBef>
              <a:spcPct val="0"/>
            </a:spcBef>
            <a:spcAft>
              <a:spcPct val="15000"/>
            </a:spcAft>
            <a:buChar char="•"/>
          </a:pPr>
          <a:r>
            <a:rPr lang="en-US" sz="2800" kern="1200" dirty="0">
              <a:solidFill>
                <a:schemeClr val="bg1"/>
              </a:solidFill>
              <a:ea typeface="Tahoma" panose="020B0604030504040204" pitchFamily="34" charset="0"/>
              <a:cs typeface="Tahoma" panose="020B0604030504040204" pitchFamily="34" charset="0"/>
            </a:rPr>
            <a:t>Less detail about customer usage and cost distribution </a:t>
          </a:r>
          <a:endParaRPr lang="en-US" sz="2800" kern="1200" dirty="0">
            <a:solidFill>
              <a:schemeClr val="bg1"/>
            </a:solidFill>
          </a:endParaRPr>
        </a:p>
      </dsp:txBody>
      <dsp:txXfrm>
        <a:off x="3128538" y="2888416"/>
        <a:ext cx="4836674" cy="1702875"/>
      </dsp:txXfrm>
    </dsp:sp>
    <dsp:sp modelId="{3BD121CE-554D-4D75-B4F0-9C46AFC33231}">
      <dsp:nvSpPr>
        <dsp:cNvPr id="0" name=""/>
        <dsp:cNvSpPr/>
      </dsp:nvSpPr>
      <dsp:spPr>
        <a:xfrm>
          <a:off x="0" y="2542801"/>
          <a:ext cx="3125870" cy="2332030"/>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accent5">
                  <a:lumMod val="50000"/>
                </a:schemeClr>
              </a:solidFill>
            </a:rPr>
            <a:t>Lite</a:t>
          </a:r>
        </a:p>
      </dsp:txBody>
      <dsp:txXfrm>
        <a:off x="113840" y="2656641"/>
        <a:ext cx="2898190" cy="21043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46907-9744-41C0-B782-2C3902898E0C}">
      <dsp:nvSpPr>
        <dsp:cNvPr id="0" name=""/>
        <dsp:cNvSpPr/>
      </dsp:nvSpPr>
      <dsp:spPr>
        <a:xfrm rot="5400000">
          <a:off x="4423335" y="-1490522"/>
          <a:ext cx="1516528" cy="48768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a:t>Self Provision</a:t>
          </a:r>
        </a:p>
        <a:p>
          <a:pPr marL="285750" lvl="1" indent="-285750" algn="l" defTabSz="1422400" rtl="0">
            <a:lnSpc>
              <a:spcPct val="90000"/>
            </a:lnSpc>
            <a:spcBef>
              <a:spcPct val="0"/>
            </a:spcBef>
            <a:spcAft>
              <a:spcPct val="15000"/>
            </a:spcAft>
            <a:buChar char="•"/>
          </a:pPr>
          <a:r>
            <a:rPr lang="en-US" sz="3200" kern="1200" dirty="0"/>
            <a:t>Geographic Proximity</a:t>
          </a:r>
        </a:p>
      </dsp:txBody>
      <dsp:txXfrm rot="-5400000">
        <a:off x="2743200" y="263644"/>
        <a:ext cx="4802769" cy="1368466"/>
      </dsp:txXfrm>
    </dsp:sp>
    <dsp:sp modelId="{17B20A14-F478-47CE-A624-8FB8D71B3526}">
      <dsp:nvSpPr>
        <dsp:cNvPr id="0" name=""/>
        <dsp:cNvSpPr/>
      </dsp:nvSpPr>
      <dsp:spPr>
        <a:xfrm>
          <a:off x="0" y="47"/>
          <a:ext cx="2743200" cy="1895661"/>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t>Two Reasons for Modification</a:t>
          </a:r>
        </a:p>
      </dsp:txBody>
      <dsp:txXfrm>
        <a:off x="92539" y="92586"/>
        <a:ext cx="2558122" cy="1710583"/>
      </dsp:txXfrm>
    </dsp:sp>
    <dsp:sp modelId="{3B82C1E7-F1C4-454D-AB16-3F6A964DF83C}">
      <dsp:nvSpPr>
        <dsp:cNvPr id="0" name=""/>
        <dsp:cNvSpPr/>
      </dsp:nvSpPr>
      <dsp:spPr>
        <a:xfrm rot="5400000">
          <a:off x="4423335" y="499922"/>
          <a:ext cx="1516528" cy="48768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a:t>0.6 – Mid Level Service</a:t>
          </a:r>
        </a:p>
        <a:p>
          <a:pPr marL="228600" lvl="1" indent="-228600" algn="l" defTabSz="1200150" rtl="0">
            <a:lnSpc>
              <a:spcPct val="90000"/>
            </a:lnSpc>
            <a:spcBef>
              <a:spcPct val="0"/>
            </a:spcBef>
            <a:spcAft>
              <a:spcPct val="15000"/>
            </a:spcAft>
            <a:buChar char="•"/>
          </a:pPr>
          <a:r>
            <a:rPr lang="en-US" sz="2700" kern="1200"/>
            <a:t>0.3 – Low Level Service</a:t>
          </a:r>
        </a:p>
        <a:p>
          <a:pPr marL="228600" lvl="1" indent="-228600" algn="l" defTabSz="1200150" rtl="0">
            <a:lnSpc>
              <a:spcPct val="90000"/>
            </a:lnSpc>
            <a:spcBef>
              <a:spcPct val="0"/>
            </a:spcBef>
            <a:spcAft>
              <a:spcPct val="15000"/>
            </a:spcAft>
            <a:buChar char="•"/>
          </a:pPr>
          <a:endParaRPr lang="en-US" sz="2700" kern="1200"/>
        </a:p>
      </dsp:txBody>
      <dsp:txXfrm rot="-5400000">
        <a:off x="2743200" y="2254089"/>
        <a:ext cx="4802769" cy="1368466"/>
      </dsp:txXfrm>
    </dsp:sp>
    <dsp:sp modelId="{7228DD4C-B2C3-40BD-B80E-6464F90401C5}">
      <dsp:nvSpPr>
        <dsp:cNvPr id="0" name=""/>
        <dsp:cNvSpPr/>
      </dsp:nvSpPr>
      <dsp:spPr>
        <a:xfrm>
          <a:off x="0" y="1990491"/>
          <a:ext cx="2743200" cy="189566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a:t>Two Modification Levels</a:t>
          </a:r>
        </a:p>
      </dsp:txBody>
      <dsp:txXfrm>
        <a:off x="92539" y="2083030"/>
        <a:ext cx="2558122" cy="17105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46907-9744-41C0-B782-2C3902898E0C}">
      <dsp:nvSpPr>
        <dsp:cNvPr id="0" name=""/>
        <dsp:cNvSpPr/>
      </dsp:nvSpPr>
      <dsp:spPr>
        <a:xfrm rot="5400000">
          <a:off x="4423335" y="-1490522"/>
          <a:ext cx="1516528" cy="48768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a:t>Self Provision</a:t>
          </a:r>
        </a:p>
        <a:p>
          <a:pPr marL="285750" lvl="1" indent="-285750" algn="l" defTabSz="1422400" rtl="0">
            <a:lnSpc>
              <a:spcPct val="90000"/>
            </a:lnSpc>
            <a:spcBef>
              <a:spcPct val="0"/>
            </a:spcBef>
            <a:spcAft>
              <a:spcPct val="15000"/>
            </a:spcAft>
            <a:buChar char="•"/>
          </a:pPr>
          <a:r>
            <a:rPr lang="en-US" sz="3200" kern="1200" dirty="0"/>
            <a:t>Geographic Proximity</a:t>
          </a:r>
        </a:p>
      </dsp:txBody>
      <dsp:txXfrm rot="-5400000">
        <a:off x="2743200" y="263644"/>
        <a:ext cx="4802769" cy="1368466"/>
      </dsp:txXfrm>
    </dsp:sp>
    <dsp:sp modelId="{17B20A14-F478-47CE-A624-8FB8D71B3526}">
      <dsp:nvSpPr>
        <dsp:cNvPr id="0" name=""/>
        <dsp:cNvSpPr/>
      </dsp:nvSpPr>
      <dsp:spPr>
        <a:xfrm>
          <a:off x="0" y="47"/>
          <a:ext cx="2743200" cy="1895661"/>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a:t>Two Reasons for Modification</a:t>
          </a:r>
        </a:p>
      </dsp:txBody>
      <dsp:txXfrm>
        <a:off x="92539" y="92586"/>
        <a:ext cx="2558122" cy="1710583"/>
      </dsp:txXfrm>
    </dsp:sp>
    <dsp:sp modelId="{3B82C1E7-F1C4-454D-AB16-3F6A964DF83C}">
      <dsp:nvSpPr>
        <dsp:cNvPr id="0" name=""/>
        <dsp:cNvSpPr/>
      </dsp:nvSpPr>
      <dsp:spPr>
        <a:xfrm rot="5400000">
          <a:off x="4423335" y="499922"/>
          <a:ext cx="1516528" cy="48768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endParaRPr lang="en-US" sz="3200" kern="1200" dirty="0"/>
        </a:p>
        <a:p>
          <a:pPr marL="285750" lvl="1" indent="-285750" algn="l" defTabSz="1422400" rtl="0">
            <a:lnSpc>
              <a:spcPct val="90000"/>
            </a:lnSpc>
            <a:spcBef>
              <a:spcPct val="0"/>
            </a:spcBef>
            <a:spcAft>
              <a:spcPct val="15000"/>
            </a:spcAft>
            <a:buChar char="•"/>
          </a:pPr>
          <a:r>
            <a:rPr lang="en-US" sz="3200" kern="1200" dirty="0"/>
            <a:t>0.6 – Mid Level Service</a:t>
          </a:r>
        </a:p>
        <a:p>
          <a:pPr marL="285750" lvl="1" indent="-285750" algn="l" defTabSz="1422400" rtl="0">
            <a:lnSpc>
              <a:spcPct val="90000"/>
            </a:lnSpc>
            <a:spcBef>
              <a:spcPct val="0"/>
            </a:spcBef>
            <a:spcAft>
              <a:spcPct val="15000"/>
            </a:spcAft>
            <a:buChar char="•"/>
          </a:pPr>
          <a:r>
            <a:rPr lang="en-US" sz="3200" kern="1200" dirty="0"/>
            <a:t>0.3 – Low Level Service</a:t>
          </a:r>
        </a:p>
        <a:p>
          <a:pPr marL="285750" lvl="1" indent="-285750" algn="l" defTabSz="1422400" rtl="0">
            <a:lnSpc>
              <a:spcPct val="90000"/>
            </a:lnSpc>
            <a:spcBef>
              <a:spcPct val="0"/>
            </a:spcBef>
            <a:spcAft>
              <a:spcPct val="15000"/>
            </a:spcAft>
            <a:buChar char="•"/>
          </a:pPr>
          <a:endParaRPr lang="en-US" sz="3200" kern="1200"/>
        </a:p>
      </dsp:txBody>
      <dsp:txXfrm rot="-5400000">
        <a:off x="2743200" y="2254089"/>
        <a:ext cx="4802769" cy="1368466"/>
      </dsp:txXfrm>
    </dsp:sp>
    <dsp:sp modelId="{7228DD4C-B2C3-40BD-B80E-6464F90401C5}">
      <dsp:nvSpPr>
        <dsp:cNvPr id="0" name=""/>
        <dsp:cNvSpPr/>
      </dsp:nvSpPr>
      <dsp:spPr>
        <a:xfrm>
          <a:off x="0" y="1990491"/>
          <a:ext cx="2743200" cy="189566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a:t>Two Modification Levels</a:t>
          </a:r>
        </a:p>
      </dsp:txBody>
      <dsp:txXfrm>
        <a:off x="92539" y="2083030"/>
        <a:ext cx="2558122" cy="17105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C6820-3958-4500-A7D2-1B39DE6A9B72}">
      <dsp:nvSpPr>
        <dsp:cNvPr id="0" name=""/>
        <dsp:cNvSpPr/>
      </dsp:nvSpPr>
      <dsp:spPr>
        <a:xfrm>
          <a:off x="1253" y="1110440"/>
          <a:ext cx="3340384" cy="3219094"/>
        </a:xfrm>
        <a:prstGeom prst="roundRect">
          <a:avLst>
            <a:gd name="adj" fmla="val 10000"/>
          </a:avLst>
        </a:prstGeom>
        <a:solidFill>
          <a:schemeClr val="accent2">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Each agency obtains an </a:t>
          </a:r>
          <a:r>
            <a:rPr lang="en-US" sz="2400" b="1" kern="1200" dirty="0">
              <a:latin typeface="+mj-lt"/>
              <a:cs typeface="Arial" panose="020B0604020202020204" pitchFamily="34" charset="0"/>
            </a:rPr>
            <a:t>Agency Code</a:t>
          </a:r>
          <a:r>
            <a:rPr lang="en-US" sz="2400" kern="1200" dirty="0">
              <a:latin typeface="+mj-lt"/>
              <a:cs typeface="Arial" panose="020B0604020202020204" pitchFamily="34" charset="0"/>
            </a:rPr>
            <a:t>.</a:t>
          </a:r>
        </a:p>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Each agency signs up for the </a:t>
          </a:r>
          <a:r>
            <a:rPr lang="en-US" sz="2400" b="1" kern="1200" dirty="0">
              <a:latin typeface="+mj-lt"/>
              <a:cs typeface="Arial" panose="020B0604020202020204" pitchFamily="34" charset="0"/>
            </a:rPr>
            <a:t>administrative support services</a:t>
          </a:r>
          <a:r>
            <a:rPr lang="en-US" sz="2400" kern="1200" dirty="0">
              <a:latin typeface="+mj-lt"/>
              <a:cs typeface="Arial" panose="020B0604020202020204" pitchFamily="34" charset="0"/>
            </a:rPr>
            <a:t> (Cost Centers) it needs.</a:t>
          </a:r>
        </a:p>
      </dsp:txBody>
      <dsp:txXfrm>
        <a:off x="75333" y="1184520"/>
        <a:ext cx="3192224" cy="2381128"/>
      </dsp:txXfrm>
    </dsp:sp>
    <dsp:sp modelId="{3A42A4D8-5BEA-4EDB-B28F-C9CE648E2438}">
      <dsp:nvSpPr>
        <dsp:cNvPr id="0" name=""/>
        <dsp:cNvSpPr/>
      </dsp:nvSpPr>
      <dsp:spPr>
        <a:xfrm>
          <a:off x="1408165" y="1763069"/>
          <a:ext cx="3745805" cy="3745805"/>
        </a:xfrm>
        <a:prstGeom prst="leftCircularArrow">
          <a:avLst>
            <a:gd name="adj1" fmla="val 2467"/>
            <a:gd name="adj2" fmla="val 298758"/>
            <a:gd name="adj3" fmla="val 1761901"/>
            <a:gd name="adj4" fmla="val 8712121"/>
            <a:gd name="adj5" fmla="val 287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F9270B-888A-4781-9223-88673250DFE0}">
      <dsp:nvSpPr>
        <dsp:cNvPr id="0" name=""/>
        <dsp:cNvSpPr/>
      </dsp:nvSpPr>
      <dsp:spPr>
        <a:xfrm>
          <a:off x="494961" y="3321311"/>
          <a:ext cx="2660689" cy="132636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mj-lt"/>
              <a:cs typeface="Arial" panose="020B0604020202020204" pitchFamily="34" charset="0"/>
            </a:rPr>
            <a:t>Services Needed</a:t>
          </a:r>
        </a:p>
      </dsp:txBody>
      <dsp:txXfrm>
        <a:off x="533809" y="3360159"/>
        <a:ext cx="2582993" cy="1248670"/>
      </dsp:txXfrm>
    </dsp:sp>
    <dsp:sp modelId="{22BE643A-552B-46CD-AAB5-8A942D434F3C}">
      <dsp:nvSpPr>
        <dsp:cNvPr id="0" name=""/>
        <dsp:cNvSpPr/>
      </dsp:nvSpPr>
      <dsp:spPr>
        <a:xfrm>
          <a:off x="3881739" y="1175695"/>
          <a:ext cx="3171673" cy="3259041"/>
        </a:xfrm>
        <a:prstGeom prst="roundRect">
          <a:avLst>
            <a:gd name="adj" fmla="val 10000"/>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171450" lvl="1" indent="-171450" algn="l" defTabSz="755650">
            <a:lnSpc>
              <a:spcPct val="90000"/>
            </a:lnSpc>
            <a:spcBef>
              <a:spcPct val="0"/>
            </a:spcBef>
            <a:spcAft>
              <a:spcPct val="15000"/>
            </a:spcAft>
            <a:buChar char="•"/>
          </a:pPr>
          <a:endParaRPr lang="en-US" sz="1700" kern="1200">
            <a:latin typeface="+mj-lt"/>
            <a:cs typeface="Arial" panose="020B0604020202020204" pitchFamily="34" charset="0"/>
          </a:endParaRPr>
        </a:p>
        <a:p>
          <a:pPr marL="171450" lvl="1" indent="-171450" algn="l" defTabSz="800100">
            <a:lnSpc>
              <a:spcPct val="90000"/>
            </a:lnSpc>
            <a:spcBef>
              <a:spcPct val="0"/>
            </a:spcBef>
            <a:spcAft>
              <a:spcPct val="15000"/>
            </a:spcAft>
            <a:buChar char="•"/>
          </a:pPr>
          <a:endParaRPr lang="en-US" sz="1800" kern="1200" dirty="0">
            <a:latin typeface="+mj-lt"/>
            <a:cs typeface="Arial" panose="020B0604020202020204" pitchFamily="34" charset="0"/>
          </a:endParaRPr>
        </a:p>
        <a:p>
          <a:pPr marL="285750" lvl="1" indent="-285750" algn="l" defTabSz="1244600">
            <a:lnSpc>
              <a:spcPct val="90000"/>
            </a:lnSpc>
            <a:spcBef>
              <a:spcPct val="0"/>
            </a:spcBef>
            <a:spcAft>
              <a:spcPct val="15000"/>
            </a:spcAft>
            <a:buChar char="•"/>
          </a:pPr>
          <a:r>
            <a:rPr lang="en-US" sz="2800" kern="1200" dirty="0">
              <a:latin typeface="+mj-lt"/>
              <a:cs typeface="Arial" panose="020B0604020202020204" pitchFamily="34" charset="0"/>
            </a:rPr>
            <a:t>Service Providers </a:t>
          </a:r>
          <a:r>
            <a:rPr lang="en-US" sz="2800" b="1" kern="1200" dirty="0">
              <a:latin typeface="+mj-lt"/>
              <a:cs typeface="Arial" panose="020B0604020202020204" pitchFamily="34" charset="0"/>
            </a:rPr>
            <a:t>collect data </a:t>
          </a:r>
          <a:r>
            <a:rPr lang="en-US" sz="2800" kern="1200" dirty="0">
              <a:latin typeface="+mj-lt"/>
              <a:cs typeface="Arial" panose="020B0604020202020204" pitchFamily="34" charset="0"/>
            </a:rPr>
            <a:t>on Workload Counts.</a:t>
          </a:r>
        </a:p>
      </dsp:txBody>
      <dsp:txXfrm>
        <a:off x="3956739" y="1949061"/>
        <a:ext cx="3021673" cy="2410675"/>
      </dsp:txXfrm>
    </dsp:sp>
    <dsp:sp modelId="{8CBCF3A7-3104-4D41-BB61-32F2F12A7193}">
      <dsp:nvSpPr>
        <dsp:cNvPr id="0" name=""/>
        <dsp:cNvSpPr/>
      </dsp:nvSpPr>
      <dsp:spPr>
        <a:xfrm>
          <a:off x="4988852" y="-83523"/>
          <a:ext cx="4287425" cy="4287425"/>
        </a:xfrm>
        <a:prstGeom prst="circularArrow">
          <a:avLst>
            <a:gd name="adj1" fmla="val 2155"/>
            <a:gd name="adj2" fmla="val 259148"/>
            <a:gd name="adj3" fmla="val 19937320"/>
            <a:gd name="adj4" fmla="val 12947489"/>
            <a:gd name="adj5" fmla="val 2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3E095D-14BF-4394-86AE-C2D02FF1779E}">
      <dsp:nvSpPr>
        <dsp:cNvPr id="0" name=""/>
        <dsp:cNvSpPr/>
      </dsp:nvSpPr>
      <dsp:spPr>
        <a:xfrm>
          <a:off x="4133817" y="865015"/>
          <a:ext cx="2682156" cy="113876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j-lt"/>
              <a:cs typeface="Arial" panose="020B0604020202020204" pitchFamily="34" charset="0"/>
            </a:rPr>
            <a:t>Services Subscribed</a:t>
          </a:r>
        </a:p>
      </dsp:txBody>
      <dsp:txXfrm>
        <a:off x="4167170" y="898368"/>
        <a:ext cx="2615450" cy="1072056"/>
      </dsp:txXfrm>
    </dsp:sp>
    <dsp:sp modelId="{5234E48E-12B3-49C4-8702-6ED853CD1D35}">
      <dsp:nvSpPr>
        <dsp:cNvPr id="0" name=""/>
        <dsp:cNvSpPr/>
      </dsp:nvSpPr>
      <dsp:spPr>
        <a:xfrm>
          <a:off x="7704333" y="1208868"/>
          <a:ext cx="3164943" cy="3204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mj-lt"/>
              <a:cs typeface="Arial" panose="020B0604020202020204" pitchFamily="34" charset="0"/>
            </a:rPr>
            <a:t>ICASS creates an invoice</a:t>
          </a:r>
          <a:r>
            <a:rPr lang="en-US" sz="2400" kern="1200" dirty="0">
              <a:latin typeface="+mj-lt"/>
              <a:cs typeface="Arial" panose="020B0604020202020204" pitchFamily="34" charset="0"/>
            </a:rPr>
            <a:t> for each agency based on ICASS services used at the Embassy or Consulate.</a:t>
          </a:r>
        </a:p>
      </dsp:txBody>
      <dsp:txXfrm>
        <a:off x="7778079" y="1282614"/>
        <a:ext cx="3017451" cy="2370370"/>
      </dsp:txXfrm>
    </dsp:sp>
    <dsp:sp modelId="{C28B58F4-122E-4264-8F47-486B5D80EA7C}">
      <dsp:nvSpPr>
        <dsp:cNvPr id="0" name=""/>
        <dsp:cNvSpPr/>
      </dsp:nvSpPr>
      <dsp:spPr>
        <a:xfrm>
          <a:off x="7974948" y="3682000"/>
          <a:ext cx="2691259" cy="110463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mj-lt"/>
              <a:cs typeface="Arial" panose="020B0604020202020204" pitchFamily="34" charset="0"/>
            </a:rPr>
            <a:t>Invoice Calculation</a:t>
          </a:r>
        </a:p>
      </dsp:txBody>
      <dsp:txXfrm>
        <a:off x="8007302" y="3714354"/>
        <a:ext cx="2626551" cy="10399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C6820-3958-4500-A7D2-1B39DE6A9B72}">
      <dsp:nvSpPr>
        <dsp:cNvPr id="0" name=""/>
        <dsp:cNvSpPr/>
      </dsp:nvSpPr>
      <dsp:spPr>
        <a:xfrm>
          <a:off x="1253" y="1110440"/>
          <a:ext cx="3340384" cy="3219094"/>
        </a:xfrm>
        <a:prstGeom prst="roundRect">
          <a:avLst>
            <a:gd name="adj" fmla="val 10000"/>
          </a:avLst>
        </a:prstGeom>
        <a:solidFill>
          <a:schemeClr val="accent2">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Each agency obtains an </a:t>
          </a:r>
          <a:r>
            <a:rPr lang="en-US" sz="2400" b="1" kern="1200" dirty="0">
              <a:latin typeface="+mj-lt"/>
              <a:cs typeface="Arial" panose="020B0604020202020204" pitchFamily="34" charset="0"/>
            </a:rPr>
            <a:t>Agency Code</a:t>
          </a:r>
          <a:r>
            <a:rPr lang="en-US" sz="2400" kern="1200" dirty="0">
              <a:latin typeface="+mj-lt"/>
              <a:cs typeface="Arial" panose="020B0604020202020204" pitchFamily="34" charset="0"/>
            </a:rPr>
            <a:t>.</a:t>
          </a:r>
        </a:p>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Each agency signs up for the </a:t>
          </a:r>
          <a:r>
            <a:rPr lang="en-US" sz="2400" b="1" kern="1200" dirty="0">
              <a:latin typeface="+mj-lt"/>
              <a:cs typeface="Arial" panose="020B0604020202020204" pitchFamily="34" charset="0"/>
            </a:rPr>
            <a:t>administrative support services</a:t>
          </a:r>
          <a:r>
            <a:rPr lang="en-US" sz="2400" kern="1200" dirty="0">
              <a:latin typeface="+mj-lt"/>
              <a:cs typeface="Arial" panose="020B0604020202020204" pitchFamily="34" charset="0"/>
            </a:rPr>
            <a:t> (Cost Centers) it needs.</a:t>
          </a:r>
        </a:p>
      </dsp:txBody>
      <dsp:txXfrm>
        <a:off x="75333" y="1184520"/>
        <a:ext cx="3192224" cy="2381128"/>
      </dsp:txXfrm>
    </dsp:sp>
    <dsp:sp modelId="{3A42A4D8-5BEA-4EDB-B28F-C9CE648E2438}">
      <dsp:nvSpPr>
        <dsp:cNvPr id="0" name=""/>
        <dsp:cNvSpPr/>
      </dsp:nvSpPr>
      <dsp:spPr>
        <a:xfrm>
          <a:off x="1408165" y="1763069"/>
          <a:ext cx="3745805" cy="3745805"/>
        </a:xfrm>
        <a:prstGeom prst="leftCircularArrow">
          <a:avLst>
            <a:gd name="adj1" fmla="val 2467"/>
            <a:gd name="adj2" fmla="val 298758"/>
            <a:gd name="adj3" fmla="val 1761901"/>
            <a:gd name="adj4" fmla="val 8712121"/>
            <a:gd name="adj5" fmla="val 287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F9270B-888A-4781-9223-88673250DFE0}">
      <dsp:nvSpPr>
        <dsp:cNvPr id="0" name=""/>
        <dsp:cNvSpPr/>
      </dsp:nvSpPr>
      <dsp:spPr>
        <a:xfrm>
          <a:off x="494961" y="3321311"/>
          <a:ext cx="2660689" cy="132636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mj-lt"/>
              <a:cs typeface="Arial" panose="020B0604020202020204" pitchFamily="34" charset="0"/>
            </a:rPr>
            <a:t>Services Needed</a:t>
          </a:r>
        </a:p>
      </dsp:txBody>
      <dsp:txXfrm>
        <a:off x="533809" y="3360159"/>
        <a:ext cx="2582993" cy="1248670"/>
      </dsp:txXfrm>
    </dsp:sp>
    <dsp:sp modelId="{22BE643A-552B-46CD-AAB5-8A942D434F3C}">
      <dsp:nvSpPr>
        <dsp:cNvPr id="0" name=""/>
        <dsp:cNvSpPr/>
      </dsp:nvSpPr>
      <dsp:spPr>
        <a:xfrm>
          <a:off x="3881739" y="1175695"/>
          <a:ext cx="3171673" cy="3259041"/>
        </a:xfrm>
        <a:prstGeom prst="roundRect">
          <a:avLst>
            <a:gd name="adj" fmla="val 10000"/>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171450" lvl="1" indent="-171450" algn="l" defTabSz="755650">
            <a:lnSpc>
              <a:spcPct val="90000"/>
            </a:lnSpc>
            <a:spcBef>
              <a:spcPct val="0"/>
            </a:spcBef>
            <a:spcAft>
              <a:spcPct val="15000"/>
            </a:spcAft>
            <a:buChar char="•"/>
          </a:pPr>
          <a:endParaRPr lang="en-US" sz="1700" kern="1200">
            <a:latin typeface="+mj-lt"/>
            <a:cs typeface="Arial" panose="020B0604020202020204" pitchFamily="34" charset="0"/>
          </a:endParaRPr>
        </a:p>
        <a:p>
          <a:pPr marL="171450" lvl="1" indent="-171450" algn="l" defTabSz="800100">
            <a:lnSpc>
              <a:spcPct val="90000"/>
            </a:lnSpc>
            <a:spcBef>
              <a:spcPct val="0"/>
            </a:spcBef>
            <a:spcAft>
              <a:spcPct val="15000"/>
            </a:spcAft>
            <a:buChar char="•"/>
          </a:pPr>
          <a:endParaRPr lang="en-US" sz="1800" kern="1200">
            <a:latin typeface="+mj-lt"/>
            <a:cs typeface="Arial" panose="020B0604020202020204" pitchFamily="34" charset="0"/>
          </a:endParaRPr>
        </a:p>
        <a:p>
          <a:pPr marL="285750" lvl="1" indent="-285750" algn="l" defTabSz="1244600">
            <a:lnSpc>
              <a:spcPct val="90000"/>
            </a:lnSpc>
            <a:spcBef>
              <a:spcPct val="0"/>
            </a:spcBef>
            <a:spcAft>
              <a:spcPct val="15000"/>
            </a:spcAft>
            <a:buChar char="•"/>
          </a:pPr>
          <a:r>
            <a:rPr lang="en-US" sz="2800" kern="1200" dirty="0">
              <a:latin typeface="+mj-lt"/>
              <a:cs typeface="Arial" panose="020B0604020202020204" pitchFamily="34" charset="0"/>
            </a:rPr>
            <a:t>Service Providers </a:t>
          </a:r>
          <a:r>
            <a:rPr lang="en-US" sz="2800" b="1" kern="1200" dirty="0">
              <a:latin typeface="+mj-lt"/>
              <a:cs typeface="Arial" panose="020B0604020202020204" pitchFamily="34" charset="0"/>
            </a:rPr>
            <a:t>collect data </a:t>
          </a:r>
          <a:r>
            <a:rPr lang="en-US" sz="2800" kern="1200" dirty="0">
              <a:latin typeface="+mj-lt"/>
              <a:cs typeface="Arial" panose="020B0604020202020204" pitchFamily="34" charset="0"/>
            </a:rPr>
            <a:t>on Workload Counts.</a:t>
          </a:r>
        </a:p>
      </dsp:txBody>
      <dsp:txXfrm>
        <a:off x="3956739" y="1949061"/>
        <a:ext cx="3021673" cy="2410675"/>
      </dsp:txXfrm>
    </dsp:sp>
    <dsp:sp modelId="{8CBCF3A7-3104-4D41-BB61-32F2F12A7193}">
      <dsp:nvSpPr>
        <dsp:cNvPr id="0" name=""/>
        <dsp:cNvSpPr/>
      </dsp:nvSpPr>
      <dsp:spPr>
        <a:xfrm>
          <a:off x="4988852" y="-83523"/>
          <a:ext cx="4287425" cy="4287425"/>
        </a:xfrm>
        <a:prstGeom prst="circularArrow">
          <a:avLst>
            <a:gd name="adj1" fmla="val 2155"/>
            <a:gd name="adj2" fmla="val 259148"/>
            <a:gd name="adj3" fmla="val 19937320"/>
            <a:gd name="adj4" fmla="val 12947489"/>
            <a:gd name="adj5" fmla="val 2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3E095D-14BF-4394-86AE-C2D02FF1779E}">
      <dsp:nvSpPr>
        <dsp:cNvPr id="0" name=""/>
        <dsp:cNvSpPr/>
      </dsp:nvSpPr>
      <dsp:spPr>
        <a:xfrm>
          <a:off x="4133817" y="865015"/>
          <a:ext cx="2682156" cy="113876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j-lt"/>
              <a:cs typeface="Arial" panose="020B0604020202020204" pitchFamily="34" charset="0"/>
            </a:rPr>
            <a:t>Services Subscribed</a:t>
          </a:r>
        </a:p>
      </dsp:txBody>
      <dsp:txXfrm>
        <a:off x="4167170" y="898368"/>
        <a:ext cx="2615450" cy="1072056"/>
      </dsp:txXfrm>
    </dsp:sp>
    <dsp:sp modelId="{5234E48E-12B3-49C4-8702-6ED853CD1D35}">
      <dsp:nvSpPr>
        <dsp:cNvPr id="0" name=""/>
        <dsp:cNvSpPr/>
      </dsp:nvSpPr>
      <dsp:spPr>
        <a:xfrm>
          <a:off x="7704333" y="1208868"/>
          <a:ext cx="3164943" cy="3204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mj-lt"/>
              <a:cs typeface="Arial" panose="020B0604020202020204" pitchFamily="34" charset="0"/>
            </a:rPr>
            <a:t>ICASS creates an invoice</a:t>
          </a:r>
          <a:r>
            <a:rPr lang="en-US" sz="2400" kern="1200" dirty="0">
              <a:latin typeface="+mj-lt"/>
              <a:cs typeface="Arial" panose="020B0604020202020204" pitchFamily="34" charset="0"/>
            </a:rPr>
            <a:t> for each agency based on ICASS services used at the Embassy or Consulate.</a:t>
          </a:r>
        </a:p>
      </dsp:txBody>
      <dsp:txXfrm>
        <a:off x="7778079" y="1282614"/>
        <a:ext cx="3017451" cy="2370370"/>
      </dsp:txXfrm>
    </dsp:sp>
    <dsp:sp modelId="{C28B58F4-122E-4264-8F47-486B5D80EA7C}">
      <dsp:nvSpPr>
        <dsp:cNvPr id="0" name=""/>
        <dsp:cNvSpPr/>
      </dsp:nvSpPr>
      <dsp:spPr>
        <a:xfrm>
          <a:off x="7974948" y="3682000"/>
          <a:ext cx="2691259" cy="110463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mj-lt"/>
              <a:cs typeface="Arial" panose="020B0604020202020204" pitchFamily="34" charset="0"/>
            </a:rPr>
            <a:t>Invoice Calculation</a:t>
          </a:r>
        </a:p>
      </dsp:txBody>
      <dsp:txXfrm>
        <a:off x="8007302" y="3714354"/>
        <a:ext cx="2626551" cy="10399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C6820-3958-4500-A7D2-1B39DE6A9B72}">
      <dsp:nvSpPr>
        <dsp:cNvPr id="0" name=""/>
        <dsp:cNvSpPr/>
      </dsp:nvSpPr>
      <dsp:spPr>
        <a:xfrm>
          <a:off x="1253" y="1110440"/>
          <a:ext cx="3340384" cy="3219094"/>
        </a:xfrm>
        <a:prstGeom prst="roundRect">
          <a:avLst>
            <a:gd name="adj" fmla="val 10000"/>
          </a:avLst>
        </a:prstGeom>
        <a:solidFill>
          <a:schemeClr val="accent2">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Each agency obtains an </a:t>
          </a:r>
          <a:r>
            <a:rPr lang="en-US" sz="2400" b="1" kern="1200" dirty="0">
              <a:latin typeface="+mj-lt"/>
              <a:cs typeface="Arial" panose="020B0604020202020204" pitchFamily="34" charset="0"/>
            </a:rPr>
            <a:t>Agency Code</a:t>
          </a:r>
          <a:r>
            <a:rPr lang="en-US" sz="2400" kern="1200" dirty="0">
              <a:latin typeface="+mj-lt"/>
              <a:cs typeface="Arial" panose="020B0604020202020204" pitchFamily="34" charset="0"/>
            </a:rPr>
            <a:t>.</a:t>
          </a:r>
        </a:p>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Each agency signs up for the </a:t>
          </a:r>
          <a:r>
            <a:rPr lang="en-US" sz="2400" b="1" kern="1200" dirty="0">
              <a:latin typeface="+mj-lt"/>
              <a:cs typeface="Arial" panose="020B0604020202020204" pitchFamily="34" charset="0"/>
            </a:rPr>
            <a:t>administrative support services</a:t>
          </a:r>
          <a:r>
            <a:rPr lang="en-US" sz="2400" kern="1200" dirty="0">
              <a:latin typeface="+mj-lt"/>
              <a:cs typeface="Arial" panose="020B0604020202020204" pitchFamily="34" charset="0"/>
            </a:rPr>
            <a:t> (Cost Centers) it needs.</a:t>
          </a:r>
        </a:p>
      </dsp:txBody>
      <dsp:txXfrm>
        <a:off x="75333" y="1184520"/>
        <a:ext cx="3192224" cy="2381128"/>
      </dsp:txXfrm>
    </dsp:sp>
    <dsp:sp modelId="{3A42A4D8-5BEA-4EDB-B28F-C9CE648E2438}">
      <dsp:nvSpPr>
        <dsp:cNvPr id="0" name=""/>
        <dsp:cNvSpPr/>
      </dsp:nvSpPr>
      <dsp:spPr>
        <a:xfrm>
          <a:off x="1408165" y="1763069"/>
          <a:ext cx="3745805" cy="3745805"/>
        </a:xfrm>
        <a:prstGeom prst="leftCircularArrow">
          <a:avLst>
            <a:gd name="adj1" fmla="val 2467"/>
            <a:gd name="adj2" fmla="val 298758"/>
            <a:gd name="adj3" fmla="val 1761901"/>
            <a:gd name="adj4" fmla="val 8712121"/>
            <a:gd name="adj5" fmla="val 287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F9270B-888A-4781-9223-88673250DFE0}">
      <dsp:nvSpPr>
        <dsp:cNvPr id="0" name=""/>
        <dsp:cNvSpPr/>
      </dsp:nvSpPr>
      <dsp:spPr>
        <a:xfrm>
          <a:off x="494961" y="3321311"/>
          <a:ext cx="2660689" cy="132636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mj-lt"/>
              <a:cs typeface="Arial" panose="020B0604020202020204" pitchFamily="34" charset="0"/>
            </a:rPr>
            <a:t>Services Needed</a:t>
          </a:r>
        </a:p>
      </dsp:txBody>
      <dsp:txXfrm>
        <a:off x="533809" y="3360159"/>
        <a:ext cx="2582993" cy="1248670"/>
      </dsp:txXfrm>
    </dsp:sp>
    <dsp:sp modelId="{22BE643A-552B-46CD-AAB5-8A942D434F3C}">
      <dsp:nvSpPr>
        <dsp:cNvPr id="0" name=""/>
        <dsp:cNvSpPr/>
      </dsp:nvSpPr>
      <dsp:spPr>
        <a:xfrm>
          <a:off x="3881739" y="1175695"/>
          <a:ext cx="3171673" cy="3259041"/>
        </a:xfrm>
        <a:prstGeom prst="roundRect">
          <a:avLst>
            <a:gd name="adj" fmla="val 10000"/>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171450" lvl="1" indent="-171450" algn="l" defTabSz="755650">
            <a:lnSpc>
              <a:spcPct val="90000"/>
            </a:lnSpc>
            <a:spcBef>
              <a:spcPct val="0"/>
            </a:spcBef>
            <a:spcAft>
              <a:spcPct val="15000"/>
            </a:spcAft>
            <a:buChar char="•"/>
          </a:pPr>
          <a:endParaRPr lang="en-US" sz="1700" kern="1200">
            <a:latin typeface="+mj-lt"/>
            <a:cs typeface="Arial" panose="020B0604020202020204" pitchFamily="34" charset="0"/>
          </a:endParaRPr>
        </a:p>
        <a:p>
          <a:pPr marL="171450" lvl="1" indent="-171450" algn="l" defTabSz="800100">
            <a:lnSpc>
              <a:spcPct val="90000"/>
            </a:lnSpc>
            <a:spcBef>
              <a:spcPct val="0"/>
            </a:spcBef>
            <a:spcAft>
              <a:spcPct val="15000"/>
            </a:spcAft>
            <a:buChar char="•"/>
          </a:pPr>
          <a:endParaRPr lang="en-US" sz="1800" kern="1200">
            <a:latin typeface="+mj-lt"/>
            <a:cs typeface="Arial" panose="020B0604020202020204" pitchFamily="34" charset="0"/>
          </a:endParaRPr>
        </a:p>
        <a:p>
          <a:pPr marL="285750" lvl="1" indent="-285750" algn="l" defTabSz="1244600">
            <a:lnSpc>
              <a:spcPct val="90000"/>
            </a:lnSpc>
            <a:spcBef>
              <a:spcPct val="0"/>
            </a:spcBef>
            <a:spcAft>
              <a:spcPct val="15000"/>
            </a:spcAft>
            <a:buChar char="•"/>
          </a:pPr>
          <a:r>
            <a:rPr lang="en-US" sz="2800" kern="1200" dirty="0">
              <a:latin typeface="+mj-lt"/>
              <a:cs typeface="Arial" panose="020B0604020202020204" pitchFamily="34" charset="0"/>
            </a:rPr>
            <a:t>Service Providers </a:t>
          </a:r>
          <a:r>
            <a:rPr lang="en-US" sz="2800" b="1" kern="1200" dirty="0">
              <a:latin typeface="+mj-lt"/>
              <a:cs typeface="Arial" panose="020B0604020202020204" pitchFamily="34" charset="0"/>
            </a:rPr>
            <a:t>collect data </a:t>
          </a:r>
          <a:r>
            <a:rPr lang="en-US" sz="2800" kern="1200" dirty="0">
              <a:latin typeface="+mj-lt"/>
              <a:cs typeface="Arial" panose="020B0604020202020204" pitchFamily="34" charset="0"/>
            </a:rPr>
            <a:t>on Workload Counts.</a:t>
          </a:r>
        </a:p>
      </dsp:txBody>
      <dsp:txXfrm>
        <a:off x="3956739" y="1949061"/>
        <a:ext cx="3021673" cy="2410675"/>
      </dsp:txXfrm>
    </dsp:sp>
    <dsp:sp modelId="{8CBCF3A7-3104-4D41-BB61-32F2F12A7193}">
      <dsp:nvSpPr>
        <dsp:cNvPr id="0" name=""/>
        <dsp:cNvSpPr/>
      </dsp:nvSpPr>
      <dsp:spPr>
        <a:xfrm>
          <a:off x="4988852" y="-83523"/>
          <a:ext cx="4287425" cy="4287425"/>
        </a:xfrm>
        <a:prstGeom prst="circularArrow">
          <a:avLst>
            <a:gd name="adj1" fmla="val 2155"/>
            <a:gd name="adj2" fmla="val 259148"/>
            <a:gd name="adj3" fmla="val 19937320"/>
            <a:gd name="adj4" fmla="val 12947489"/>
            <a:gd name="adj5" fmla="val 2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3E095D-14BF-4394-86AE-C2D02FF1779E}">
      <dsp:nvSpPr>
        <dsp:cNvPr id="0" name=""/>
        <dsp:cNvSpPr/>
      </dsp:nvSpPr>
      <dsp:spPr>
        <a:xfrm>
          <a:off x="4133817" y="865015"/>
          <a:ext cx="2682156" cy="113876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j-lt"/>
              <a:cs typeface="Arial" panose="020B0604020202020204" pitchFamily="34" charset="0"/>
            </a:rPr>
            <a:t>Services Subscribed</a:t>
          </a:r>
        </a:p>
      </dsp:txBody>
      <dsp:txXfrm>
        <a:off x="4167170" y="898368"/>
        <a:ext cx="2615450" cy="1072056"/>
      </dsp:txXfrm>
    </dsp:sp>
    <dsp:sp modelId="{5234E48E-12B3-49C4-8702-6ED853CD1D35}">
      <dsp:nvSpPr>
        <dsp:cNvPr id="0" name=""/>
        <dsp:cNvSpPr/>
      </dsp:nvSpPr>
      <dsp:spPr>
        <a:xfrm>
          <a:off x="7704333" y="1208868"/>
          <a:ext cx="3164943" cy="3204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mj-lt"/>
              <a:cs typeface="Arial" panose="020B0604020202020204" pitchFamily="34" charset="0"/>
            </a:rPr>
            <a:t>ICASS creates an invoice</a:t>
          </a:r>
          <a:r>
            <a:rPr lang="en-US" sz="2400" kern="1200" dirty="0">
              <a:latin typeface="+mj-lt"/>
              <a:cs typeface="Arial" panose="020B0604020202020204" pitchFamily="34" charset="0"/>
            </a:rPr>
            <a:t> for each agency based on ICASS services used at the Embassy or Consulate.</a:t>
          </a:r>
        </a:p>
      </dsp:txBody>
      <dsp:txXfrm>
        <a:off x="7778079" y="1282614"/>
        <a:ext cx="3017451" cy="2370370"/>
      </dsp:txXfrm>
    </dsp:sp>
    <dsp:sp modelId="{C28B58F4-122E-4264-8F47-486B5D80EA7C}">
      <dsp:nvSpPr>
        <dsp:cNvPr id="0" name=""/>
        <dsp:cNvSpPr/>
      </dsp:nvSpPr>
      <dsp:spPr>
        <a:xfrm>
          <a:off x="7974948" y="3682000"/>
          <a:ext cx="2691259" cy="110463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mj-lt"/>
              <a:cs typeface="Arial" panose="020B0604020202020204" pitchFamily="34" charset="0"/>
            </a:rPr>
            <a:t>Invoice Calculation</a:t>
          </a:r>
        </a:p>
      </dsp:txBody>
      <dsp:txXfrm>
        <a:off x="8007302" y="3714354"/>
        <a:ext cx="2626551" cy="10399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3A78B-6143-457F-AEC2-9252A6AC30B5}">
      <dsp:nvSpPr>
        <dsp:cNvPr id="0" name=""/>
        <dsp:cNvSpPr/>
      </dsp:nvSpPr>
      <dsp:spPr>
        <a:xfrm>
          <a:off x="0" y="34547"/>
          <a:ext cx="10058399" cy="1392384"/>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u="sng" kern="1200">
              <a:solidFill>
                <a:schemeClr val="accent1">
                  <a:lumMod val="20000"/>
                  <a:lumOff val="80000"/>
                </a:schemeClr>
              </a:solidFill>
              <a:latin typeface="+mj-lt"/>
              <a:cs typeface="Arial" panose="020B0604020202020204" pitchFamily="34" charset="0"/>
            </a:rPr>
            <a:t>Get involved</a:t>
          </a:r>
          <a:r>
            <a:rPr lang="en-US" sz="3000" b="1" kern="1200">
              <a:solidFill>
                <a:schemeClr val="accent1">
                  <a:lumMod val="20000"/>
                  <a:lumOff val="80000"/>
                </a:schemeClr>
              </a:solidFill>
              <a:latin typeface="+mj-lt"/>
              <a:cs typeface="Arial" panose="020B0604020202020204" pitchFamily="34" charset="0"/>
            </a:rPr>
            <a:t>! </a:t>
          </a:r>
          <a:r>
            <a:rPr lang="en-US" sz="3000" b="1" kern="1200">
              <a:solidFill>
                <a:srgbClr val="FFFFFF"/>
              </a:solidFill>
              <a:latin typeface="+mj-lt"/>
              <a:cs typeface="Arial" panose="020B0604020202020204" pitchFamily="34" charset="0"/>
            </a:rPr>
            <a:t>Participate in your post’s ICASS Budget Committee and Council.</a:t>
          </a:r>
        </a:p>
      </dsp:txBody>
      <dsp:txXfrm>
        <a:off x="67971" y="102518"/>
        <a:ext cx="9922457" cy="1256442"/>
      </dsp:txXfrm>
    </dsp:sp>
    <dsp:sp modelId="{DA8FA551-3A95-47AA-BEEF-C631A44A1FA5}">
      <dsp:nvSpPr>
        <dsp:cNvPr id="0" name=""/>
        <dsp:cNvSpPr/>
      </dsp:nvSpPr>
      <dsp:spPr>
        <a:xfrm>
          <a:off x="0" y="1575282"/>
          <a:ext cx="10058399" cy="1400926"/>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solidFill>
                <a:schemeClr val="tx1"/>
              </a:solidFill>
              <a:latin typeface="+mj-lt"/>
              <a:cs typeface="Arial" panose="020B0604020202020204" pitchFamily="34" charset="0"/>
            </a:rPr>
            <a:t>You can have an impact on how ICASS funds are spent at post.  </a:t>
          </a:r>
        </a:p>
      </dsp:txBody>
      <dsp:txXfrm>
        <a:off x="68388" y="1643670"/>
        <a:ext cx="9921623" cy="1264150"/>
      </dsp:txXfrm>
    </dsp:sp>
    <dsp:sp modelId="{075A1492-397B-4F7F-8768-DC62A9A98877}">
      <dsp:nvSpPr>
        <dsp:cNvPr id="0" name=""/>
        <dsp:cNvSpPr/>
      </dsp:nvSpPr>
      <dsp:spPr>
        <a:xfrm>
          <a:off x="0" y="3084157"/>
          <a:ext cx="10058399" cy="1171948"/>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a:solidFill>
                <a:schemeClr val="tx1"/>
              </a:solidFill>
              <a:latin typeface="+mj-lt"/>
              <a:cs typeface="Arial" panose="020B0604020202020204" pitchFamily="34" charset="0"/>
            </a:rPr>
            <a:t>It’s your Agency’s money</a:t>
          </a:r>
          <a:r>
            <a:rPr lang="en-US" sz="2800" b="1" kern="1200">
              <a:solidFill>
                <a:schemeClr val="tx1"/>
              </a:solidFill>
              <a:latin typeface="+mj-lt"/>
              <a:cs typeface="Arial" panose="020B0604020202020204" pitchFamily="34" charset="0"/>
            </a:rPr>
            <a:t>! </a:t>
          </a:r>
        </a:p>
      </dsp:txBody>
      <dsp:txXfrm>
        <a:off x="57210" y="3141367"/>
        <a:ext cx="9943979" cy="10575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3A78B-6143-457F-AEC2-9252A6AC30B5}">
      <dsp:nvSpPr>
        <dsp:cNvPr id="0" name=""/>
        <dsp:cNvSpPr/>
      </dsp:nvSpPr>
      <dsp:spPr>
        <a:xfrm>
          <a:off x="0" y="34547"/>
          <a:ext cx="10058399" cy="1392384"/>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u="sng" kern="1200" dirty="0">
              <a:solidFill>
                <a:schemeClr val="accent1">
                  <a:lumMod val="20000"/>
                  <a:lumOff val="80000"/>
                </a:schemeClr>
              </a:solidFill>
              <a:latin typeface="+mj-lt"/>
              <a:cs typeface="Arial" panose="020B0604020202020204" pitchFamily="34" charset="0"/>
            </a:rPr>
            <a:t>Get involved</a:t>
          </a:r>
          <a:r>
            <a:rPr lang="en-US" sz="3000" b="1" kern="1200" dirty="0">
              <a:solidFill>
                <a:schemeClr val="accent1">
                  <a:lumMod val="20000"/>
                  <a:lumOff val="80000"/>
                </a:schemeClr>
              </a:solidFill>
              <a:latin typeface="+mj-lt"/>
              <a:cs typeface="Arial" panose="020B0604020202020204" pitchFamily="34" charset="0"/>
            </a:rPr>
            <a:t>! </a:t>
          </a:r>
          <a:r>
            <a:rPr lang="en-US" sz="3000" b="1" kern="1200" dirty="0">
              <a:solidFill>
                <a:srgbClr val="FFFFFF"/>
              </a:solidFill>
              <a:latin typeface="+mj-lt"/>
              <a:cs typeface="Arial" panose="020B0604020202020204" pitchFamily="34" charset="0"/>
            </a:rPr>
            <a:t>Participate in your post’s ICASS Budget Committee and Council.</a:t>
          </a:r>
        </a:p>
      </dsp:txBody>
      <dsp:txXfrm>
        <a:off x="67971" y="102518"/>
        <a:ext cx="9922457" cy="1256442"/>
      </dsp:txXfrm>
    </dsp:sp>
    <dsp:sp modelId="{DA8FA551-3A95-47AA-BEEF-C631A44A1FA5}">
      <dsp:nvSpPr>
        <dsp:cNvPr id="0" name=""/>
        <dsp:cNvSpPr/>
      </dsp:nvSpPr>
      <dsp:spPr>
        <a:xfrm>
          <a:off x="0" y="1575282"/>
          <a:ext cx="10058399" cy="1400926"/>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a:solidFill>
                <a:schemeClr val="tx1"/>
              </a:solidFill>
              <a:latin typeface="+mj-lt"/>
              <a:cs typeface="Arial" panose="020B0604020202020204" pitchFamily="34" charset="0"/>
            </a:rPr>
            <a:t>You can have an impact on how ICASS funds are spent at post.  </a:t>
          </a:r>
        </a:p>
      </dsp:txBody>
      <dsp:txXfrm>
        <a:off x="68388" y="1643670"/>
        <a:ext cx="9921623" cy="1264150"/>
      </dsp:txXfrm>
    </dsp:sp>
    <dsp:sp modelId="{075A1492-397B-4F7F-8768-DC62A9A98877}">
      <dsp:nvSpPr>
        <dsp:cNvPr id="0" name=""/>
        <dsp:cNvSpPr/>
      </dsp:nvSpPr>
      <dsp:spPr>
        <a:xfrm>
          <a:off x="0" y="3084157"/>
          <a:ext cx="10058399" cy="1171948"/>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solidFill>
                <a:schemeClr val="tx1"/>
              </a:solidFill>
              <a:latin typeface="+mj-lt"/>
              <a:cs typeface="Arial" panose="020B0604020202020204" pitchFamily="34" charset="0"/>
            </a:rPr>
            <a:t>It’s your Agency’s money</a:t>
          </a:r>
          <a:r>
            <a:rPr lang="en-US" sz="2800" b="1" kern="1200" dirty="0">
              <a:solidFill>
                <a:schemeClr val="tx1"/>
              </a:solidFill>
              <a:latin typeface="+mj-lt"/>
              <a:cs typeface="Arial" panose="020B0604020202020204" pitchFamily="34" charset="0"/>
            </a:rPr>
            <a:t>! </a:t>
          </a:r>
        </a:p>
      </dsp:txBody>
      <dsp:txXfrm>
        <a:off x="57210" y="3141367"/>
        <a:ext cx="9943979" cy="1057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CEC8E-9174-4C7D-B544-BBD17FE54CB3}">
      <dsp:nvSpPr>
        <dsp:cNvPr id="0" name=""/>
        <dsp:cNvSpPr/>
      </dsp:nvSpPr>
      <dsp:spPr>
        <a:xfrm>
          <a:off x="-6521798" y="-998209"/>
          <a:ext cx="7768569" cy="7768569"/>
        </a:xfrm>
        <a:prstGeom prst="blockArc">
          <a:avLst>
            <a:gd name="adj1" fmla="val 18900000"/>
            <a:gd name="adj2" fmla="val 2700000"/>
            <a:gd name="adj3" fmla="val 27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334F07-121B-40EE-9400-5E253723EAD5}">
      <dsp:nvSpPr>
        <dsp:cNvPr id="0" name=""/>
        <dsp:cNvSpPr/>
      </dsp:nvSpPr>
      <dsp:spPr>
        <a:xfrm>
          <a:off x="397777" y="262401"/>
          <a:ext cx="9518405" cy="524572"/>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rgbClr val="25497D"/>
              </a:solidFill>
              <a:latin typeface="+mn-lt"/>
            </a:rPr>
            <a:t>Costs for USG Agencies Operating Overseas</a:t>
          </a:r>
          <a:endParaRPr lang="en-US" sz="2400" b="1" kern="1200">
            <a:solidFill>
              <a:schemeClr val="tx1"/>
            </a:solidFill>
            <a:latin typeface="Arial" panose="020B0604020202020204" pitchFamily="34" charset="0"/>
            <a:cs typeface="Arial" panose="020B0604020202020204" pitchFamily="34" charset="0"/>
          </a:endParaRPr>
        </a:p>
      </dsp:txBody>
      <dsp:txXfrm>
        <a:off x="397777" y="262401"/>
        <a:ext cx="9518405" cy="524572"/>
      </dsp:txXfrm>
    </dsp:sp>
    <dsp:sp modelId="{C69DE25E-0FEB-4762-8745-9E19317BA790}">
      <dsp:nvSpPr>
        <dsp:cNvPr id="0" name=""/>
        <dsp:cNvSpPr/>
      </dsp:nvSpPr>
      <dsp:spPr>
        <a:xfrm>
          <a:off x="77058" y="176948"/>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78C411-934A-4C2B-8AF3-0B82E8AC3262}">
      <dsp:nvSpPr>
        <dsp:cNvPr id="0" name=""/>
        <dsp:cNvSpPr/>
      </dsp:nvSpPr>
      <dsp:spPr>
        <a:xfrm>
          <a:off x="879964" y="1049723"/>
          <a:ext cx="9043357" cy="524572"/>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25497D"/>
              </a:solidFill>
              <a:latin typeface="+mn-lt"/>
            </a:rPr>
            <a:t>What is ICASS and ICASS Services </a:t>
          </a:r>
          <a:endParaRPr lang="en-US" sz="2400" b="1" i="1" kern="1200">
            <a:solidFill>
              <a:srgbClr val="25497D"/>
            </a:solidFill>
            <a:latin typeface="+mn-lt"/>
          </a:endParaRPr>
        </a:p>
      </dsp:txBody>
      <dsp:txXfrm>
        <a:off x="879964" y="1049723"/>
        <a:ext cx="9043357" cy="524572"/>
      </dsp:txXfrm>
    </dsp:sp>
    <dsp:sp modelId="{09C90A86-3D1E-4EC3-8E9A-6E3F6EDEB398}">
      <dsp:nvSpPr>
        <dsp:cNvPr id="0" name=""/>
        <dsp:cNvSpPr/>
      </dsp:nvSpPr>
      <dsp:spPr>
        <a:xfrm>
          <a:off x="552106" y="984151"/>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8641D-F03D-42FC-839C-46CE596D6AF1}">
      <dsp:nvSpPr>
        <dsp:cNvPr id="0" name=""/>
        <dsp:cNvSpPr/>
      </dsp:nvSpPr>
      <dsp:spPr>
        <a:xfrm>
          <a:off x="1140288" y="1836467"/>
          <a:ext cx="8783033" cy="524572"/>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Cost Centers and Cost Distribution Methods </a:t>
          </a:r>
          <a:endParaRPr lang="en-US" sz="2400" b="1" i="1" kern="1200">
            <a:solidFill>
              <a:schemeClr val="accent5">
                <a:lumMod val="50000"/>
              </a:schemeClr>
            </a:solidFill>
            <a:latin typeface="+mn-lt"/>
          </a:endParaRPr>
        </a:p>
      </dsp:txBody>
      <dsp:txXfrm>
        <a:off x="1140288" y="1836467"/>
        <a:ext cx="8783033" cy="524572"/>
      </dsp:txXfrm>
    </dsp:sp>
    <dsp:sp modelId="{23ADB8CF-056B-485F-8D35-217C27BAE809}">
      <dsp:nvSpPr>
        <dsp:cNvPr id="0" name=""/>
        <dsp:cNvSpPr/>
      </dsp:nvSpPr>
      <dsp:spPr>
        <a:xfrm>
          <a:off x="812430" y="1770895"/>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2B17B5-1F5F-4F00-BA7D-24CDDAA8D1DA}">
      <dsp:nvSpPr>
        <dsp:cNvPr id="0" name=""/>
        <dsp:cNvSpPr/>
      </dsp:nvSpPr>
      <dsp:spPr>
        <a:xfrm>
          <a:off x="1223407" y="2623788"/>
          <a:ext cx="8699914" cy="524572"/>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cs typeface="Arial" panose="020B0604020202020204" pitchFamily="34" charset="0"/>
            </a:rPr>
            <a:t>Workload Counts and Workload Count Modifications </a:t>
          </a:r>
          <a:endParaRPr lang="en-US" sz="2400" b="1" i="1" kern="1200">
            <a:solidFill>
              <a:schemeClr val="accent5">
                <a:lumMod val="50000"/>
              </a:schemeClr>
            </a:solidFill>
            <a:latin typeface="+mn-lt"/>
          </a:endParaRPr>
        </a:p>
      </dsp:txBody>
      <dsp:txXfrm>
        <a:off x="1223407" y="2623788"/>
        <a:ext cx="8699914" cy="524572"/>
      </dsp:txXfrm>
    </dsp:sp>
    <dsp:sp modelId="{8204F1E6-0DA9-4C59-805C-B748AED73F78}">
      <dsp:nvSpPr>
        <dsp:cNvPr id="0" name=""/>
        <dsp:cNvSpPr/>
      </dsp:nvSpPr>
      <dsp:spPr>
        <a:xfrm>
          <a:off x="895549" y="2558216"/>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693F4-C5C8-453F-A300-EF4D1A562C3D}">
      <dsp:nvSpPr>
        <dsp:cNvPr id="0" name=""/>
        <dsp:cNvSpPr/>
      </dsp:nvSpPr>
      <dsp:spPr>
        <a:xfrm>
          <a:off x="1140288" y="3411109"/>
          <a:ext cx="8783033" cy="524572"/>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ICASS Agency Code and ICASS Invoice </a:t>
          </a:r>
          <a:endParaRPr lang="en-US" sz="2400" b="1" i="1" kern="1200">
            <a:solidFill>
              <a:schemeClr val="accent5">
                <a:lumMod val="50000"/>
              </a:schemeClr>
            </a:solidFill>
            <a:latin typeface="+mn-lt"/>
          </a:endParaRPr>
        </a:p>
      </dsp:txBody>
      <dsp:txXfrm>
        <a:off x="1140288" y="3411109"/>
        <a:ext cx="8783033" cy="524572"/>
      </dsp:txXfrm>
    </dsp:sp>
    <dsp:sp modelId="{938F6B8E-6189-4FE1-866E-C5010EE36B08}">
      <dsp:nvSpPr>
        <dsp:cNvPr id="0" name=""/>
        <dsp:cNvSpPr/>
      </dsp:nvSpPr>
      <dsp:spPr>
        <a:xfrm>
          <a:off x="812430" y="3345538"/>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16F4C7-921E-463E-B849-BC8BD82E9800}">
      <dsp:nvSpPr>
        <dsp:cNvPr id="0" name=""/>
        <dsp:cNvSpPr/>
      </dsp:nvSpPr>
      <dsp:spPr>
        <a:xfrm>
          <a:off x="879964" y="4197853"/>
          <a:ext cx="9043357" cy="524572"/>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Involvement – Council and Budget Committee</a:t>
          </a:r>
        </a:p>
      </dsp:txBody>
      <dsp:txXfrm>
        <a:off x="879964" y="4197853"/>
        <a:ext cx="9043357" cy="524572"/>
      </dsp:txXfrm>
    </dsp:sp>
    <dsp:sp modelId="{D99226DF-3A6D-45B8-81B5-B1FB076B678E}">
      <dsp:nvSpPr>
        <dsp:cNvPr id="0" name=""/>
        <dsp:cNvSpPr/>
      </dsp:nvSpPr>
      <dsp:spPr>
        <a:xfrm>
          <a:off x="552106" y="4132282"/>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48ED8-C4EC-4C9B-8B08-E15C64790F65}">
      <dsp:nvSpPr>
        <dsp:cNvPr id="0" name=""/>
        <dsp:cNvSpPr/>
      </dsp:nvSpPr>
      <dsp:spPr>
        <a:xfrm>
          <a:off x="404916" y="4985175"/>
          <a:ext cx="9518405" cy="524572"/>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ICASS Resources</a:t>
          </a:r>
        </a:p>
      </dsp:txBody>
      <dsp:txXfrm>
        <a:off x="404916" y="4985175"/>
        <a:ext cx="9518405" cy="524572"/>
      </dsp:txXfrm>
    </dsp:sp>
    <dsp:sp modelId="{6E63BD2B-E837-4045-9775-D26F324844A0}">
      <dsp:nvSpPr>
        <dsp:cNvPr id="0" name=""/>
        <dsp:cNvSpPr/>
      </dsp:nvSpPr>
      <dsp:spPr>
        <a:xfrm>
          <a:off x="77058" y="4919603"/>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3A78B-6143-457F-AEC2-9252A6AC30B5}">
      <dsp:nvSpPr>
        <dsp:cNvPr id="0" name=""/>
        <dsp:cNvSpPr/>
      </dsp:nvSpPr>
      <dsp:spPr>
        <a:xfrm>
          <a:off x="0" y="34547"/>
          <a:ext cx="10058399" cy="1392384"/>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u="sng" kern="1200">
              <a:solidFill>
                <a:schemeClr val="accent1">
                  <a:lumMod val="20000"/>
                  <a:lumOff val="80000"/>
                </a:schemeClr>
              </a:solidFill>
              <a:latin typeface="+mj-lt"/>
              <a:cs typeface="Arial" panose="020B0604020202020204" pitchFamily="34" charset="0"/>
            </a:rPr>
            <a:t>Get involved</a:t>
          </a:r>
          <a:r>
            <a:rPr lang="en-US" sz="3000" b="1" kern="1200">
              <a:solidFill>
                <a:schemeClr val="accent1">
                  <a:lumMod val="20000"/>
                  <a:lumOff val="80000"/>
                </a:schemeClr>
              </a:solidFill>
              <a:latin typeface="+mj-lt"/>
              <a:cs typeface="Arial" panose="020B0604020202020204" pitchFamily="34" charset="0"/>
            </a:rPr>
            <a:t>! </a:t>
          </a:r>
          <a:r>
            <a:rPr lang="en-US" sz="3000" b="1" kern="1200">
              <a:solidFill>
                <a:srgbClr val="FFFFFF"/>
              </a:solidFill>
              <a:latin typeface="+mj-lt"/>
              <a:cs typeface="Arial" panose="020B0604020202020204" pitchFamily="34" charset="0"/>
            </a:rPr>
            <a:t>Participate in your post’s ICASS Budget Committee and Council.</a:t>
          </a:r>
        </a:p>
      </dsp:txBody>
      <dsp:txXfrm>
        <a:off x="67971" y="102518"/>
        <a:ext cx="9922457" cy="1256442"/>
      </dsp:txXfrm>
    </dsp:sp>
    <dsp:sp modelId="{DA8FA551-3A95-47AA-BEEF-C631A44A1FA5}">
      <dsp:nvSpPr>
        <dsp:cNvPr id="0" name=""/>
        <dsp:cNvSpPr/>
      </dsp:nvSpPr>
      <dsp:spPr>
        <a:xfrm>
          <a:off x="0" y="1575282"/>
          <a:ext cx="10058399" cy="1400926"/>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a:solidFill>
                <a:schemeClr val="tx1"/>
              </a:solidFill>
              <a:latin typeface="+mj-lt"/>
              <a:cs typeface="Arial" panose="020B0604020202020204" pitchFamily="34" charset="0"/>
            </a:rPr>
            <a:t>You can have an impact on how ICASS funds are spent at post.  </a:t>
          </a:r>
        </a:p>
      </dsp:txBody>
      <dsp:txXfrm>
        <a:off x="68388" y="1643670"/>
        <a:ext cx="9921623" cy="1264150"/>
      </dsp:txXfrm>
    </dsp:sp>
    <dsp:sp modelId="{075A1492-397B-4F7F-8768-DC62A9A98877}">
      <dsp:nvSpPr>
        <dsp:cNvPr id="0" name=""/>
        <dsp:cNvSpPr/>
      </dsp:nvSpPr>
      <dsp:spPr>
        <a:xfrm>
          <a:off x="0" y="3084157"/>
          <a:ext cx="10058399" cy="1171948"/>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a:solidFill>
                <a:schemeClr val="tx1"/>
              </a:solidFill>
              <a:latin typeface="+mj-lt"/>
              <a:cs typeface="Arial" panose="020B0604020202020204" pitchFamily="34" charset="0"/>
            </a:rPr>
            <a:t>It’s your Agency’s money</a:t>
          </a:r>
          <a:r>
            <a:rPr lang="en-US" sz="2800" b="1" kern="1200">
              <a:solidFill>
                <a:schemeClr val="tx1"/>
              </a:solidFill>
              <a:latin typeface="+mj-lt"/>
              <a:cs typeface="Arial" panose="020B0604020202020204" pitchFamily="34" charset="0"/>
            </a:rPr>
            <a:t>! </a:t>
          </a:r>
        </a:p>
      </dsp:txBody>
      <dsp:txXfrm>
        <a:off x="57210" y="3141367"/>
        <a:ext cx="9943979" cy="1057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CEC8E-9174-4C7D-B544-BBD17FE54CB3}">
      <dsp:nvSpPr>
        <dsp:cNvPr id="0" name=""/>
        <dsp:cNvSpPr/>
      </dsp:nvSpPr>
      <dsp:spPr>
        <a:xfrm>
          <a:off x="-6521798" y="-998209"/>
          <a:ext cx="7768569" cy="7768569"/>
        </a:xfrm>
        <a:prstGeom prst="blockArc">
          <a:avLst>
            <a:gd name="adj1" fmla="val 18900000"/>
            <a:gd name="adj2" fmla="val 2700000"/>
            <a:gd name="adj3" fmla="val 27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334F07-121B-40EE-9400-5E253723EAD5}">
      <dsp:nvSpPr>
        <dsp:cNvPr id="0" name=""/>
        <dsp:cNvSpPr/>
      </dsp:nvSpPr>
      <dsp:spPr>
        <a:xfrm>
          <a:off x="397777" y="262401"/>
          <a:ext cx="9518405" cy="524572"/>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rgbClr val="25497D"/>
              </a:solidFill>
              <a:latin typeface="+mn-lt"/>
            </a:rPr>
            <a:t>Costs for USG Agencies Operating Overseas</a:t>
          </a:r>
          <a:endParaRPr lang="en-US" sz="2400" b="1" kern="1200">
            <a:solidFill>
              <a:schemeClr val="tx1"/>
            </a:solidFill>
            <a:latin typeface="Arial" panose="020B0604020202020204" pitchFamily="34" charset="0"/>
            <a:cs typeface="Arial" panose="020B0604020202020204" pitchFamily="34" charset="0"/>
          </a:endParaRPr>
        </a:p>
      </dsp:txBody>
      <dsp:txXfrm>
        <a:off x="397777" y="262401"/>
        <a:ext cx="9518405" cy="524572"/>
      </dsp:txXfrm>
    </dsp:sp>
    <dsp:sp modelId="{C69DE25E-0FEB-4762-8745-9E19317BA790}">
      <dsp:nvSpPr>
        <dsp:cNvPr id="0" name=""/>
        <dsp:cNvSpPr/>
      </dsp:nvSpPr>
      <dsp:spPr>
        <a:xfrm>
          <a:off x="77058" y="176948"/>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78C411-934A-4C2B-8AF3-0B82E8AC3262}">
      <dsp:nvSpPr>
        <dsp:cNvPr id="0" name=""/>
        <dsp:cNvSpPr/>
      </dsp:nvSpPr>
      <dsp:spPr>
        <a:xfrm>
          <a:off x="879964" y="1049723"/>
          <a:ext cx="9043357" cy="524572"/>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25497D"/>
              </a:solidFill>
              <a:latin typeface="+mn-lt"/>
            </a:rPr>
            <a:t>What is ICASS and ICASS Services </a:t>
          </a:r>
          <a:endParaRPr lang="en-US" sz="2400" b="1" i="1" kern="1200">
            <a:solidFill>
              <a:srgbClr val="25497D"/>
            </a:solidFill>
            <a:latin typeface="+mn-lt"/>
          </a:endParaRPr>
        </a:p>
      </dsp:txBody>
      <dsp:txXfrm>
        <a:off x="879964" y="1049723"/>
        <a:ext cx="9043357" cy="524572"/>
      </dsp:txXfrm>
    </dsp:sp>
    <dsp:sp modelId="{09C90A86-3D1E-4EC3-8E9A-6E3F6EDEB398}">
      <dsp:nvSpPr>
        <dsp:cNvPr id="0" name=""/>
        <dsp:cNvSpPr/>
      </dsp:nvSpPr>
      <dsp:spPr>
        <a:xfrm>
          <a:off x="552106" y="984151"/>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8641D-F03D-42FC-839C-46CE596D6AF1}">
      <dsp:nvSpPr>
        <dsp:cNvPr id="0" name=""/>
        <dsp:cNvSpPr/>
      </dsp:nvSpPr>
      <dsp:spPr>
        <a:xfrm>
          <a:off x="1140288" y="1836467"/>
          <a:ext cx="8783033" cy="524572"/>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Cost Centers and Cost Distribution Methods </a:t>
          </a:r>
          <a:endParaRPr lang="en-US" sz="2400" b="1" i="1" kern="1200">
            <a:solidFill>
              <a:schemeClr val="accent5">
                <a:lumMod val="50000"/>
              </a:schemeClr>
            </a:solidFill>
            <a:latin typeface="+mn-lt"/>
          </a:endParaRPr>
        </a:p>
      </dsp:txBody>
      <dsp:txXfrm>
        <a:off x="1140288" y="1836467"/>
        <a:ext cx="8783033" cy="524572"/>
      </dsp:txXfrm>
    </dsp:sp>
    <dsp:sp modelId="{23ADB8CF-056B-485F-8D35-217C27BAE809}">
      <dsp:nvSpPr>
        <dsp:cNvPr id="0" name=""/>
        <dsp:cNvSpPr/>
      </dsp:nvSpPr>
      <dsp:spPr>
        <a:xfrm>
          <a:off x="812430" y="1770895"/>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2B17B5-1F5F-4F00-BA7D-24CDDAA8D1DA}">
      <dsp:nvSpPr>
        <dsp:cNvPr id="0" name=""/>
        <dsp:cNvSpPr/>
      </dsp:nvSpPr>
      <dsp:spPr>
        <a:xfrm>
          <a:off x="1223407" y="2623788"/>
          <a:ext cx="8699914" cy="524572"/>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cs typeface="Arial" panose="020B0604020202020204" pitchFamily="34" charset="0"/>
            </a:rPr>
            <a:t>Workload Counts and Workload Count Modifications </a:t>
          </a:r>
          <a:endParaRPr lang="en-US" sz="2400" b="1" i="1" kern="1200">
            <a:solidFill>
              <a:schemeClr val="accent5">
                <a:lumMod val="50000"/>
              </a:schemeClr>
            </a:solidFill>
            <a:latin typeface="+mn-lt"/>
          </a:endParaRPr>
        </a:p>
      </dsp:txBody>
      <dsp:txXfrm>
        <a:off x="1223407" y="2623788"/>
        <a:ext cx="8699914" cy="524572"/>
      </dsp:txXfrm>
    </dsp:sp>
    <dsp:sp modelId="{8204F1E6-0DA9-4C59-805C-B748AED73F78}">
      <dsp:nvSpPr>
        <dsp:cNvPr id="0" name=""/>
        <dsp:cNvSpPr/>
      </dsp:nvSpPr>
      <dsp:spPr>
        <a:xfrm>
          <a:off x="895549" y="2558216"/>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693F4-C5C8-453F-A300-EF4D1A562C3D}">
      <dsp:nvSpPr>
        <dsp:cNvPr id="0" name=""/>
        <dsp:cNvSpPr/>
      </dsp:nvSpPr>
      <dsp:spPr>
        <a:xfrm>
          <a:off x="1140288" y="3411109"/>
          <a:ext cx="8783033" cy="524572"/>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ICASS Agency Code and ICASS Invoice </a:t>
          </a:r>
          <a:endParaRPr lang="en-US" sz="2400" b="1" i="1" kern="1200">
            <a:solidFill>
              <a:schemeClr val="accent5">
                <a:lumMod val="50000"/>
              </a:schemeClr>
            </a:solidFill>
            <a:latin typeface="+mn-lt"/>
          </a:endParaRPr>
        </a:p>
      </dsp:txBody>
      <dsp:txXfrm>
        <a:off x="1140288" y="3411109"/>
        <a:ext cx="8783033" cy="524572"/>
      </dsp:txXfrm>
    </dsp:sp>
    <dsp:sp modelId="{938F6B8E-6189-4FE1-866E-C5010EE36B08}">
      <dsp:nvSpPr>
        <dsp:cNvPr id="0" name=""/>
        <dsp:cNvSpPr/>
      </dsp:nvSpPr>
      <dsp:spPr>
        <a:xfrm>
          <a:off x="812430" y="3345538"/>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16F4C7-921E-463E-B849-BC8BD82E9800}">
      <dsp:nvSpPr>
        <dsp:cNvPr id="0" name=""/>
        <dsp:cNvSpPr/>
      </dsp:nvSpPr>
      <dsp:spPr>
        <a:xfrm>
          <a:off x="879964" y="4197853"/>
          <a:ext cx="9043357" cy="524572"/>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Involvement – Council and Budget Committee</a:t>
          </a:r>
        </a:p>
      </dsp:txBody>
      <dsp:txXfrm>
        <a:off x="879964" y="4197853"/>
        <a:ext cx="9043357" cy="524572"/>
      </dsp:txXfrm>
    </dsp:sp>
    <dsp:sp modelId="{D99226DF-3A6D-45B8-81B5-B1FB076B678E}">
      <dsp:nvSpPr>
        <dsp:cNvPr id="0" name=""/>
        <dsp:cNvSpPr/>
      </dsp:nvSpPr>
      <dsp:spPr>
        <a:xfrm>
          <a:off x="552106" y="4132282"/>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48ED8-C4EC-4C9B-8B08-E15C64790F65}">
      <dsp:nvSpPr>
        <dsp:cNvPr id="0" name=""/>
        <dsp:cNvSpPr/>
      </dsp:nvSpPr>
      <dsp:spPr>
        <a:xfrm>
          <a:off x="404916" y="4985175"/>
          <a:ext cx="9518405" cy="524572"/>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3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accent5">
                  <a:lumMod val="50000"/>
                </a:schemeClr>
              </a:solidFill>
              <a:latin typeface="+mn-lt"/>
            </a:rPr>
            <a:t>ICASS Resources</a:t>
          </a:r>
        </a:p>
      </dsp:txBody>
      <dsp:txXfrm>
        <a:off x="404916" y="4985175"/>
        <a:ext cx="9518405" cy="524572"/>
      </dsp:txXfrm>
    </dsp:sp>
    <dsp:sp modelId="{6E63BD2B-E837-4045-9775-D26F324844A0}">
      <dsp:nvSpPr>
        <dsp:cNvPr id="0" name=""/>
        <dsp:cNvSpPr/>
      </dsp:nvSpPr>
      <dsp:spPr>
        <a:xfrm>
          <a:off x="77058" y="4919603"/>
          <a:ext cx="655716" cy="6557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7B5F1-519C-4E64-8F64-7B4629C377BD}">
      <dsp:nvSpPr>
        <dsp:cNvPr id="0" name=""/>
        <dsp:cNvSpPr/>
      </dsp:nvSpPr>
      <dsp:spPr>
        <a:xfrm>
          <a:off x="0" y="17140"/>
          <a:ext cx="10806545" cy="12168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chemeClr val="tx1"/>
              </a:solidFill>
              <a:latin typeface="Arial" panose="020B0604020202020204" pitchFamily="34" charset="0"/>
              <a:cs typeface="Arial" panose="020B0604020202020204" pitchFamily="34" charset="0"/>
            </a:rPr>
            <a:t>Provides</a:t>
          </a:r>
          <a:r>
            <a:rPr lang="en-US" sz="2800" i="1" kern="1200">
              <a:solidFill>
                <a:schemeClr val="tx1"/>
              </a:solidFill>
              <a:latin typeface="Arial" panose="020B0604020202020204" pitchFamily="34" charset="0"/>
              <a:cs typeface="Arial" panose="020B0604020202020204" pitchFamily="34" charset="0"/>
            </a:rPr>
            <a:t> </a:t>
          </a:r>
          <a:r>
            <a:rPr lang="en-US" sz="2800" b="1" kern="1200">
              <a:solidFill>
                <a:srgbClr val="C00000"/>
              </a:solidFill>
              <a:latin typeface="Arial" panose="020B0604020202020204" pitchFamily="34" charset="0"/>
              <a:cs typeface="Arial" panose="020B0604020202020204" pitchFamily="34" charset="0"/>
            </a:rPr>
            <a:t>shared</a:t>
          </a:r>
          <a:r>
            <a:rPr lang="en-US" sz="2800" i="1" kern="1200">
              <a:solidFill>
                <a:schemeClr val="tx1"/>
              </a:solidFill>
              <a:latin typeface="Arial" panose="020B0604020202020204" pitchFamily="34" charset="0"/>
              <a:cs typeface="Arial" panose="020B0604020202020204" pitchFamily="34" charset="0"/>
            </a:rPr>
            <a:t> </a:t>
          </a:r>
          <a:r>
            <a:rPr lang="en-US" sz="2800" kern="1200">
              <a:solidFill>
                <a:schemeClr val="tx1"/>
              </a:solidFill>
              <a:latin typeface="Arial" panose="020B0604020202020204" pitchFamily="34" charset="0"/>
              <a:cs typeface="Arial" panose="020B0604020202020204" pitchFamily="34" charset="0"/>
            </a:rPr>
            <a:t>administrative support</a:t>
          </a:r>
          <a:r>
            <a:rPr lang="en-US" sz="2800" i="1" kern="1200">
              <a:solidFill>
                <a:schemeClr val="tx1"/>
              </a:solidFill>
              <a:latin typeface="Arial" panose="020B0604020202020204" pitchFamily="34" charset="0"/>
              <a:cs typeface="Arial" panose="020B0604020202020204" pitchFamily="34" charset="0"/>
            </a:rPr>
            <a:t> </a:t>
          </a:r>
          <a:r>
            <a:rPr lang="en-US" sz="2800" kern="1200">
              <a:solidFill>
                <a:schemeClr val="tx1"/>
              </a:solidFill>
              <a:latin typeface="Arial" panose="020B0604020202020204" pitchFamily="34" charset="0"/>
              <a:cs typeface="Arial" panose="020B0604020202020204" pitchFamily="34" charset="0"/>
            </a:rPr>
            <a:t>services at U.S. Missions.</a:t>
          </a:r>
        </a:p>
      </dsp:txBody>
      <dsp:txXfrm>
        <a:off x="59399" y="76539"/>
        <a:ext cx="10687747" cy="1098002"/>
      </dsp:txXfrm>
    </dsp:sp>
    <dsp:sp modelId="{F08A1093-657F-4A4B-BD04-D1C0A4248046}">
      <dsp:nvSpPr>
        <dsp:cNvPr id="0" name=""/>
        <dsp:cNvSpPr/>
      </dsp:nvSpPr>
      <dsp:spPr>
        <a:xfrm>
          <a:off x="0" y="1424929"/>
          <a:ext cx="10806545" cy="1216800"/>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lumMod val="75000"/>
                  <a:lumOff val="25000"/>
                </a:schemeClr>
              </a:solidFill>
              <a:latin typeface="Arial" panose="020B0604020202020204" pitchFamily="34" charset="0"/>
              <a:cs typeface="Arial" panose="020B0604020202020204" pitchFamily="34" charset="0"/>
            </a:rPr>
            <a:t>Equitably</a:t>
          </a:r>
          <a:r>
            <a:rPr lang="en-US" sz="2800" i="1" kern="1200" dirty="0">
              <a:solidFill>
                <a:schemeClr val="tx1">
                  <a:lumMod val="75000"/>
                  <a:lumOff val="25000"/>
                </a:schemeClr>
              </a:solidFill>
              <a:latin typeface="Arial" panose="020B0604020202020204" pitchFamily="34" charset="0"/>
              <a:cs typeface="Arial" panose="020B0604020202020204" pitchFamily="34" charset="0"/>
            </a:rPr>
            <a:t> </a:t>
          </a:r>
          <a:r>
            <a:rPr lang="en-US" sz="2800" kern="1200" dirty="0">
              <a:solidFill>
                <a:schemeClr val="tx1">
                  <a:lumMod val="75000"/>
                  <a:lumOff val="25000"/>
                </a:schemeClr>
              </a:solidFill>
              <a:latin typeface="Arial" panose="020B0604020202020204" pitchFamily="34" charset="0"/>
              <a:cs typeface="Arial" panose="020B0604020202020204" pitchFamily="34" charset="0"/>
            </a:rPr>
            <a:t>distributes</a:t>
          </a:r>
          <a:r>
            <a:rPr lang="en-US" sz="2800" i="1" kern="1200" dirty="0">
              <a:solidFill>
                <a:schemeClr val="tx1">
                  <a:lumMod val="75000"/>
                  <a:lumOff val="25000"/>
                </a:schemeClr>
              </a:solidFill>
              <a:latin typeface="Arial" panose="020B0604020202020204" pitchFamily="34" charset="0"/>
              <a:cs typeface="Arial" panose="020B0604020202020204" pitchFamily="34" charset="0"/>
            </a:rPr>
            <a:t> </a:t>
          </a:r>
          <a:r>
            <a:rPr lang="en-US" sz="2800" kern="1200" dirty="0">
              <a:solidFill>
                <a:schemeClr val="tx1">
                  <a:lumMod val="75000"/>
                  <a:lumOff val="25000"/>
                </a:schemeClr>
              </a:solidFill>
              <a:latin typeface="Arial" panose="020B0604020202020204" pitchFamily="34" charset="0"/>
              <a:cs typeface="Arial" panose="020B0604020202020204" pitchFamily="34" charset="0"/>
            </a:rPr>
            <a:t>the costs of services to the Agencies that use them</a:t>
          </a:r>
          <a:endParaRPr lang="en-US" sz="2800" kern="1200" dirty="0">
            <a:solidFill>
              <a:schemeClr val="tx1"/>
            </a:solidFill>
            <a:latin typeface="Arial" panose="020B0604020202020204" pitchFamily="34" charset="0"/>
            <a:cs typeface="Arial" panose="020B0604020202020204" pitchFamily="34" charset="0"/>
          </a:endParaRPr>
        </a:p>
      </dsp:txBody>
      <dsp:txXfrm>
        <a:off x="59399" y="1484328"/>
        <a:ext cx="10687747" cy="1098002"/>
      </dsp:txXfrm>
    </dsp:sp>
    <dsp:sp modelId="{0AEF3984-8318-49B5-8430-B54F79E90D2B}">
      <dsp:nvSpPr>
        <dsp:cNvPr id="0" name=""/>
        <dsp:cNvSpPr/>
      </dsp:nvSpPr>
      <dsp:spPr>
        <a:xfrm>
          <a:off x="0" y="2832721"/>
          <a:ext cx="10806545" cy="1216800"/>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lumMod val="75000"/>
                  <a:lumOff val="25000"/>
                </a:schemeClr>
              </a:solidFill>
              <a:latin typeface="Arial" panose="020B0604020202020204" pitchFamily="34" charset="0"/>
              <a:cs typeface="Arial" panose="020B0604020202020204" pitchFamily="34" charset="0"/>
            </a:rPr>
            <a:t>Ensures </a:t>
          </a:r>
          <a:r>
            <a:rPr lang="en-US" sz="2800" b="1" kern="1200" dirty="0">
              <a:solidFill>
                <a:schemeClr val="tx1">
                  <a:lumMod val="75000"/>
                  <a:lumOff val="25000"/>
                </a:schemeClr>
              </a:solidFill>
              <a:latin typeface="Arial" panose="020B0604020202020204" pitchFamily="34" charset="0"/>
              <a:cs typeface="Arial" panose="020B0604020202020204" pitchFamily="34" charset="0"/>
            </a:rPr>
            <a:t>transparency</a:t>
          </a:r>
          <a:r>
            <a:rPr lang="en-US" sz="2800" i="1" kern="1200" dirty="0">
              <a:solidFill>
                <a:schemeClr val="tx1">
                  <a:lumMod val="75000"/>
                  <a:lumOff val="25000"/>
                </a:schemeClr>
              </a:solidFill>
              <a:latin typeface="Arial" panose="020B0604020202020204" pitchFamily="34" charset="0"/>
              <a:cs typeface="Arial" panose="020B0604020202020204" pitchFamily="34" charset="0"/>
            </a:rPr>
            <a:t> </a:t>
          </a:r>
          <a:r>
            <a:rPr lang="en-US" sz="2800" kern="1200" dirty="0">
              <a:solidFill>
                <a:schemeClr val="tx1">
                  <a:lumMod val="75000"/>
                  <a:lumOff val="25000"/>
                </a:schemeClr>
              </a:solidFill>
              <a:latin typeface="Arial" panose="020B0604020202020204" pitchFamily="34" charset="0"/>
              <a:cs typeface="Arial" panose="020B0604020202020204" pitchFamily="34" charset="0"/>
            </a:rPr>
            <a:t>by making ICASS data available to everyone.</a:t>
          </a:r>
        </a:p>
      </dsp:txBody>
      <dsp:txXfrm>
        <a:off x="59399" y="2892120"/>
        <a:ext cx="10687747"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7B5F1-519C-4E64-8F64-7B4629C377BD}">
      <dsp:nvSpPr>
        <dsp:cNvPr id="0" name=""/>
        <dsp:cNvSpPr/>
      </dsp:nvSpPr>
      <dsp:spPr>
        <a:xfrm>
          <a:off x="0" y="17140"/>
          <a:ext cx="10806545" cy="12168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chemeClr val="tx1"/>
              </a:solidFill>
              <a:latin typeface="Arial" panose="020B0604020202020204" pitchFamily="34" charset="0"/>
              <a:cs typeface="Arial" panose="020B0604020202020204" pitchFamily="34" charset="0"/>
            </a:rPr>
            <a:t>Provides</a:t>
          </a:r>
          <a:r>
            <a:rPr lang="en-US" sz="2800" i="1" kern="1200">
              <a:solidFill>
                <a:schemeClr val="tx1"/>
              </a:solidFill>
              <a:latin typeface="Arial" panose="020B0604020202020204" pitchFamily="34" charset="0"/>
              <a:cs typeface="Arial" panose="020B0604020202020204" pitchFamily="34" charset="0"/>
            </a:rPr>
            <a:t> </a:t>
          </a:r>
          <a:r>
            <a:rPr lang="en-US" sz="2800" b="1" kern="1200">
              <a:solidFill>
                <a:srgbClr val="C00000"/>
              </a:solidFill>
              <a:latin typeface="Arial" panose="020B0604020202020204" pitchFamily="34" charset="0"/>
              <a:cs typeface="Arial" panose="020B0604020202020204" pitchFamily="34" charset="0"/>
            </a:rPr>
            <a:t>shared</a:t>
          </a:r>
          <a:r>
            <a:rPr lang="en-US" sz="2800" i="1" kern="1200">
              <a:solidFill>
                <a:schemeClr val="tx1"/>
              </a:solidFill>
              <a:latin typeface="Arial" panose="020B0604020202020204" pitchFamily="34" charset="0"/>
              <a:cs typeface="Arial" panose="020B0604020202020204" pitchFamily="34" charset="0"/>
            </a:rPr>
            <a:t> </a:t>
          </a:r>
          <a:r>
            <a:rPr lang="en-US" sz="2800" kern="1200">
              <a:solidFill>
                <a:schemeClr val="tx1"/>
              </a:solidFill>
              <a:latin typeface="Arial" panose="020B0604020202020204" pitchFamily="34" charset="0"/>
              <a:cs typeface="Arial" panose="020B0604020202020204" pitchFamily="34" charset="0"/>
            </a:rPr>
            <a:t>administrative support</a:t>
          </a:r>
          <a:r>
            <a:rPr lang="en-US" sz="2800" i="1" kern="1200">
              <a:solidFill>
                <a:schemeClr val="tx1"/>
              </a:solidFill>
              <a:latin typeface="Arial" panose="020B0604020202020204" pitchFamily="34" charset="0"/>
              <a:cs typeface="Arial" panose="020B0604020202020204" pitchFamily="34" charset="0"/>
            </a:rPr>
            <a:t> </a:t>
          </a:r>
          <a:r>
            <a:rPr lang="en-US" sz="2800" kern="1200">
              <a:solidFill>
                <a:schemeClr val="tx1"/>
              </a:solidFill>
              <a:latin typeface="Arial" panose="020B0604020202020204" pitchFamily="34" charset="0"/>
              <a:cs typeface="Arial" panose="020B0604020202020204" pitchFamily="34" charset="0"/>
            </a:rPr>
            <a:t>services at U.S. Missions.</a:t>
          </a:r>
        </a:p>
      </dsp:txBody>
      <dsp:txXfrm>
        <a:off x="59399" y="76539"/>
        <a:ext cx="10687747" cy="1098002"/>
      </dsp:txXfrm>
    </dsp:sp>
    <dsp:sp modelId="{F08A1093-657F-4A4B-BD04-D1C0A4248046}">
      <dsp:nvSpPr>
        <dsp:cNvPr id="0" name=""/>
        <dsp:cNvSpPr/>
      </dsp:nvSpPr>
      <dsp:spPr>
        <a:xfrm>
          <a:off x="0" y="1424931"/>
          <a:ext cx="10806545" cy="1216800"/>
        </a:xfrm>
        <a:prstGeom prst="roundRect">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rgbClr val="C00000"/>
              </a:solidFill>
              <a:latin typeface="Arial" panose="020B0604020202020204" pitchFamily="34" charset="0"/>
              <a:cs typeface="Arial" panose="020B0604020202020204" pitchFamily="34" charset="0"/>
            </a:rPr>
            <a:t>Equitably</a:t>
          </a:r>
          <a:r>
            <a:rPr lang="en-US" sz="2800" i="1" kern="1200" dirty="0">
              <a:solidFill>
                <a:srgbClr val="C00000"/>
              </a:solidFill>
              <a:latin typeface="Arial" panose="020B0604020202020204" pitchFamily="34" charset="0"/>
              <a:cs typeface="Arial" panose="020B0604020202020204" pitchFamily="34" charset="0"/>
            </a:rPr>
            <a:t> </a:t>
          </a:r>
          <a:r>
            <a:rPr lang="en-US" sz="2800" kern="1200" dirty="0">
              <a:solidFill>
                <a:schemeClr val="tx1"/>
              </a:solidFill>
              <a:latin typeface="Arial" panose="020B0604020202020204" pitchFamily="34" charset="0"/>
              <a:cs typeface="Arial" panose="020B0604020202020204" pitchFamily="34" charset="0"/>
            </a:rPr>
            <a:t>distributes</a:t>
          </a:r>
          <a:r>
            <a:rPr lang="en-US" sz="2800" i="1" kern="1200" dirty="0">
              <a:solidFill>
                <a:schemeClr val="tx1"/>
              </a:solidFill>
              <a:latin typeface="Arial" panose="020B0604020202020204" pitchFamily="34" charset="0"/>
              <a:cs typeface="Arial" panose="020B0604020202020204" pitchFamily="34" charset="0"/>
            </a:rPr>
            <a:t> </a:t>
          </a:r>
          <a:r>
            <a:rPr lang="en-US" sz="2800" kern="1200" dirty="0">
              <a:solidFill>
                <a:schemeClr val="tx1"/>
              </a:solidFill>
              <a:latin typeface="Arial" panose="020B0604020202020204" pitchFamily="34" charset="0"/>
              <a:cs typeface="Arial" panose="020B0604020202020204" pitchFamily="34" charset="0"/>
            </a:rPr>
            <a:t>the costs of services to the Agencies that use them.</a:t>
          </a:r>
        </a:p>
      </dsp:txBody>
      <dsp:txXfrm>
        <a:off x="59399" y="1484330"/>
        <a:ext cx="10687747" cy="1098002"/>
      </dsp:txXfrm>
    </dsp:sp>
    <dsp:sp modelId="{0AEF3984-8318-49B5-8430-B54F79E90D2B}">
      <dsp:nvSpPr>
        <dsp:cNvPr id="0" name=""/>
        <dsp:cNvSpPr/>
      </dsp:nvSpPr>
      <dsp:spPr>
        <a:xfrm>
          <a:off x="0" y="2832721"/>
          <a:ext cx="10806545" cy="1216800"/>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lumMod val="75000"/>
                  <a:lumOff val="25000"/>
                </a:schemeClr>
              </a:solidFill>
              <a:latin typeface="Arial" panose="020B0604020202020204" pitchFamily="34" charset="0"/>
              <a:cs typeface="Arial" panose="020B0604020202020204" pitchFamily="34" charset="0"/>
            </a:rPr>
            <a:t>Ensures </a:t>
          </a:r>
          <a:r>
            <a:rPr lang="en-US" sz="2800" b="1" kern="1200" dirty="0">
              <a:solidFill>
                <a:schemeClr val="tx1">
                  <a:lumMod val="75000"/>
                  <a:lumOff val="25000"/>
                </a:schemeClr>
              </a:solidFill>
              <a:latin typeface="Arial" panose="020B0604020202020204" pitchFamily="34" charset="0"/>
              <a:cs typeface="Arial" panose="020B0604020202020204" pitchFamily="34" charset="0"/>
            </a:rPr>
            <a:t>transparency</a:t>
          </a:r>
          <a:r>
            <a:rPr lang="en-US" sz="2800" i="1" kern="1200" dirty="0">
              <a:solidFill>
                <a:schemeClr val="tx1">
                  <a:lumMod val="75000"/>
                  <a:lumOff val="25000"/>
                </a:schemeClr>
              </a:solidFill>
              <a:latin typeface="Arial" panose="020B0604020202020204" pitchFamily="34" charset="0"/>
              <a:cs typeface="Arial" panose="020B0604020202020204" pitchFamily="34" charset="0"/>
            </a:rPr>
            <a:t> </a:t>
          </a:r>
          <a:r>
            <a:rPr lang="en-US" sz="2800" kern="1200" dirty="0">
              <a:solidFill>
                <a:schemeClr val="tx1">
                  <a:lumMod val="75000"/>
                  <a:lumOff val="25000"/>
                </a:schemeClr>
              </a:solidFill>
              <a:latin typeface="Arial" panose="020B0604020202020204" pitchFamily="34" charset="0"/>
              <a:cs typeface="Arial" panose="020B0604020202020204" pitchFamily="34" charset="0"/>
            </a:rPr>
            <a:t>by making ICASS data available to everyone.</a:t>
          </a:r>
        </a:p>
      </dsp:txBody>
      <dsp:txXfrm>
        <a:off x="59399" y="2892120"/>
        <a:ext cx="10687747"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7B5F1-519C-4E64-8F64-7B4629C377BD}">
      <dsp:nvSpPr>
        <dsp:cNvPr id="0" name=""/>
        <dsp:cNvSpPr/>
      </dsp:nvSpPr>
      <dsp:spPr>
        <a:xfrm>
          <a:off x="0" y="17140"/>
          <a:ext cx="10806545" cy="12168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chemeClr val="tx1"/>
              </a:solidFill>
              <a:latin typeface="Arial" panose="020B0604020202020204" pitchFamily="34" charset="0"/>
              <a:cs typeface="Arial" panose="020B0604020202020204" pitchFamily="34" charset="0"/>
            </a:rPr>
            <a:t>Provides</a:t>
          </a:r>
          <a:r>
            <a:rPr lang="en-US" sz="2800" i="1" kern="1200">
              <a:solidFill>
                <a:schemeClr val="tx1"/>
              </a:solidFill>
              <a:latin typeface="Arial" panose="020B0604020202020204" pitchFamily="34" charset="0"/>
              <a:cs typeface="Arial" panose="020B0604020202020204" pitchFamily="34" charset="0"/>
            </a:rPr>
            <a:t> </a:t>
          </a:r>
          <a:r>
            <a:rPr lang="en-US" sz="2800" b="1" kern="1200">
              <a:solidFill>
                <a:srgbClr val="C00000"/>
              </a:solidFill>
              <a:latin typeface="Arial" panose="020B0604020202020204" pitchFamily="34" charset="0"/>
              <a:cs typeface="Arial" panose="020B0604020202020204" pitchFamily="34" charset="0"/>
            </a:rPr>
            <a:t>shared</a:t>
          </a:r>
          <a:r>
            <a:rPr lang="en-US" sz="2800" i="1" kern="1200">
              <a:solidFill>
                <a:schemeClr val="tx1"/>
              </a:solidFill>
              <a:latin typeface="Arial" panose="020B0604020202020204" pitchFamily="34" charset="0"/>
              <a:cs typeface="Arial" panose="020B0604020202020204" pitchFamily="34" charset="0"/>
            </a:rPr>
            <a:t> </a:t>
          </a:r>
          <a:r>
            <a:rPr lang="en-US" sz="2800" kern="1200">
              <a:solidFill>
                <a:schemeClr val="tx1"/>
              </a:solidFill>
              <a:latin typeface="Arial" panose="020B0604020202020204" pitchFamily="34" charset="0"/>
              <a:cs typeface="Arial" panose="020B0604020202020204" pitchFamily="34" charset="0"/>
            </a:rPr>
            <a:t>administrative support</a:t>
          </a:r>
          <a:r>
            <a:rPr lang="en-US" sz="2800" i="1" kern="1200">
              <a:solidFill>
                <a:schemeClr val="tx1"/>
              </a:solidFill>
              <a:latin typeface="Arial" panose="020B0604020202020204" pitchFamily="34" charset="0"/>
              <a:cs typeface="Arial" panose="020B0604020202020204" pitchFamily="34" charset="0"/>
            </a:rPr>
            <a:t> </a:t>
          </a:r>
          <a:r>
            <a:rPr lang="en-US" sz="2800" kern="1200">
              <a:solidFill>
                <a:schemeClr val="tx1"/>
              </a:solidFill>
              <a:latin typeface="Arial" panose="020B0604020202020204" pitchFamily="34" charset="0"/>
              <a:cs typeface="Arial" panose="020B0604020202020204" pitchFamily="34" charset="0"/>
            </a:rPr>
            <a:t>services at U.S. Missions.</a:t>
          </a:r>
        </a:p>
      </dsp:txBody>
      <dsp:txXfrm>
        <a:off x="59399" y="76539"/>
        <a:ext cx="10687747" cy="1098002"/>
      </dsp:txXfrm>
    </dsp:sp>
    <dsp:sp modelId="{F08A1093-657F-4A4B-BD04-D1C0A4248046}">
      <dsp:nvSpPr>
        <dsp:cNvPr id="0" name=""/>
        <dsp:cNvSpPr/>
      </dsp:nvSpPr>
      <dsp:spPr>
        <a:xfrm>
          <a:off x="0" y="1424931"/>
          <a:ext cx="10806545" cy="1216800"/>
        </a:xfrm>
        <a:prstGeom prst="roundRect">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rgbClr val="C00000"/>
              </a:solidFill>
              <a:latin typeface="Arial" panose="020B0604020202020204" pitchFamily="34" charset="0"/>
              <a:cs typeface="Arial" panose="020B0604020202020204" pitchFamily="34" charset="0"/>
            </a:rPr>
            <a:t>Equitably</a:t>
          </a:r>
          <a:r>
            <a:rPr lang="en-US" sz="2800" i="1" kern="1200" dirty="0">
              <a:solidFill>
                <a:srgbClr val="C00000"/>
              </a:solidFill>
              <a:latin typeface="Arial" panose="020B0604020202020204" pitchFamily="34" charset="0"/>
              <a:cs typeface="Arial" panose="020B0604020202020204" pitchFamily="34" charset="0"/>
            </a:rPr>
            <a:t> </a:t>
          </a:r>
          <a:r>
            <a:rPr lang="en-US" sz="2800" kern="1200" dirty="0">
              <a:solidFill>
                <a:schemeClr val="tx1"/>
              </a:solidFill>
              <a:latin typeface="Arial" panose="020B0604020202020204" pitchFamily="34" charset="0"/>
              <a:cs typeface="Arial" panose="020B0604020202020204" pitchFamily="34" charset="0"/>
            </a:rPr>
            <a:t>distributes</a:t>
          </a:r>
          <a:r>
            <a:rPr lang="en-US" sz="2800" i="1" kern="1200" dirty="0">
              <a:solidFill>
                <a:schemeClr val="tx1"/>
              </a:solidFill>
              <a:latin typeface="Arial" panose="020B0604020202020204" pitchFamily="34" charset="0"/>
              <a:cs typeface="Arial" panose="020B0604020202020204" pitchFamily="34" charset="0"/>
            </a:rPr>
            <a:t> </a:t>
          </a:r>
          <a:r>
            <a:rPr lang="en-US" sz="2800" kern="1200" dirty="0">
              <a:solidFill>
                <a:schemeClr val="tx1"/>
              </a:solidFill>
              <a:latin typeface="Arial" panose="020B0604020202020204" pitchFamily="34" charset="0"/>
              <a:cs typeface="Arial" panose="020B0604020202020204" pitchFamily="34" charset="0"/>
            </a:rPr>
            <a:t>the costs of services to the Agencies that use them.</a:t>
          </a:r>
        </a:p>
      </dsp:txBody>
      <dsp:txXfrm>
        <a:off x="59399" y="1484330"/>
        <a:ext cx="10687747" cy="1098002"/>
      </dsp:txXfrm>
    </dsp:sp>
    <dsp:sp modelId="{0AEF3984-8318-49B5-8430-B54F79E90D2B}">
      <dsp:nvSpPr>
        <dsp:cNvPr id="0" name=""/>
        <dsp:cNvSpPr/>
      </dsp:nvSpPr>
      <dsp:spPr>
        <a:xfrm>
          <a:off x="0" y="2832721"/>
          <a:ext cx="10806545" cy="12168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chemeClr val="tx1"/>
              </a:solidFill>
              <a:latin typeface="Arial" panose="020B0604020202020204" pitchFamily="34" charset="0"/>
              <a:cs typeface="Arial" panose="020B0604020202020204" pitchFamily="34" charset="0"/>
            </a:rPr>
            <a:t>Ensures </a:t>
          </a:r>
          <a:r>
            <a:rPr lang="en-US" sz="2800" b="1" kern="1200">
              <a:solidFill>
                <a:srgbClr val="C00000"/>
              </a:solidFill>
              <a:latin typeface="Arial" panose="020B0604020202020204" pitchFamily="34" charset="0"/>
              <a:cs typeface="Arial" panose="020B0604020202020204" pitchFamily="34" charset="0"/>
            </a:rPr>
            <a:t>transparency</a:t>
          </a:r>
          <a:r>
            <a:rPr lang="en-US" sz="2800" i="1" kern="1200">
              <a:solidFill>
                <a:schemeClr val="tx1"/>
              </a:solidFill>
              <a:latin typeface="Arial" panose="020B0604020202020204" pitchFamily="34" charset="0"/>
              <a:cs typeface="Arial" panose="020B0604020202020204" pitchFamily="34" charset="0"/>
            </a:rPr>
            <a:t> </a:t>
          </a:r>
          <a:r>
            <a:rPr lang="en-US" sz="2800" kern="1200">
              <a:solidFill>
                <a:schemeClr val="tx1"/>
              </a:solidFill>
              <a:latin typeface="Arial" panose="020B0604020202020204" pitchFamily="34" charset="0"/>
              <a:cs typeface="Arial" panose="020B0604020202020204" pitchFamily="34" charset="0"/>
            </a:rPr>
            <a:t>by making ICASS data available to everyone.</a:t>
          </a:r>
        </a:p>
      </dsp:txBody>
      <dsp:txXfrm>
        <a:off x="59399" y="2892120"/>
        <a:ext cx="10687747"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7B5F1-519C-4E64-8F64-7B4629C377BD}">
      <dsp:nvSpPr>
        <dsp:cNvPr id="0" name=""/>
        <dsp:cNvSpPr/>
      </dsp:nvSpPr>
      <dsp:spPr>
        <a:xfrm>
          <a:off x="0" y="17140"/>
          <a:ext cx="10806545" cy="12168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chemeClr val="tx1"/>
              </a:solidFill>
              <a:latin typeface="Arial" panose="020B0604020202020204" pitchFamily="34" charset="0"/>
              <a:cs typeface="Arial" panose="020B0604020202020204" pitchFamily="34" charset="0"/>
            </a:rPr>
            <a:t>Provides</a:t>
          </a:r>
          <a:r>
            <a:rPr lang="en-US" sz="2800" i="1" kern="1200">
              <a:solidFill>
                <a:schemeClr val="tx1"/>
              </a:solidFill>
              <a:latin typeface="Arial" panose="020B0604020202020204" pitchFamily="34" charset="0"/>
              <a:cs typeface="Arial" panose="020B0604020202020204" pitchFamily="34" charset="0"/>
            </a:rPr>
            <a:t> </a:t>
          </a:r>
          <a:r>
            <a:rPr lang="en-US" sz="2800" b="1" kern="1200">
              <a:solidFill>
                <a:srgbClr val="C00000"/>
              </a:solidFill>
              <a:latin typeface="Arial" panose="020B0604020202020204" pitchFamily="34" charset="0"/>
              <a:cs typeface="Arial" panose="020B0604020202020204" pitchFamily="34" charset="0"/>
            </a:rPr>
            <a:t>shared</a:t>
          </a:r>
          <a:r>
            <a:rPr lang="en-US" sz="2800" i="1" kern="1200">
              <a:solidFill>
                <a:schemeClr val="tx1"/>
              </a:solidFill>
              <a:latin typeface="Arial" panose="020B0604020202020204" pitchFamily="34" charset="0"/>
              <a:cs typeface="Arial" panose="020B0604020202020204" pitchFamily="34" charset="0"/>
            </a:rPr>
            <a:t> </a:t>
          </a:r>
          <a:r>
            <a:rPr lang="en-US" sz="2800" kern="1200">
              <a:solidFill>
                <a:schemeClr val="tx1"/>
              </a:solidFill>
              <a:latin typeface="Arial" panose="020B0604020202020204" pitchFamily="34" charset="0"/>
              <a:cs typeface="Arial" panose="020B0604020202020204" pitchFamily="34" charset="0"/>
            </a:rPr>
            <a:t>administrative support</a:t>
          </a:r>
          <a:r>
            <a:rPr lang="en-US" sz="2800" i="1" kern="1200">
              <a:solidFill>
                <a:schemeClr val="tx1"/>
              </a:solidFill>
              <a:latin typeface="Arial" panose="020B0604020202020204" pitchFamily="34" charset="0"/>
              <a:cs typeface="Arial" panose="020B0604020202020204" pitchFamily="34" charset="0"/>
            </a:rPr>
            <a:t> </a:t>
          </a:r>
          <a:r>
            <a:rPr lang="en-US" sz="2800" kern="1200">
              <a:solidFill>
                <a:schemeClr val="tx1"/>
              </a:solidFill>
              <a:latin typeface="Arial" panose="020B0604020202020204" pitchFamily="34" charset="0"/>
              <a:cs typeface="Arial" panose="020B0604020202020204" pitchFamily="34" charset="0"/>
            </a:rPr>
            <a:t>services at U.S. Missions.</a:t>
          </a:r>
        </a:p>
      </dsp:txBody>
      <dsp:txXfrm>
        <a:off x="59399" y="76539"/>
        <a:ext cx="10687747" cy="1098002"/>
      </dsp:txXfrm>
    </dsp:sp>
    <dsp:sp modelId="{F08A1093-657F-4A4B-BD04-D1C0A4248046}">
      <dsp:nvSpPr>
        <dsp:cNvPr id="0" name=""/>
        <dsp:cNvSpPr/>
      </dsp:nvSpPr>
      <dsp:spPr>
        <a:xfrm>
          <a:off x="0" y="1424931"/>
          <a:ext cx="10806545" cy="1216800"/>
        </a:xfrm>
        <a:prstGeom prst="roundRect">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rgbClr val="C00000"/>
              </a:solidFill>
              <a:latin typeface="Arial" panose="020B0604020202020204" pitchFamily="34" charset="0"/>
              <a:cs typeface="Arial" panose="020B0604020202020204" pitchFamily="34" charset="0"/>
            </a:rPr>
            <a:t>Equitably</a:t>
          </a:r>
          <a:r>
            <a:rPr lang="en-US" sz="2800" i="1" kern="1200" dirty="0">
              <a:solidFill>
                <a:srgbClr val="C00000"/>
              </a:solidFill>
              <a:latin typeface="Arial" panose="020B0604020202020204" pitchFamily="34" charset="0"/>
              <a:cs typeface="Arial" panose="020B0604020202020204" pitchFamily="34" charset="0"/>
            </a:rPr>
            <a:t> </a:t>
          </a:r>
          <a:r>
            <a:rPr lang="en-US" sz="2800" kern="1200" dirty="0">
              <a:solidFill>
                <a:schemeClr val="tx1"/>
              </a:solidFill>
              <a:latin typeface="Arial" panose="020B0604020202020204" pitchFamily="34" charset="0"/>
              <a:cs typeface="Arial" panose="020B0604020202020204" pitchFamily="34" charset="0"/>
            </a:rPr>
            <a:t>distributes</a:t>
          </a:r>
          <a:r>
            <a:rPr lang="en-US" sz="2800" i="1" kern="1200" dirty="0">
              <a:solidFill>
                <a:schemeClr val="tx1"/>
              </a:solidFill>
              <a:latin typeface="Arial" panose="020B0604020202020204" pitchFamily="34" charset="0"/>
              <a:cs typeface="Arial" panose="020B0604020202020204" pitchFamily="34" charset="0"/>
            </a:rPr>
            <a:t> </a:t>
          </a:r>
          <a:r>
            <a:rPr lang="en-US" sz="2800" kern="1200" dirty="0">
              <a:solidFill>
                <a:schemeClr val="tx1"/>
              </a:solidFill>
              <a:latin typeface="Arial" panose="020B0604020202020204" pitchFamily="34" charset="0"/>
              <a:cs typeface="Arial" panose="020B0604020202020204" pitchFamily="34" charset="0"/>
            </a:rPr>
            <a:t>the costs of services to the Agencies that use them.</a:t>
          </a:r>
        </a:p>
      </dsp:txBody>
      <dsp:txXfrm>
        <a:off x="59399" y="1484330"/>
        <a:ext cx="10687747" cy="1098002"/>
      </dsp:txXfrm>
    </dsp:sp>
    <dsp:sp modelId="{0AEF3984-8318-49B5-8430-B54F79E90D2B}">
      <dsp:nvSpPr>
        <dsp:cNvPr id="0" name=""/>
        <dsp:cNvSpPr/>
      </dsp:nvSpPr>
      <dsp:spPr>
        <a:xfrm>
          <a:off x="0" y="2832721"/>
          <a:ext cx="10806545" cy="12168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Arial" panose="020B0604020202020204" pitchFamily="34" charset="0"/>
              <a:cs typeface="Arial" panose="020B0604020202020204" pitchFamily="34" charset="0"/>
            </a:rPr>
            <a:t>Ensures </a:t>
          </a:r>
          <a:r>
            <a:rPr lang="en-US" sz="2800" b="1" kern="1200" dirty="0">
              <a:solidFill>
                <a:srgbClr val="C00000"/>
              </a:solidFill>
              <a:latin typeface="Arial" panose="020B0604020202020204" pitchFamily="34" charset="0"/>
              <a:cs typeface="Arial" panose="020B0604020202020204" pitchFamily="34" charset="0"/>
            </a:rPr>
            <a:t>transparency</a:t>
          </a:r>
          <a:r>
            <a:rPr lang="en-US" sz="2800" i="1" kern="1200" dirty="0">
              <a:solidFill>
                <a:schemeClr val="tx1"/>
              </a:solidFill>
              <a:latin typeface="Arial" panose="020B0604020202020204" pitchFamily="34" charset="0"/>
              <a:cs typeface="Arial" panose="020B0604020202020204" pitchFamily="34" charset="0"/>
            </a:rPr>
            <a:t> </a:t>
          </a:r>
          <a:r>
            <a:rPr lang="en-US" sz="2800" kern="1200" dirty="0">
              <a:solidFill>
                <a:schemeClr val="tx1"/>
              </a:solidFill>
              <a:latin typeface="Arial" panose="020B0604020202020204" pitchFamily="34" charset="0"/>
              <a:cs typeface="Arial" panose="020B0604020202020204" pitchFamily="34" charset="0"/>
            </a:rPr>
            <a:t>by making ICASS data available to everyone.</a:t>
          </a:r>
        </a:p>
      </dsp:txBody>
      <dsp:txXfrm>
        <a:off x="59399" y="2892120"/>
        <a:ext cx="10687747"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5D9A8-65F0-4C16-A9B5-9C4FED6D9893}">
      <dsp:nvSpPr>
        <dsp:cNvPr id="0" name=""/>
        <dsp:cNvSpPr/>
      </dsp:nvSpPr>
      <dsp:spPr>
        <a:xfrm>
          <a:off x="0" y="0"/>
          <a:ext cx="10020897" cy="2413345"/>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2EC39E-7835-4B46-8CB0-E78F7BA39F11}">
      <dsp:nvSpPr>
        <dsp:cNvPr id="0" name=""/>
        <dsp:cNvSpPr/>
      </dsp:nvSpPr>
      <dsp:spPr>
        <a:xfrm>
          <a:off x="802901" y="342609"/>
          <a:ext cx="2315815" cy="176978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18391E-1544-4358-BC09-1100FE0FA26B}">
      <dsp:nvSpPr>
        <dsp:cNvPr id="0" name=""/>
        <dsp:cNvSpPr/>
      </dsp:nvSpPr>
      <dsp:spPr>
        <a:xfrm rot="10800000">
          <a:off x="302488" y="2413345"/>
          <a:ext cx="3168475" cy="2949643"/>
        </a:xfrm>
        <a:prstGeom prst="round2SameRect">
          <a:avLst>
            <a:gd name="adj1" fmla="val 10500"/>
            <a:gd name="adj2" fmla="val 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Your ICASS Invoice is based on a </a:t>
          </a:r>
          <a:r>
            <a:rPr lang="en-US" sz="2400" b="1" u="sng" kern="1200" dirty="0">
              <a:solidFill>
                <a:schemeClr val="tx1"/>
              </a:solidFill>
            </a:rPr>
            <a:t>budgeted amount </a:t>
          </a:r>
          <a:r>
            <a:rPr lang="en-US" sz="2400" b="1" kern="1200" dirty="0">
              <a:solidFill>
                <a:schemeClr val="tx1"/>
              </a:solidFill>
            </a:rPr>
            <a:t>of money, not an expended amount</a:t>
          </a:r>
          <a:r>
            <a:rPr lang="en-US" sz="2400" kern="1200" dirty="0">
              <a:solidFill>
                <a:schemeClr val="tx1"/>
              </a:solidFill>
            </a:rPr>
            <a:t>. </a:t>
          </a:r>
        </a:p>
      </dsp:txBody>
      <dsp:txXfrm rot="10800000">
        <a:off x="393200" y="2413345"/>
        <a:ext cx="2987051" cy="2858931"/>
      </dsp:txXfrm>
    </dsp:sp>
    <dsp:sp modelId="{951D04E7-3295-4DEC-B820-FEBBE15A82FC}">
      <dsp:nvSpPr>
        <dsp:cNvPr id="0" name=""/>
        <dsp:cNvSpPr/>
      </dsp:nvSpPr>
      <dsp:spPr>
        <a:xfrm>
          <a:off x="4098781" y="321779"/>
          <a:ext cx="2315815" cy="176978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32B5C7-B1A5-4777-800C-970F97E5E55E}">
      <dsp:nvSpPr>
        <dsp:cNvPr id="0" name=""/>
        <dsp:cNvSpPr/>
      </dsp:nvSpPr>
      <dsp:spPr>
        <a:xfrm rot="10800000">
          <a:off x="3702545" y="2413345"/>
          <a:ext cx="3108287" cy="2949643"/>
        </a:xfrm>
        <a:prstGeom prst="round2SameRect">
          <a:avLst>
            <a:gd name="adj1" fmla="val 10500"/>
            <a:gd name="adj2" fmla="val 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mn-lt"/>
            </a:rPr>
            <a:t>Approving your Workload Counts commits </a:t>
          </a:r>
          <a:r>
            <a:rPr lang="en-US" sz="2400" b="1" u="sng" kern="1200">
              <a:solidFill>
                <a:schemeClr val="tx1"/>
              </a:solidFill>
              <a:latin typeface="+mn-lt"/>
            </a:rPr>
            <a:t>your agency to pay </a:t>
          </a:r>
          <a:r>
            <a:rPr lang="en-US" sz="2400" b="1" kern="1200">
              <a:solidFill>
                <a:schemeClr val="tx1"/>
              </a:solidFill>
              <a:latin typeface="+mn-lt"/>
            </a:rPr>
            <a:t>a specific percent of a budgeted $$-amount.</a:t>
          </a:r>
        </a:p>
      </dsp:txBody>
      <dsp:txXfrm rot="10800000">
        <a:off x="3793257" y="2413345"/>
        <a:ext cx="2926863" cy="2858931"/>
      </dsp:txXfrm>
    </dsp:sp>
    <dsp:sp modelId="{CA41BAE1-DA44-4D61-931C-423C2B6F1DEB}">
      <dsp:nvSpPr>
        <dsp:cNvPr id="0" name=""/>
        <dsp:cNvSpPr/>
      </dsp:nvSpPr>
      <dsp:spPr>
        <a:xfrm>
          <a:off x="7222503" y="321779"/>
          <a:ext cx="2315815" cy="176978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A52F2E-B1A7-46D8-BC29-5D7B4ADD185F}">
      <dsp:nvSpPr>
        <dsp:cNvPr id="0" name=""/>
        <dsp:cNvSpPr/>
      </dsp:nvSpPr>
      <dsp:spPr>
        <a:xfrm rot="10800000">
          <a:off x="7042414" y="2413345"/>
          <a:ext cx="2675994" cy="2949643"/>
        </a:xfrm>
        <a:prstGeom prst="round2SameRect">
          <a:avLst>
            <a:gd name="adj1" fmla="val 10500"/>
            <a:gd name="adj2" fmla="val 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ICASS uses a Working Capital Fund which is </a:t>
          </a:r>
          <a:r>
            <a:rPr lang="en-US" sz="2400" b="1" u="sng" kern="1200">
              <a:solidFill>
                <a:schemeClr val="tx1"/>
              </a:solidFill>
            </a:rPr>
            <a:t>NO YEAR Money.</a:t>
          </a:r>
        </a:p>
      </dsp:txBody>
      <dsp:txXfrm rot="10800000">
        <a:off x="7124710" y="2413345"/>
        <a:ext cx="2511402" cy="28673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5D9A8-65F0-4C16-A9B5-9C4FED6D9893}">
      <dsp:nvSpPr>
        <dsp:cNvPr id="0" name=""/>
        <dsp:cNvSpPr/>
      </dsp:nvSpPr>
      <dsp:spPr>
        <a:xfrm>
          <a:off x="0" y="0"/>
          <a:ext cx="10020897" cy="2413345"/>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2EC39E-7835-4B46-8CB0-E78F7BA39F11}">
      <dsp:nvSpPr>
        <dsp:cNvPr id="0" name=""/>
        <dsp:cNvSpPr/>
      </dsp:nvSpPr>
      <dsp:spPr>
        <a:xfrm>
          <a:off x="802901" y="342609"/>
          <a:ext cx="2315815" cy="176978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18391E-1544-4358-BC09-1100FE0FA26B}">
      <dsp:nvSpPr>
        <dsp:cNvPr id="0" name=""/>
        <dsp:cNvSpPr/>
      </dsp:nvSpPr>
      <dsp:spPr>
        <a:xfrm rot="10800000">
          <a:off x="302488" y="2413345"/>
          <a:ext cx="3168475" cy="2949643"/>
        </a:xfrm>
        <a:prstGeom prst="round2SameRect">
          <a:avLst>
            <a:gd name="adj1" fmla="val 10500"/>
            <a:gd name="adj2" fmla="val 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Your ICASS Invoice is based on a </a:t>
          </a:r>
          <a:r>
            <a:rPr lang="en-US" sz="2400" b="1" u="sng" kern="1200">
              <a:solidFill>
                <a:schemeClr val="tx1"/>
              </a:solidFill>
            </a:rPr>
            <a:t>budgeted amount </a:t>
          </a:r>
          <a:r>
            <a:rPr lang="en-US" sz="2400" b="1" kern="1200">
              <a:solidFill>
                <a:schemeClr val="tx1"/>
              </a:solidFill>
            </a:rPr>
            <a:t>of money, not an expended amount</a:t>
          </a:r>
          <a:r>
            <a:rPr lang="en-US" sz="2400" kern="1200">
              <a:solidFill>
                <a:schemeClr val="tx1"/>
              </a:solidFill>
            </a:rPr>
            <a:t>. </a:t>
          </a:r>
        </a:p>
      </dsp:txBody>
      <dsp:txXfrm rot="10800000">
        <a:off x="393200" y="2413345"/>
        <a:ext cx="2987051" cy="2858931"/>
      </dsp:txXfrm>
    </dsp:sp>
    <dsp:sp modelId="{951D04E7-3295-4DEC-B820-FEBBE15A82FC}">
      <dsp:nvSpPr>
        <dsp:cNvPr id="0" name=""/>
        <dsp:cNvSpPr/>
      </dsp:nvSpPr>
      <dsp:spPr>
        <a:xfrm>
          <a:off x="4098781" y="321779"/>
          <a:ext cx="2315815" cy="176978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32B5C7-B1A5-4777-800C-970F97E5E55E}">
      <dsp:nvSpPr>
        <dsp:cNvPr id="0" name=""/>
        <dsp:cNvSpPr/>
      </dsp:nvSpPr>
      <dsp:spPr>
        <a:xfrm rot="10800000">
          <a:off x="3702545" y="2413345"/>
          <a:ext cx="3108287" cy="2949643"/>
        </a:xfrm>
        <a:prstGeom prst="round2SameRect">
          <a:avLst>
            <a:gd name="adj1" fmla="val 10500"/>
            <a:gd name="adj2" fmla="val 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mn-lt"/>
            </a:rPr>
            <a:t>Approving your Workload Counts commits </a:t>
          </a:r>
          <a:r>
            <a:rPr lang="en-US" sz="2400" b="1" u="sng" kern="1200">
              <a:solidFill>
                <a:schemeClr val="tx1"/>
              </a:solidFill>
              <a:latin typeface="+mn-lt"/>
            </a:rPr>
            <a:t>your agency to pay </a:t>
          </a:r>
          <a:r>
            <a:rPr lang="en-US" sz="2400" b="1" kern="1200">
              <a:solidFill>
                <a:schemeClr val="tx1"/>
              </a:solidFill>
              <a:latin typeface="+mn-lt"/>
            </a:rPr>
            <a:t>a specific percent of a budgeted $$-amount.</a:t>
          </a:r>
        </a:p>
      </dsp:txBody>
      <dsp:txXfrm rot="10800000">
        <a:off x="3793257" y="2413345"/>
        <a:ext cx="2926863" cy="2858931"/>
      </dsp:txXfrm>
    </dsp:sp>
    <dsp:sp modelId="{CA41BAE1-DA44-4D61-931C-423C2B6F1DEB}">
      <dsp:nvSpPr>
        <dsp:cNvPr id="0" name=""/>
        <dsp:cNvSpPr/>
      </dsp:nvSpPr>
      <dsp:spPr>
        <a:xfrm>
          <a:off x="7222503" y="321779"/>
          <a:ext cx="2315815" cy="176978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A52F2E-B1A7-46D8-BC29-5D7B4ADD185F}">
      <dsp:nvSpPr>
        <dsp:cNvPr id="0" name=""/>
        <dsp:cNvSpPr/>
      </dsp:nvSpPr>
      <dsp:spPr>
        <a:xfrm rot="10800000">
          <a:off x="7042414" y="2413345"/>
          <a:ext cx="2675994" cy="2949643"/>
        </a:xfrm>
        <a:prstGeom prst="round2SameRect">
          <a:avLst>
            <a:gd name="adj1" fmla="val 10500"/>
            <a:gd name="adj2" fmla="val 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ICASS uses a Working Capital Fund which is </a:t>
          </a:r>
          <a:r>
            <a:rPr lang="en-US" sz="2400" b="1" u="sng" kern="1200">
              <a:solidFill>
                <a:schemeClr val="tx1"/>
              </a:solidFill>
            </a:rPr>
            <a:t>NO YEAR Money.</a:t>
          </a:r>
        </a:p>
      </dsp:txBody>
      <dsp:txXfrm rot="10800000">
        <a:off x="7124710" y="2413345"/>
        <a:ext cx="2511402" cy="286734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r>
              <a:rPr lang="en-US"/>
              <a:t>FY23 Q3 ALL USG Final </a:t>
            </a:r>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5/14/2024</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62643732-1104-03C9-5D61-78A7659CFEBB}"/>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r>
              <a:rPr lang="en-US" dirty="0"/>
              <a:t>FY23 Q3 ALL USG Final </a:t>
            </a:r>
          </a:p>
        </p:txBody>
      </p:sp>
      <p:sp>
        <p:nvSpPr>
          <p:cNvPr id="9" name="Slide Image Placeholder 8">
            <a:extLst>
              <a:ext uri="{FF2B5EF4-FFF2-40B4-BE49-F238E27FC236}">
                <a16:creationId xmlns:a16="http://schemas.microsoft.com/office/drawing/2014/main" id="{64673F2B-215D-A7DF-ECE3-8363A13202F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4" name="Notes Placeholder 13">
            <a:extLst>
              <a:ext uri="{FF2B5EF4-FFF2-40B4-BE49-F238E27FC236}">
                <a16:creationId xmlns:a16="http://schemas.microsoft.com/office/drawing/2014/main" id="{8031EF68-72D2-D995-D691-9F842358A837}"/>
              </a:ext>
            </a:extLst>
          </p:cNvPr>
          <p:cNvSpPr>
            <a:spLocks noGrp="1"/>
          </p:cNvSpPr>
          <p:nvPr>
            <p:ph type="body" sz="quarter" idx="3"/>
          </p:nvPr>
        </p:nvSpPr>
        <p:spPr>
          <a:xfrm>
            <a:off x="632535" y="4400552"/>
            <a:ext cx="5779362" cy="3600449"/>
          </a:xfrm>
          <a:prstGeom prst="rect">
            <a:avLst/>
          </a:prstGeom>
        </p:spPr>
        <p:txBody>
          <a:bodyPr vert="horz" lIns="91440" tIns="45720" rIns="91440" bIns="45720" rtlCol="0"/>
          <a:lstStyle/>
          <a:p>
            <a:pPr lvl="0"/>
            <a:r>
              <a:rPr lang="en-US" dirty="0"/>
              <a:t>Second level</a:t>
            </a:r>
          </a:p>
          <a:p>
            <a:pPr lvl="0"/>
            <a:r>
              <a:rPr lang="en-US" dirty="0"/>
              <a:t>Third Level </a:t>
            </a:r>
          </a:p>
          <a:p>
            <a:pPr lvl="0"/>
            <a:r>
              <a:rPr lang="en-US" dirty="0"/>
              <a:t>Fourth Level </a:t>
            </a:r>
          </a:p>
          <a:p>
            <a:pPr lvl="0"/>
            <a:r>
              <a:rPr lang="en-US" dirty="0"/>
              <a:t>Fifth Level </a:t>
            </a:r>
          </a:p>
        </p:txBody>
      </p:sp>
      <p:sp>
        <p:nvSpPr>
          <p:cNvPr id="2" name="Slide Number Placeholder 1">
            <a:extLst>
              <a:ext uri="{FF2B5EF4-FFF2-40B4-BE49-F238E27FC236}">
                <a16:creationId xmlns:a16="http://schemas.microsoft.com/office/drawing/2014/main" id="{D0EBD9B0-A0B8-3B2E-30CB-517401D1788C}"/>
              </a:ext>
            </a:extLst>
          </p:cNvPr>
          <p:cNvSpPr>
            <a:spLocks noGrp="1"/>
          </p:cNvSpPr>
          <p:nvPr>
            <p:ph type="sldNum" sz="quarter" idx="5"/>
          </p:nvPr>
        </p:nvSpPr>
        <p:spPr>
          <a:xfrm>
            <a:off x="3885010" y="8513381"/>
            <a:ext cx="2813365" cy="515007"/>
          </a:xfrm>
          <a:prstGeom prst="rect">
            <a:avLst/>
          </a:prstGeom>
        </p:spPr>
        <p:txBody>
          <a:bodyPr vert="horz" lIns="91440" tIns="45720" rIns="91440" bIns="45720" rtlCol="0" anchor="b"/>
          <a:lstStyle>
            <a:lvl1pPr algn="r">
              <a:defRPr sz="1200"/>
            </a:lvl1pPr>
          </a:lstStyle>
          <a:p>
            <a:fld id="{CC26F465-41EE-40CA-9D30-148A550172E8}" type="slidenum">
              <a:rPr lang="en-US" smtClean="0"/>
              <a:t>‹#›</a:t>
            </a:fld>
            <a:endParaRPr lang="en-US"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sldNum="0" ftr="0" dt="0"/>
  <p:notesStyle>
    <a:lvl1pPr marL="171450" indent="-171450" algn="l" defTabSz="914400" rtl="0" eaLnBrk="1" latinLnBrk="0" hangingPunct="1">
      <a:buFont typeface="Arial" panose="020B0604020202020204" pitchFamily="34" charset="0"/>
      <a:buChar char="•"/>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32535" y="4400551"/>
            <a:ext cx="5779362" cy="4299565"/>
          </a:xfrm>
        </p:spPr>
        <p:txBody>
          <a:bodyPr/>
          <a:lstStyle/>
          <a:p>
            <a:r>
              <a:rPr lang="en-US" sz="1200" dirty="0">
                <a:solidFill>
                  <a:srgbClr val="FF0000"/>
                </a:solidFill>
              </a:rPr>
              <a:t>H:  Hello to our US Government colleagues in Washington or on assignment overseas. I am – xxx, etc. Welcome to this quarterly briefing for USG personnel who either support programs overseas or are working overseas and using the ICASS shared support platform. The ICASS Service Center conducts this webinar for all USG staff on a quarterly basis, and we record and make these sessions available to you for future reference. This session will be available within two weeks, and can be located at icasstraining.com/webinar-recordings.  I’d like to introduce Bob Kingman, Director, ICASS Service Center, to welcome you to today’s webinar.</a:t>
            </a:r>
          </a:p>
          <a:p>
            <a:endParaRPr lang="en-US" sz="1200" dirty="0"/>
          </a:p>
          <a:p>
            <a:pPr lvl="0"/>
            <a:r>
              <a:rPr lang="en-US" sz="1200" dirty="0">
                <a:solidFill>
                  <a:srgbClr val="0000F2"/>
                </a:solidFill>
              </a:rPr>
              <a:t>ISC Director:  (Introduces self)  We are delighted to be with you today to give you an introduction to ICASS and a brief look at where we are in the annual ICASS budgeting timeline.  As you know, in each of the countries where you have offices, you and your staff receive ICASS services. There are approximately 45 different USG departments and agencies that have personnel at our missions abroad and there are more than 330 invoiced agencies across the entire US Government. We appreciate you taking the time to learn how the ICASS system works.</a:t>
            </a:r>
          </a:p>
          <a:p>
            <a:endParaRPr lang="en-US" sz="1200" dirty="0"/>
          </a:p>
          <a:p>
            <a:r>
              <a:rPr lang="en-US" sz="1200" dirty="0"/>
              <a:t>H:  Thanks, Bob.</a:t>
            </a:r>
          </a:p>
          <a:p>
            <a:endParaRPr lang="en-US" dirty="0"/>
          </a:p>
        </p:txBody>
      </p:sp>
      <p:sp>
        <p:nvSpPr>
          <p:cNvPr id="6" name="Slide Image Placeholder 5">
            <a:extLst>
              <a:ext uri="{FF2B5EF4-FFF2-40B4-BE49-F238E27FC236}">
                <a16:creationId xmlns:a16="http://schemas.microsoft.com/office/drawing/2014/main" id="{E8FDC813-6BED-EDB9-01A2-006D3E833E88}"/>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79B7F040-2B0B-062E-C0F6-3E8651596BB5}"/>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Direct Charged administrative costs of services are specific to one agency, for example the overtime of an ICASS driver working for one agency, or residential utility costs. If a particular cost is incurred by only one agency, then only that agency would be charged.  Here’s a simple example:  If the US Agency for International Development is the only US Government occupant in a building across town, then USAID would be direct-charged for the cost of rent and utilities for that space. These charges would not be included in ICASS, as they are considered unique services that only benefit one agency – USAID in this case.</a:t>
            </a:r>
          </a:p>
          <a:p>
            <a:pPr lvl="0"/>
            <a:endParaRPr lang="en-US" dirty="0"/>
          </a:p>
        </p:txBody>
      </p:sp>
      <p:sp>
        <p:nvSpPr>
          <p:cNvPr id="6" name="Slide Image Placeholder 5">
            <a:extLst>
              <a:ext uri="{FF2B5EF4-FFF2-40B4-BE49-F238E27FC236}">
                <a16:creationId xmlns:a16="http://schemas.microsoft.com/office/drawing/2014/main" id="{1F661482-DDB3-0029-73E3-81F8F477944F}"/>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9CEB279A-72F6-45A1-B48C-1DFC6BFAA48C}"/>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68056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The second type is Shared Administrative Costs – administrative costs of services that are used by two or more USG entities at Post, for example, water and electricity used in the Chancery, or Embassy cashiering operations. </a:t>
            </a:r>
          </a:p>
        </p:txBody>
      </p:sp>
      <p:sp>
        <p:nvSpPr>
          <p:cNvPr id="6" name="Slide Image Placeholder 5">
            <a:extLst>
              <a:ext uri="{FF2B5EF4-FFF2-40B4-BE49-F238E27FC236}">
                <a16:creationId xmlns:a16="http://schemas.microsoft.com/office/drawing/2014/main" id="{B9CC4725-6F7E-FD02-6552-3DF1DAF1D4DE}"/>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B39593E6-DE49-62D7-5710-88D49E3842AF}"/>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33812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Only the cost of shared administrative services are charged to the </a:t>
            </a:r>
            <a:r>
              <a:rPr lang="en-US" dirty="0" err="1">
                <a:solidFill>
                  <a:srgbClr val="FF0000"/>
                </a:solidFill>
              </a:rPr>
              <a:t>ICASS</a:t>
            </a:r>
            <a:r>
              <a:rPr lang="en-US" dirty="0">
                <a:solidFill>
                  <a:srgbClr val="FF0000"/>
                </a:solidFill>
              </a:rPr>
              <a:t> budget. All agency-specific costs (programmatic and administrative) are charged directly to the respective agencies.</a:t>
            </a:r>
          </a:p>
        </p:txBody>
      </p:sp>
      <p:sp>
        <p:nvSpPr>
          <p:cNvPr id="6" name="Slide Image Placeholder 5">
            <a:extLst>
              <a:ext uri="{FF2B5EF4-FFF2-40B4-BE49-F238E27FC236}">
                <a16:creationId xmlns:a16="http://schemas.microsoft.com/office/drawing/2014/main" id="{51549CF9-7662-4148-666C-D63DF3FD77C2}"/>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784F5A96-17AB-D51D-399A-FEF674AFFF39}"/>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906153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r>
              <a:rPr lang="en-US" dirty="0">
                <a:solidFill>
                  <a:srgbClr val="FF0000"/>
                </a:solidFill>
              </a:rPr>
              <a:t>H:  So, let’s dive into what </a:t>
            </a:r>
            <a:r>
              <a:rPr lang="en-US" dirty="0" err="1">
                <a:solidFill>
                  <a:srgbClr val="FF0000"/>
                </a:solidFill>
              </a:rPr>
              <a:t>ICASS</a:t>
            </a:r>
            <a:r>
              <a:rPr lang="en-US" dirty="0">
                <a:solidFill>
                  <a:srgbClr val="FF0000"/>
                </a:solidFill>
              </a:rPr>
              <a:t> is.</a:t>
            </a:r>
          </a:p>
          <a:p>
            <a:endParaRPr lang="en-US" dirty="0"/>
          </a:p>
          <a:p>
            <a:r>
              <a:rPr lang="en-US" dirty="0"/>
              <a:t>P: </a:t>
            </a:r>
            <a:r>
              <a:rPr lang="en-US" dirty="0" err="1"/>
              <a:t>ICASS</a:t>
            </a:r>
            <a:r>
              <a:rPr lang="en-US" dirty="0"/>
              <a:t> is a cost distribution system that is used for delivering and charging for shared administrative support services at 172 missions overseas in 169 countries.</a:t>
            </a:r>
          </a:p>
          <a:p>
            <a:endParaRPr lang="en-US" dirty="0"/>
          </a:p>
          <a:p>
            <a:r>
              <a:rPr lang="en-US" dirty="0"/>
              <a:t>Please note the word “shared” on the first line. As we mentioned previously, it means that administrative support services that are delivered to two or more Departments or Agencies at US Missions are budgeted under </a:t>
            </a:r>
            <a:r>
              <a:rPr lang="en-US" dirty="0" err="1"/>
              <a:t>ICASS</a:t>
            </a:r>
            <a:r>
              <a:rPr lang="en-US" dirty="0"/>
              <a:t>. Examples of support services include the maintenance of official buildings, operating the motor pool, providing health services, etc.</a:t>
            </a:r>
          </a:p>
          <a:p>
            <a:endParaRPr lang="en-US" dirty="0"/>
          </a:p>
          <a:p>
            <a:r>
              <a:rPr lang="en-US" dirty="0">
                <a:solidFill>
                  <a:srgbClr val="FF0000"/>
                </a:solidFill>
              </a:rPr>
              <a:t>H:  So how does ICASS determine how much each agency pays, for the shared administrative support services it receives?</a:t>
            </a:r>
          </a:p>
        </p:txBody>
      </p:sp>
      <p:sp>
        <p:nvSpPr>
          <p:cNvPr id="6" name="Slide Image Placeholder 5">
            <a:extLst>
              <a:ext uri="{FF2B5EF4-FFF2-40B4-BE49-F238E27FC236}">
                <a16:creationId xmlns:a16="http://schemas.microsoft.com/office/drawing/2014/main" id="{89B2BF55-19B3-9266-D30F-49E935048DEA}"/>
              </a:ext>
            </a:extLst>
          </p:cNvPr>
          <p:cNvSpPr>
            <a:spLocks noGrp="1" noRot="1" noChangeAspect="1"/>
          </p:cNvSpPr>
          <p:nvPr>
            <p:ph type="sldImg"/>
          </p:nvPr>
        </p:nvSpPr>
        <p:spPr/>
      </p:sp>
      <p:sp>
        <p:nvSpPr>
          <p:cNvPr id="8" name="Header Placeholder 7">
            <a:extLst>
              <a:ext uri="{FF2B5EF4-FFF2-40B4-BE49-F238E27FC236}">
                <a16:creationId xmlns:a16="http://schemas.microsoft.com/office/drawing/2014/main" id="{BA563BB5-F37A-9110-8F95-61FF5B66825C}"/>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54658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r>
              <a:rPr lang="en-US" dirty="0"/>
              <a:t>P:  ICASS equitably distributes the costs of administrative support services to all subscribing agencies based on what they use.</a:t>
            </a:r>
          </a:p>
        </p:txBody>
      </p:sp>
      <p:sp>
        <p:nvSpPr>
          <p:cNvPr id="6" name="Slide Image Placeholder 5">
            <a:extLst>
              <a:ext uri="{FF2B5EF4-FFF2-40B4-BE49-F238E27FC236}">
                <a16:creationId xmlns:a16="http://schemas.microsoft.com/office/drawing/2014/main" id="{EE23F7DA-BD71-9076-9ED0-15D1B6EDBE81}"/>
              </a:ext>
            </a:extLst>
          </p:cNvPr>
          <p:cNvSpPr>
            <a:spLocks noGrp="1" noRot="1" noChangeAspect="1"/>
          </p:cNvSpPr>
          <p:nvPr>
            <p:ph type="sldImg"/>
          </p:nvPr>
        </p:nvSpPr>
        <p:spPr/>
      </p:sp>
      <p:sp>
        <p:nvSpPr>
          <p:cNvPr id="8" name="Header Placeholder 7">
            <a:extLst>
              <a:ext uri="{FF2B5EF4-FFF2-40B4-BE49-F238E27FC236}">
                <a16:creationId xmlns:a16="http://schemas.microsoft.com/office/drawing/2014/main" id="{573E0085-8C40-F53E-D7CF-578E6AED0259}"/>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5686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r>
              <a:rPr lang="en-US" dirty="0"/>
              <a:t>P:  Equity and Transparency are two fundamental ICASS principles:  everyone who participates in ICASS can see every other Agency’s charges for ICASS services used. The GOAL of ICASS is to provide quality services at the lowest cost for the USG, while ensuring that each agency bears the cost of its presence abroad.</a:t>
            </a:r>
          </a:p>
        </p:txBody>
      </p:sp>
      <p:sp>
        <p:nvSpPr>
          <p:cNvPr id="6" name="Slide Image Placeholder 5">
            <a:extLst>
              <a:ext uri="{FF2B5EF4-FFF2-40B4-BE49-F238E27FC236}">
                <a16:creationId xmlns:a16="http://schemas.microsoft.com/office/drawing/2014/main" id="{7992EBFD-9AF1-5D3C-5611-8B0C39291185}"/>
              </a:ext>
            </a:extLst>
          </p:cNvPr>
          <p:cNvSpPr>
            <a:spLocks noGrp="1" noRot="1" noChangeAspect="1"/>
          </p:cNvSpPr>
          <p:nvPr>
            <p:ph type="sldImg"/>
          </p:nvPr>
        </p:nvSpPr>
        <p:spPr/>
      </p:sp>
      <p:sp>
        <p:nvSpPr>
          <p:cNvPr id="8" name="Header Placeholder 7">
            <a:extLst>
              <a:ext uri="{FF2B5EF4-FFF2-40B4-BE49-F238E27FC236}">
                <a16:creationId xmlns:a16="http://schemas.microsoft.com/office/drawing/2014/main" id="{74833F1B-41E6-FD45-A117-CAC211CCFDEA}"/>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09066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r>
              <a:rPr lang="en-US" dirty="0">
                <a:solidFill>
                  <a:srgbClr val="FF0000"/>
                </a:solidFill>
              </a:rPr>
              <a:t>H:  One other point to be emphasized is that just because a service may benefit all agencies and you would like to fund it in ICASS, you cannot necessarily do so; you must follow specific criteria. Only those services that fit the Congressional mandate can be funded through ICASS.</a:t>
            </a:r>
          </a:p>
          <a:p>
            <a:endParaRPr lang="en-US" dirty="0">
              <a:solidFill>
                <a:srgbClr val="FF0000"/>
              </a:solidFill>
            </a:endParaRPr>
          </a:p>
          <a:p>
            <a:r>
              <a:rPr lang="en-US" dirty="0">
                <a:solidFill>
                  <a:srgbClr val="FF0000"/>
                </a:solidFill>
              </a:rPr>
              <a:t>The law states that when two or more agencies are performing an administrative function, they can combine their effort in a shared support platform.  Some functions benefit more than one agency, but Congress or the President have determined that one agency will perform the function for everyone.</a:t>
            </a:r>
          </a:p>
          <a:p>
            <a:endParaRPr lang="en-US" dirty="0">
              <a:solidFill>
                <a:srgbClr val="FF0000"/>
              </a:solidFill>
            </a:endParaRPr>
          </a:p>
          <a:p>
            <a:r>
              <a:rPr lang="en-US" dirty="0">
                <a:solidFill>
                  <a:srgbClr val="FF0000"/>
                </a:solidFill>
              </a:rPr>
              <a:t>There is a process for new services to be considered for inclusion in ICASS.  That is done at the Washington level, and involves a careful review of Appropriations Law and other considerations, before it is proposed to the interagency for inclusion in ICASS.  </a:t>
            </a:r>
          </a:p>
        </p:txBody>
      </p:sp>
      <p:sp>
        <p:nvSpPr>
          <p:cNvPr id="6" name="Slide Image Placeholder 5">
            <a:extLst>
              <a:ext uri="{FF2B5EF4-FFF2-40B4-BE49-F238E27FC236}">
                <a16:creationId xmlns:a16="http://schemas.microsoft.com/office/drawing/2014/main" id="{C8417E30-48D3-543F-D392-800DD3CB6D65}"/>
              </a:ext>
            </a:extLst>
          </p:cNvPr>
          <p:cNvSpPr>
            <a:spLocks noGrp="1" noRot="1" noChangeAspect="1"/>
          </p:cNvSpPr>
          <p:nvPr>
            <p:ph type="sldImg"/>
          </p:nvPr>
        </p:nvSpPr>
        <p:spPr/>
      </p:sp>
      <p:sp>
        <p:nvSpPr>
          <p:cNvPr id="8" name="Header Placeholder 7">
            <a:extLst>
              <a:ext uri="{FF2B5EF4-FFF2-40B4-BE49-F238E27FC236}">
                <a16:creationId xmlns:a16="http://schemas.microsoft.com/office/drawing/2014/main" id="{3A83190F-2F29-CD8A-C3B7-911BD19142BE}"/>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055843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Now, here are 3 key points that you need to know about ICASS. The first is that Agencies are charged an amount that is based on a budgeted amount for each cost center and not on actual spending.</a:t>
            </a:r>
          </a:p>
          <a:p>
            <a:endParaRPr lang="en-US" dirty="0"/>
          </a:p>
          <a:p>
            <a:endParaRPr lang="en-US" dirty="0"/>
          </a:p>
        </p:txBody>
      </p:sp>
      <p:sp>
        <p:nvSpPr>
          <p:cNvPr id="6" name="Slide Image Placeholder 5">
            <a:extLst>
              <a:ext uri="{FF2B5EF4-FFF2-40B4-BE49-F238E27FC236}">
                <a16:creationId xmlns:a16="http://schemas.microsoft.com/office/drawing/2014/main" id="{D652F6B0-5726-7A87-41FA-5F1E747BF078}"/>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2E8AD503-EF0D-70E8-F6FF-FFF6CFAE77B0}"/>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16864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The second key point is that each agency’s consumption of services is measured and tracked by what’s called the workload counts. Workload counts are crucial budget inputs that are collected for each ICASS service and it is your agency’s responsibility to review and approve the workload counts. This data will determine the amount of your invoice. Your approval of workload counts commits your agency to pay an invoice based on the percentage of the service you use or have access to. More to come on the workload counts later.</a:t>
            </a:r>
          </a:p>
          <a:p>
            <a:endParaRPr lang="en-US" dirty="0"/>
          </a:p>
        </p:txBody>
      </p:sp>
      <p:sp>
        <p:nvSpPr>
          <p:cNvPr id="6" name="Slide Image Placeholder 5">
            <a:extLst>
              <a:ext uri="{FF2B5EF4-FFF2-40B4-BE49-F238E27FC236}">
                <a16:creationId xmlns:a16="http://schemas.microsoft.com/office/drawing/2014/main" id="{6AE29EDA-A153-B85E-3777-3A1E1406C2A4}"/>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C9A450C0-D276-12A3-4404-76644850AC50}"/>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647552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The third key point is that </a:t>
            </a:r>
            <a:r>
              <a:rPr lang="en-US" dirty="0" err="1">
                <a:solidFill>
                  <a:srgbClr val="FF0000"/>
                </a:solidFill>
              </a:rPr>
              <a:t>ICASS</a:t>
            </a:r>
            <a:r>
              <a:rPr lang="en-US" dirty="0">
                <a:solidFill>
                  <a:srgbClr val="FF0000"/>
                </a:solidFill>
              </a:rPr>
              <a:t> funding is held in a working capital fund: it is no year money. If post does not spend all of the money it charges agencies in one year, that money carries over into the next year and can be used to fund expenses in following years. </a:t>
            </a:r>
          </a:p>
          <a:p>
            <a:endParaRPr lang="en-US" dirty="0"/>
          </a:p>
          <a:p>
            <a:endParaRPr lang="en-US" dirty="0"/>
          </a:p>
        </p:txBody>
      </p:sp>
      <p:sp>
        <p:nvSpPr>
          <p:cNvPr id="6" name="Slide Image Placeholder 5">
            <a:extLst>
              <a:ext uri="{FF2B5EF4-FFF2-40B4-BE49-F238E27FC236}">
                <a16:creationId xmlns:a16="http://schemas.microsoft.com/office/drawing/2014/main" id="{31797608-4F7F-9926-FE5A-302CA047DCD6}"/>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CF19437D-4D76-8E45-DFC6-27FB28CA4A92}"/>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0698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P: Hi everyone. I am xxx.  First, a few technical notes. Please note that if you would like to see the captioning for this webinar, please open a web browser and go to the website address listed on this slide. Additionally , we are recording this session and it will be posted on ICASSTraining.com where you can review it later or pass it on to colleagues that were unable to join us for the live session.  Also, you can access a copy of this presentation there as well.</a:t>
            </a:r>
          </a:p>
          <a:p>
            <a:pPr lvl="0"/>
            <a:endParaRPr lang="en-US" dirty="0"/>
          </a:p>
          <a:p>
            <a:pPr marL="0" lvl="0" indent="0">
              <a:buNone/>
            </a:pPr>
            <a:endParaRPr lang="en-US" dirty="0"/>
          </a:p>
        </p:txBody>
      </p:sp>
      <p:sp>
        <p:nvSpPr>
          <p:cNvPr id="6" name="Slide Image Placeholder 5">
            <a:extLst>
              <a:ext uri="{FF2B5EF4-FFF2-40B4-BE49-F238E27FC236}">
                <a16:creationId xmlns:a16="http://schemas.microsoft.com/office/drawing/2014/main" id="{6A2F00F7-AB6F-37FE-9892-166DA233518F}"/>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C0ADB083-F314-0795-EDC5-964F3CAB5781}"/>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72471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So let’s discuss what kinds of administrative support services customer agencies can receive through ICASS.</a:t>
            </a:r>
          </a:p>
          <a:p>
            <a:endParaRPr lang="en-US" dirty="0"/>
          </a:p>
          <a:p>
            <a:endParaRPr lang="en-US" dirty="0"/>
          </a:p>
          <a:p>
            <a:r>
              <a:rPr lang="en-US" dirty="0"/>
              <a:t>P:  ICASS offers mandatory and elective services.  All agencies at post must subscribe to the four mandatory Cost Centers that are listed on the screen. They are:  Health Services, Security Services, Basic Package and Community Liaison Office (CLO) services.  These services are considered integral to maintaining personnel and their families overseas.  For this reason, agencies under Chief of Mission authority must subscribe to these four mandatory cost centers.  </a:t>
            </a:r>
          </a:p>
          <a:p>
            <a:endParaRPr lang="en-US" dirty="0"/>
          </a:p>
          <a:p>
            <a:endParaRPr lang="en-US" dirty="0"/>
          </a:p>
        </p:txBody>
      </p:sp>
      <p:sp>
        <p:nvSpPr>
          <p:cNvPr id="6" name="Slide Image Placeholder 5">
            <a:extLst>
              <a:ext uri="{FF2B5EF4-FFF2-40B4-BE49-F238E27FC236}">
                <a16:creationId xmlns:a16="http://schemas.microsoft.com/office/drawing/2014/main" id="{C2153557-CB63-9299-6153-CE19E6CED72F}"/>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275F16DE-5703-DCAF-DE27-DB0D2766ECE4}"/>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313252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xxx, - Does that mean that all other services are optional, except for the four mandatory services you just mentioned?</a:t>
            </a:r>
          </a:p>
          <a:p>
            <a:endParaRPr lang="en-US" dirty="0"/>
          </a:p>
          <a:p>
            <a:r>
              <a:rPr lang="en-US" dirty="0"/>
              <a:t>P:  Most other services in the “Elective” list are optional, which means that an agency can choose to subscribe or not. But some Cost Centers that are not in the Mandatory category end up being required.  For example, if an agency has offices in the embassy, it must subscribe to Building Operations, Local Guard Services, as well as Mail and Messenger and Telecommunication and Radio Services.  An agency that is assigned to furnished government housing must subscribe to Leasing Services (if the property is not government owned), FAP services, Mobile Patrol, and Residential Building Operations.</a:t>
            </a:r>
          </a:p>
          <a:p>
            <a:endParaRPr lang="en-US" dirty="0"/>
          </a:p>
          <a:p>
            <a:endParaRPr lang="en-US" dirty="0"/>
          </a:p>
          <a:p>
            <a:endParaRPr lang="en-US" dirty="0"/>
          </a:p>
          <a:p>
            <a:endParaRPr lang="en-US" dirty="0"/>
          </a:p>
        </p:txBody>
      </p:sp>
      <p:sp>
        <p:nvSpPr>
          <p:cNvPr id="6" name="Slide Image Placeholder 5">
            <a:extLst>
              <a:ext uri="{FF2B5EF4-FFF2-40B4-BE49-F238E27FC236}">
                <a16:creationId xmlns:a16="http://schemas.microsoft.com/office/drawing/2014/main" id="{786D873D-6343-4B34-575A-A32D476B45A1}"/>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75007D79-BB74-011F-F65C-0AFD31EF8797}"/>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951158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32535" y="3989917"/>
            <a:ext cx="5779362" cy="4292236"/>
          </a:xfrm>
        </p:spPr>
        <p:txBody>
          <a:bodyPr/>
          <a:lstStyle/>
          <a:p>
            <a:r>
              <a:rPr lang="en-US" dirty="0">
                <a:solidFill>
                  <a:srgbClr val="FF0000"/>
                </a:solidFill>
              </a:rPr>
              <a:t>H: Okay so, each year, around the February timeframe, you will receive a copy of your Subscription of Services and Memorandum of Understanding from your Service Provider. We recommend that you examine the Subscription of Service document. It includes a list of all the ICASS administrative support services available at your Mission, and the services to which your agency subscribes.  </a:t>
            </a:r>
          </a:p>
          <a:p>
            <a:endParaRPr lang="en-US" dirty="0">
              <a:solidFill>
                <a:srgbClr val="FF0000"/>
              </a:solidFill>
            </a:endParaRPr>
          </a:p>
          <a:p>
            <a:r>
              <a:rPr lang="en-US" dirty="0">
                <a:solidFill>
                  <a:srgbClr val="FF0000"/>
                </a:solidFill>
              </a:rPr>
              <a:t>Review it to determine which ICASS services your agency actually need; as we mentioned, your agency must subscribe to the four mandatory services. Please complete both the MOU and Subscription of Services and return it to your Service Provider no later than April 1 since these documents provide essential information needed for the Service Provider to complete the workload counts for the next budget cycle. </a:t>
            </a:r>
          </a:p>
          <a:p>
            <a:r>
              <a:rPr lang="en-US" dirty="0">
                <a:solidFill>
                  <a:srgbClr val="FF0000"/>
                </a:solidFill>
              </a:rPr>
              <a:t>You can sign up to receive a service at any time.  However, withdrawing from a service requires lead time:  You must give notice in writing  of your intention to withdraw from a service by April 1st  for the withdrawal to be effective on October 1st ; or by October 1st for the withdrawal to be effective on the following April 1st</a:t>
            </a:r>
          </a:p>
          <a:p>
            <a:endParaRPr lang="en-US" dirty="0"/>
          </a:p>
          <a:p>
            <a:endParaRPr lang="en-US" dirty="0"/>
          </a:p>
          <a:p>
            <a:endParaRPr lang="en-US" dirty="0"/>
          </a:p>
          <a:p>
            <a:endParaRPr lang="en-US" dirty="0"/>
          </a:p>
        </p:txBody>
      </p:sp>
      <p:sp>
        <p:nvSpPr>
          <p:cNvPr id="6" name="Slide Image Placeholder 5">
            <a:extLst>
              <a:ext uri="{FF2B5EF4-FFF2-40B4-BE49-F238E27FC236}">
                <a16:creationId xmlns:a16="http://schemas.microsoft.com/office/drawing/2014/main" id="{E6FEFAA2-DF2C-B5DC-F3E9-BECF31F0801F}"/>
              </a:ext>
            </a:extLst>
          </p:cNvPr>
          <p:cNvSpPr>
            <a:spLocks noGrp="1" noRot="1" noChangeAspect="1"/>
          </p:cNvSpPr>
          <p:nvPr>
            <p:ph type="sldImg"/>
          </p:nvPr>
        </p:nvSpPr>
        <p:spPr>
          <a:xfrm>
            <a:off x="614363" y="681038"/>
            <a:ext cx="5486400" cy="3086100"/>
          </a:xfrm>
        </p:spPr>
      </p:sp>
      <p:sp>
        <p:nvSpPr>
          <p:cNvPr id="7" name="Header Placeholder 6">
            <a:extLst>
              <a:ext uri="{FF2B5EF4-FFF2-40B4-BE49-F238E27FC236}">
                <a16:creationId xmlns:a16="http://schemas.microsoft.com/office/drawing/2014/main" id="{57379886-71E6-49D5-3756-C082CEF37E1F}"/>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884715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P:  I know we’ve gone over a lot of information about invoices so I want to take a moment to see if you have any questions. If so, please unmute yourself and ask!</a:t>
            </a:r>
          </a:p>
          <a:p>
            <a:endParaRPr lang="en-US" dirty="0"/>
          </a:p>
          <a:p>
            <a:pPr lvl="0"/>
            <a:r>
              <a:rPr lang="en-US" dirty="0"/>
              <a:t>(Presenter pauses and moderates discussion of any questions asked, then determines when the question pause has concluded.  To cue tech to move to the next slide, state “We’ll continue now other ICASS reports, but don’t hesitate to continue asking questions about anything that is unclear, or about which you would like more information.”)</a:t>
            </a:r>
          </a:p>
          <a:p>
            <a:endParaRPr lang="en-US" dirty="0"/>
          </a:p>
        </p:txBody>
      </p:sp>
      <p:sp>
        <p:nvSpPr>
          <p:cNvPr id="6" name="Slide Image Placeholder 5">
            <a:extLst>
              <a:ext uri="{FF2B5EF4-FFF2-40B4-BE49-F238E27FC236}">
                <a16:creationId xmlns:a16="http://schemas.microsoft.com/office/drawing/2014/main" id="{90289557-13C8-8F67-BE6E-BF09084073DE}"/>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DE001951-4958-D0D1-3DEE-C75351BA61C0}"/>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301310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966788"/>
            <a:ext cx="6092825" cy="3427412"/>
          </a:xfrm>
          <a:prstGeom prst="rect">
            <a:avLst/>
          </a:prstGeom>
        </p:spPr>
      </p:sp>
      <p:sp>
        <p:nvSpPr>
          <p:cNvPr id="3" name="Notes Placeholder 2"/>
          <p:cNvSpPr>
            <a:spLocks noGrp="1"/>
          </p:cNvSpPr>
          <p:nvPr>
            <p:ph type="body" idx="1"/>
          </p:nvPr>
        </p:nvSpPr>
        <p:spPr>
          <a:xfrm>
            <a:off x="705775" y="5117500"/>
            <a:ext cx="5200095" cy="3600451"/>
          </a:xfrm>
          <a:prstGeom prst="rect">
            <a:avLst/>
          </a:prstGeom>
        </p:spPr>
        <p:txBody>
          <a:bodyPr/>
          <a:lstStyle/>
          <a:p>
            <a:r>
              <a:rPr lang="en-US" sz="1600" dirty="0">
                <a:solidFill>
                  <a:srgbClr val="FF0000"/>
                </a:solidFill>
                <a:cs typeface="Calibri"/>
              </a:rPr>
              <a:t>H: On your screen is a link to</a:t>
            </a:r>
            <a:r>
              <a:rPr lang="en-US" sz="1600" baseline="0" dirty="0">
                <a:solidFill>
                  <a:srgbClr val="FF0000"/>
                </a:solidFill>
                <a:cs typeface="Calibri"/>
              </a:rPr>
              <a:t> a short tutorial on the </a:t>
            </a:r>
            <a:r>
              <a:rPr lang="en-US" sz="1600" dirty="0">
                <a:solidFill>
                  <a:srgbClr val="FF0000"/>
                </a:solidFill>
                <a:cs typeface="Calibri"/>
              </a:rPr>
              <a:t>Memorandum of Understanding and the Subscription of Services,</a:t>
            </a:r>
            <a:r>
              <a:rPr lang="en-US" sz="1600" baseline="0" dirty="0">
                <a:solidFill>
                  <a:srgbClr val="FF0000"/>
                </a:solidFill>
                <a:cs typeface="Calibri"/>
              </a:rPr>
              <a:t> if you would like additional information. </a:t>
            </a:r>
            <a:r>
              <a:rPr lang="en-US" sz="1600" dirty="0">
                <a:solidFill>
                  <a:srgbClr val="FF0000"/>
                </a:solidFill>
                <a:cs typeface="Calibri"/>
              </a:rPr>
              <a:t> Scroll down once you are on the page to find this video.  I highly recommend that you watch this 5 minute video</a:t>
            </a:r>
            <a:r>
              <a:rPr lang="en-US" sz="1600" dirty="0">
                <a:solidFill>
                  <a:srgbClr val="FF0000"/>
                </a:solidFill>
              </a:rPr>
              <a:t> that will guide you through what each of them are and what your responsibility is as a customer agency.</a:t>
            </a:r>
          </a:p>
          <a:p>
            <a:endParaRPr lang="en-US" dirty="0">
              <a:cs typeface="Calibri" panose="020F0502020204030204"/>
            </a:endParaRPr>
          </a:p>
        </p:txBody>
      </p:sp>
      <p:sp>
        <p:nvSpPr>
          <p:cNvPr id="5" name="Header Placeholder 4">
            <a:extLst>
              <a:ext uri="{FF2B5EF4-FFF2-40B4-BE49-F238E27FC236}">
                <a16:creationId xmlns:a16="http://schemas.microsoft.com/office/drawing/2014/main" id="{523133B8-7347-B3F8-C078-1F6AD2239F73}"/>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787751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552450"/>
            <a:ext cx="5472113" cy="3078163"/>
          </a:xfrm>
          <a:prstGeom prst="rect">
            <a:avLst/>
          </a:prstGeom>
        </p:spPr>
      </p:sp>
      <p:sp>
        <p:nvSpPr>
          <p:cNvPr id="3" name="Notes Placeholder 2"/>
          <p:cNvSpPr>
            <a:spLocks noGrp="1"/>
          </p:cNvSpPr>
          <p:nvPr>
            <p:ph type="body" idx="1"/>
          </p:nvPr>
        </p:nvSpPr>
        <p:spPr>
          <a:xfrm>
            <a:off x="567558" y="4163748"/>
            <a:ext cx="5941630" cy="3987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latin typeface="Arial" panose="020B0604020202020204" pitchFamily="34" charset="0"/>
                <a:cs typeface="Arial" panose="020B0604020202020204" pitchFamily="34" charset="0"/>
              </a:rPr>
              <a:t>H:  Let’s go over the factors that make up your invoice.</a:t>
            </a:r>
            <a:r>
              <a:rPr lang="en-US" sz="1600" baseline="0" dirty="0">
                <a:solidFill>
                  <a:srgbClr val="FF0000"/>
                </a:solidFill>
                <a:latin typeface="Arial" panose="020B0604020202020204" pitchFamily="34" charset="0"/>
                <a:cs typeface="Arial" panose="020B0604020202020204" pitchFamily="34" charset="0"/>
              </a:rPr>
              <a:t> The first is called a cost center. In the previous slide, we talked about the services that are available. A cost center is a collection of those services, such as Building Operations and Information Management Services. Your Agency subscribes to Cost Centers through your Subscription of Services to obtain the administrative support services your staff needs.</a:t>
            </a:r>
          </a:p>
          <a:p>
            <a:endParaRPr lang="en-US" sz="1600" baseline="0" dirty="0">
              <a:solidFill>
                <a:srgbClr val="FF0000"/>
              </a:solidFill>
              <a:latin typeface="Arial" panose="020B0604020202020204" pitchFamily="34" charset="0"/>
              <a:cs typeface="Arial" panose="020B0604020202020204" pitchFamily="34" charset="0"/>
            </a:endParaRPr>
          </a:p>
        </p:txBody>
      </p:sp>
      <p:sp>
        <p:nvSpPr>
          <p:cNvPr id="5" name="Header Placeholder 4">
            <a:extLst>
              <a:ext uri="{FF2B5EF4-FFF2-40B4-BE49-F238E27FC236}">
                <a16:creationId xmlns:a16="http://schemas.microsoft.com/office/drawing/2014/main" id="{E9D1239C-5043-6927-DB3C-F7E731245F7A}"/>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898225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858838"/>
            <a:ext cx="5360988" cy="3016250"/>
          </a:xfrm>
          <a:prstGeom prst="rect">
            <a:avLst/>
          </a:prstGeom>
        </p:spPr>
      </p:sp>
      <p:sp>
        <p:nvSpPr>
          <p:cNvPr id="3" name="Notes Placeholder 2"/>
          <p:cNvSpPr>
            <a:spLocks noGrp="1"/>
          </p:cNvSpPr>
          <p:nvPr>
            <p:ph type="body" idx="1"/>
          </p:nvPr>
        </p:nvSpPr>
        <p:spPr>
          <a:xfrm>
            <a:off x="110725" y="4210111"/>
            <a:ext cx="6636551" cy="3987800"/>
          </a:xfrm>
          <a:prstGeom prst="rect">
            <a:avLst/>
          </a:prstGeom>
        </p:spPr>
        <p:txBody>
          <a:bodyPr/>
          <a:lstStyle/>
          <a:p>
            <a:r>
              <a:rPr lang="en-US" sz="1600" dirty="0"/>
              <a:t>P:  Costs related to these services are</a:t>
            </a:r>
            <a:r>
              <a:rPr lang="en-US" sz="1600" baseline="0" dirty="0"/>
              <a:t> gathered in each cost center using cost and time allocation processes. </a:t>
            </a:r>
            <a:r>
              <a:rPr lang="en-US" sz="1600" kern="1200" dirty="0">
                <a:effectLst/>
                <a:latin typeface="+mn-lt"/>
                <a:ea typeface="+mn-ea"/>
                <a:cs typeface="+mn-cs"/>
              </a:rPr>
              <a:t>Cost Allocation is the process by which non-personnel costs, such as utilities, are budgeted into cost centers. </a:t>
            </a:r>
            <a:r>
              <a:rPr lang="en-US" sz="1600" baseline="0" dirty="0"/>
              <a:t>Time allocation is the mechanism to spread the cost of the service provider staff members who deliver ICASS services. Personnel costs are the biggest component of any ICASS budget, so it is imperative for staff to correctly identify which services they are providing so that their costs can be applied to that cost center.  </a:t>
            </a:r>
            <a:r>
              <a:rPr lang="en-US" sz="1600" dirty="0"/>
              <a:t>You</a:t>
            </a:r>
            <a:r>
              <a:rPr lang="en-US" sz="1600" baseline="0" dirty="0"/>
              <a:t> will get a copy of the time allocation report along with the wo</a:t>
            </a:r>
            <a:r>
              <a:rPr lang="en-US" sz="1600" b="0" u="none" baseline="0" dirty="0"/>
              <a:t>rkload count report </a:t>
            </a:r>
            <a:r>
              <a:rPr lang="en-US" sz="1600" b="0" u="none" dirty="0"/>
              <a:t>from your service provider </a:t>
            </a:r>
            <a:r>
              <a:rPr lang="en-US" sz="1600" b="0" u="none" baseline="0" dirty="0"/>
              <a:t>around the June 1 timeframe</a:t>
            </a:r>
            <a:r>
              <a:rPr lang="en-US" sz="1600" b="0" u="none" dirty="0"/>
              <a:t>.   It</a:t>
            </a:r>
            <a:r>
              <a:rPr lang="en-US" sz="1600" b="0" u="none" baseline="0" dirty="0"/>
              <a:t> is important for you to review this time allocation report for errors, because if personnel are allocated to the wrong cost center, your invoices will be wrong</a:t>
            </a:r>
            <a:r>
              <a:rPr lang="en-US" sz="1600" dirty="0">
                <a:solidFill>
                  <a:srgbClr val="FF0000"/>
                </a:solidFill>
                <a:latin typeface="Arial" panose="020B0604020202020204" pitchFamily="34" charset="0"/>
                <a:cs typeface="Arial" panose="020B0604020202020204" pitchFamily="34" charset="0"/>
              </a:rPr>
              <a:t>.</a:t>
            </a:r>
            <a:endParaRPr lang="en-US" sz="1600" baseline="0" dirty="0">
              <a:solidFill>
                <a:srgbClr val="FF0000"/>
              </a:solidFill>
              <a:latin typeface="Arial" panose="020B0604020202020204" pitchFamily="34" charset="0"/>
              <a:cs typeface="Arial" panose="020B0604020202020204" pitchFamily="34" charset="0"/>
            </a:endParaRPr>
          </a:p>
        </p:txBody>
      </p:sp>
      <p:sp>
        <p:nvSpPr>
          <p:cNvPr id="5" name="Header Placeholder 4">
            <a:extLst>
              <a:ext uri="{FF2B5EF4-FFF2-40B4-BE49-F238E27FC236}">
                <a16:creationId xmlns:a16="http://schemas.microsoft.com/office/drawing/2014/main" id="{309DC6D6-9A9B-100C-6F78-2BA087017976}"/>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339211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08013"/>
            <a:ext cx="5135562" cy="2889250"/>
          </a:xfrm>
          <a:prstGeom prst="rect">
            <a:avLst/>
          </a:prstGeom>
        </p:spPr>
      </p:sp>
      <p:sp>
        <p:nvSpPr>
          <p:cNvPr id="3" name="Notes Placeholder 2"/>
          <p:cNvSpPr>
            <a:spLocks noGrp="1"/>
          </p:cNvSpPr>
          <p:nvPr>
            <p:ph type="body" idx="1"/>
          </p:nvPr>
        </p:nvSpPr>
        <p:spPr>
          <a:xfrm>
            <a:off x="407017" y="3643153"/>
            <a:ext cx="6043966" cy="4502364"/>
          </a:xfrm>
          <a:prstGeom prst="rect">
            <a:avLst/>
          </a:prstGeom>
        </p:spPr>
        <p:txBody>
          <a:bodyPr/>
          <a:lstStyle/>
          <a:p>
            <a:pPr>
              <a:lnSpc>
                <a:spcPct val="150000"/>
              </a:lnSpc>
              <a:spcAft>
                <a:spcPts val="1200"/>
              </a:spcAft>
            </a:pPr>
            <a:r>
              <a:rPr lang="en-US" sz="1600" dirty="0">
                <a:solidFill>
                  <a:srgbClr val="FF0000"/>
                </a:solidFill>
                <a:latin typeface="Arial" panose="020B0604020202020204" pitchFamily="34" charset="0"/>
                <a:cs typeface="Arial" panose="020B0604020202020204" pitchFamily="34" charset="0"/>
              </a:rPr>
              <a:t>H: Each cost center has its own </a:t>
            </a:r>
            <a:r>
              <a:rPr lang="en-US" sz="1600" b="1" u="sng" dirty="0">
                <a:solidFill>
                  <a:srgbClr val="FF0000"/>
                </a:solidFill>
                <a:latin typeface="Arial" panose="020B0604020202020204" pitchFamily="34" charset="0"/>
                <a:cs typeface="Arial" panose="020B0604020202020204" pitchFamily="34" charset="0"/>
              </a:rPr>
              <a:t>Distribution Factor </a:t>
            </a:r>
            <a:r>
              <a:rPr lang="en-US" sz="1600" dirty="0">
                <a:solidFill>
                  <a:srgbClr val="FF0000"/>
                </a:solidFill>
                <a:latin typeface="Arial" panose="020B0604020202020204" pitchFamily="34" charset="0"/>
                <a:cs typeface="Arial" panose="020B0604020202020204" pitchFamily="34" charset="0"/>
              </a:rPr>
              <a:t>which is how the use of the service is counted in that cost center. The </a:t>
            </a:r>
            <a:r>
              <a:rPr lang="en-US" sz="1600" b="1" u="sng" dirty="0">
                <a:solidFill>
                  <a:srgbClr val="FF0000"/>
                </a:solidFill>
                <a:latin typeface="Arial" panose="020B0604020202020204" pitchFamily="34" charset="0"/>
                <a:cs typeface="Arial" panose="020B0604020202020204" pitchFamily="34" charset="0"/>
              </a:rPr>
              <a:t>Distribution Factor </a:t>
            </a:r>
            <a:r>
              <a:rPr lang="en-US" sz="1600" dirty="0">
                <a:solidFill>
                  <a:srgbClr val="FF0000"/>
                </a:solidFill>
                <a:latin typeface="Arial" panose="020B0604020202020204" pitchFamily="34" charset="0"/>
                <a:cs typeface="Arial" panose="020B0604020202020204" pitchFamily="34" charset="0"/>
              </a:rPr>
              <a:t>for Health Services is a </a:t>
            </a:r>
            <a:r>
              <a:rPr lang="en-US" sz="1600" b="1" u="sng" dirty="0">
                <a:solidFill>
                  <a:srgbClr val="FF0000"/>
                </a:solidFill>
                <a:latin typeface="Arial" panose="020B0604020202020204" pitchFamily="34" charset="0"/>
                <a:cs typeface="Arial" panose="020B0604020202020204" pitchFamily="34" charset="0"/>
              </a:rPr>
              <a:t>head count</a:t>
            </a:r>
            <a:r>
              <a:rPr lang="en-US" sz="1600" dirty="0">
                <a:solidFill>
                  <a:srgbClr val="FF0000"/>
                </a:solidFill>
                <a:latin typeface="Arial" panose="020B0604020202020204" pitchFamily="34" charset="0"/>
                <a:cs typeface="Arial" panose="020B0604020202020204" pitchFamily="34" charset="0"/>
              </a:rPr>
              <a:t>. </a:t>
            </a:r>
          </a:p>
          <a:p>
            <a:pPr>
              <a:lnSpc>
                <a:spcPct val="150000"/>
              </a:lnSpc>
              <a:spcAft>
                <a:spcPts val="1200"/>
              </a:spcAft>
            </a:pPr>
            <a:r>
              <a:rPr lang="en-US" sz="1600" dirty="0">
                <a:solidFill>
                  <a:srgbClr val="FF0000"/>
                </a:solidFill>
                <a:latin typeface="Arial" panose="020B0604020202020204" pitchFamily="34" charset="0"/>
                <a:cs typeface="Arial" panose="020B0604020202020204" pitchFamily="34" charset="0"/>
              </a:rPr>
              <a:t>For Motor Pool Services, which is in the General Services Group, it is the number of </a:t>
            </a:r>
            <a:r>
              <a:rPr lang="en-US" sz="1600" b="1" u="sng" dirty="0">
                <a:solidFill>
                  <a:srgbClr val="FF0000"/>
                </a:solidFill>
                <a:latin typeface="Arial" panose="020B0604020202020204" pitchFamily="34" charset="0"/>
                <a:cs typeface="Arial" panose="020B0604020202020204" pitchFamily="34" charset="0"/>
              </a:rPr>
              <a:t>kilometers</a:t>
            </a:r>
            <a:r>
              <a:rPr lang="en-US" sz="1600" dirty="0">
                <a:solidFill>
                  <a:srgbClr val="FF0000"/>
                </a:solidFill>
                <a:latin typeface="Arial" panose="020B0604020202020204" pitchFamily="34" charset="0"/>
                <a:cs typeface="Arial" panose="020B0604020202020204" pitchFamily="34" charset="0"/>
              </a:rPr>
              <a:t> driven and this count </a:t>
            </a:r>
            <a:r>
              <a:rPr lang="en-US" sz="1600" b="1" u="sng" dirty="0">
                <a:solidFill>
                  <a:srgbClr val="FF0000"/>
                </a:solidFill>
                <a:latin typeface="Arial" panose="020B0604020202020204" pitchFamily="34" charset="0"/>
                <a:cs typeface="Arial" panose="020B0604020202020204" pitchFamily="34" charset="0"/>
              </a:rPr>
              <a:t>accumulates</a:t>
            </a:r>
            <a:r>
              <a:rPr lang="en-US" sz="1600" dirty="0">
                <a:solidFill>
                  <a:srgbClr val="FF0000"/>
                </a:solidFill>
                <a:latin typeface="Arial" panose="020B0604020202020204" pitchFamily="34" charset="0"/>
                <a:cs typeface="Arial" panose="020B0604020202020204" pitchFamily="34" charset="0"/>
              </a:rPr>
              <a:t> during the year.  </a:t>
            </a:r>
          </a:p>
          <a:p>
            <a:pPr>
              <a:lnSpc>
                <a:spcPct val="150000"/>
              </a:lnSpc>
              <a:spcAft>
                <a:spcPts val="1200"/>
              </a:spcAft>
            </a:pPr>
            <a:r>
              <a:rPr lang="en-US" sz="1600" dirty="0">
                <a:solidFill>
                  <a:srgbClr val="FF0000"/>
                </a:solidFill>
                <a:latin typeface="Arial" panose="020B0604020202020204" pitchFamily="34" charset="0"/>
                <a:cs typeface="Arial" panose="020B0604020202020204" pitchFamily="34" charset="0"/>
              </a:rPr>
              <a:t>Generally, distribution</a:t>
            </a:r>
            <a:r>
              <a:rPr lang="en-US" sz="1600" baseline="0" dirty="0">
                <a:solidFill>
                  <a:srgbClr val="FF0000"/>
                </a:solidFill>
                <a:latin typeface="Arial" panose="020B0604020202020204" pitchFamily="34" charset="0"/>
                <a:cs typeface="Arial" panose="020B0604020202020204" pitchFamily="34" charset="0"/>
              </a:rPr>
              <a:t> factors are intended to be an equitable indicator of the amount of services used by agencies – they are NOT intended to measure usage as precisely as a utility meter.</a:t>
            </a:r>
            <a:endParaRPr lang="en-US" sz="1600" dirty="0">
              <a:solidFill>
                <a:srgbClr val="FF0000"/>
              </a:solidFill>
              <a:latin typeface="Arial" panose="020B0604020202020204" pitchFamily="34" charset="0"/>
              <a:cs typeface="Arial" panose="020B0604020202020204" pitchFamily="34" charset="0"/>
            </a:endParaRPr>
          </a:p>
        </p:txBody>
      </p:sp>
      <p:sp>
        <p:nvSpPr>
          <p:cNvPr id="5" name="Header Placeholder 4">
            <a:extLst>
              <a:ext uri="{FF2B5EF4-FFF2-40B4-BE49-F238E27FC236}">
                <a16:creationId xmlns:a16="http://schemas.microsoft.com/office/drawing/2014/main" id="{D2A8AC02-5B7A-73EF-3C43-63FE7BC43341}"/>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238455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858838"/>
            <a:ext cx="5400675" cy="3038475"/>
          </a:xfrm>
          <a:prstGeom prst="rect">
            <a:avLst/>
          </a:prstGeom>
        </p:spPr>
      </p:sp>
      <p:sp>
        <p:nvSpPr>
          <p:cNvPr id="3" name="Notes Placeholder 2"/>
          <p:cNvSpPr>
            <a:spLocks noGrp="1"/>
          </p:cNvSpPr>
          <p:nvPr>
            <p:ph type="body" idx="1"/>
          </p:nvPr>
        </p:nvSpPr>
        <p:spPr>
          <a:xfrm>
            <a:off x="212834" y="4162764"/>
            <a:ext cx="6412127" cy="4121869"/>
          </a:xfrm>
          <a:prstGeom prst="rect">
            <a:avLst/>
          </a:prstGeom>
        </p:spPr>
        <p:txBody>
          <a:bodyPr/>
          <a:lstStyle/>
          <a:p>
            <a:r>
              <a:rPr lang="en-US" sz="1600" dirty="0"/>
              <a:t>P: </a:t>
            </a:r>
            <a:r>
              <a:rPr lang="en-US" sz="1600" dirty="0" err="1"/>
              <a:t>ICASS</a:t>
            </a:r>
            <a:r>
              <a:rPr lang="en-US" sz="1600" dirty="0"/>
              <a:t> service providers count the distribution factors </a:t>
            </a:r>
            <a:r>
              <a:rPr lang="en-US" sz="1600" baseline="0" dirty="0"/>
              <a:t>used by</a:t>
            </a:r>
            <a:r>
              <a:rPr lang="en-US" sz="1600" dirty="0"/>
              <a:t> each customer agency,</a:t>
            </a:r>
            <a:r>
              <a:rPr lang="en-US" sz="1600" baseline="0" dirty="0"/>
              <a:t> and </a:t>
            </a:r>
            <a:r>
              <a:rPr lang="en-US" sz="1600" dirty="0"/>
              <a:t>that becomes the agency’s </a:t>
            </a:r>
            <a:r>
              <a:rPr lang="en-US" sz="1600" b="1" u="sng" dirty="0"/>
              <a:t>Workload Count </a:t>
            </a:r>
            <a:r>
              <a:rPr lang="en-US" sz="1600" dirty="0"/>
              <a:t>for each of the cost centers.</a:t>
            </a:r>
          </a:p>
          <a:p>
            <a:endParaRPr lang="en-US" dirty="0"/>
          </a:p>
          <a:p>
            <a:r>
              <a:rPr lang="en-US" sz="1600" dirty="0">
                <a:solidFill>
                  <a:srgbClr val="FF0000"/>
                </a:solidFill>
                <a:latin typeface="Arial" panose="020B0604020202020204" pitchFamily="34" charset="0"/>
                <a:cs typeface="Arial" panose="020B0604020202020204" pitchFamily="34" charset="0"/>
              </a:rPr>
              <a:t>H: The customer agency’s total distribution</a:t>
            </a:r>
            <a:r>
              <a:rPr lang="en-US" sz="1600" baseline="0" dirty="0">
                <a:solidFill>
                  <a:srgbClr val="FF0000"/>
                </a:solidFill>
                <a:latin typeface="Arial" panose="020B0604020202020204" pitchFamily="34" charset="0"/>
                <a:cs typeface="Arial" panose="020B0604020202020204" pitchFamily="34" charset="0"/>
              </a:rPr>
              <a:t> factors used</a:t>
            </a:r>
            <a:r>
              <a:rPr lang="en-US" sz="1600" dirty="0">
                <a:solidFill>
                  <a:srgbClr val="FF0000"/>
                </a:solidFill>
                <a:latin typeface="Arial" panose="020B0604020202020204" pitchFamily="34" charset="0"/>
                <a:cs typeface="Arial" panose="020B0604020202020204" pitchFamily="34" charset="0"/>
              </a:rPr>
              <a:t> for each Cost Center, is used to determine how much of the cost of that service is billed to that agency.  </a:t>
            </a:r>
          </a:p>
          <a:p>
            <a:endParaRPr lang="en-US" sz="1600" dirty="0">
              <a:solidFill>
                <a:srgbClr val="FF0000"/>
              </a:solidFill>
              <a:latin typeface="Arial" panose="020B0604020202020204" pitchFamily="34" charset="0"/>
              <a:cs typeface="Arial" panose="020B0604020202020204" pitchFamily="34" charset="0"/>
            </a:endParaRPr>
          </a:p>
          <a:p>
            <a:r>
              <a:rPr lang="en-US" sz="1600" dirty="0">
                <a:solidFill>
                  <a:srgbClr val="FF0000"/>
                </a:solidFill>
                <a:latin typeface="Arial" panose="020B0604020202020204" pitchFamily="34" charset="0"/>
                <a:cs typeface="Arial" panose="020B0604020202020204" pitchFamily="34" charset="0"/>
              </a:rPr>
              <a:t>So they are an important component of how much your agency is billed– and your agency has to approve your Workload Counts each year to confirm that your Agency agrees with the count of services used. </a:t>
            </a:r>
          </a:p>
          <a:p>
            <a:endParaRPr lang="en-US" sz="1600" dirty="0">
              <a:solidFill>
                <a:srgbClr val="FF0000"/>
              </a:solidFill>
              <a:latin typeface="Arial" panose="020B0604020202020204" pitchFamily="34" charset="0"/>
              <a:cs typeface="Arial" panose="020B0604020202020204" pitchFamily="34" charset="0"/>
            </a:endParaRPr>
          </a:p>
          <a:p>
            <a:r>
              <a:rPr lang="en-US" sz="1600" dirty="0">
                <a:solidFill>
                  <a:srgbClr val="FF0000"/>
                </a:solidFill>
                <a:latin typeface="Arial" panose="020B0604020202020204" pitchFamily="34" charset="0"/>
                <a:cs typeface="Arial" panose="020B0604020202020204" pitchFamily="34" charset="0"/>
              </a:rPr>
              <a:t>As mentioned</a:t>
            </a:r>
            <a:r>
              <a:rPr lang="en-US" sz="1600" baseline="0" dirty="0">
                <a:solidFill>
                  <a:srgbClr val="FF0000"/>
                </a:solidFill>
                <a:latin typeface="Arial" panose="020B0604020202020204" pitchFamily="34" charset="0"/>
                <a:cs typeface="Arial" panose="020B0604020202020204" pitchFamily="34" charset="0"/>
              </a:rPr>
              <a:t> previously, you </a:t>
            </a:r>
            <a:r>
              <a:rPr lang="en-US" sz="1600" i="0" u="none" dirty="0">
                <a:solidFill>
                  <a:srgbClr val="FF0000"/>
                </a:solidFill>
                <a:latin typeface="Arial" panose="020B0604020202020204" pitchFamily="34" charset="0"/>
                <a:cs typeface="Arial" panose="020B0604020202020204" pitchFamily="34" charset="0"/>
              </a:rPr>
              <a:t>normally </a:t>
            </a:r>
            <a:r>
              <a:rPr lang="en-US" sz="1600" dirty="0">
                <a:solidFill>
                  <a:srgbClr val="FF0000"/>
                </a:solidFill>
                <a:latin typeface="Arial" panose="020B0604020202020204" pitchFamily="34" charset="0"/>
                <a:cs typeface="Arial" panose="020B0604020202020204" pitchFamily="34" charset="0"/>
              </a:rPr>
              <a:t>get a copy</a:t>
            </a:r>
            <a:r>
              <a:rPr lang="en-US" sz="1600" baseline="0" dirty="0">
                <a:solidFill>
                  <a:srgbClr val="FF0000"/>
                </a:solidFill>
                <a:latin typeface="Arial" panose="020B0604020202020204" pitchFamily="34" charset="0"/>
                <a:cs typeface="Arial" panose="020B0604020202020204" pitchFamily="34" charset="0"/>
              </a:rPr>
              <a:t> of the workload count report and the time allocation report around the June 1 timeframe</a:t>
            </a:r>
            <a:r>
              <a:rPr lang="en-US" sz="1600" dirty="0">
                <a:solidFill>
                  <a:srgbClr val="FF0000"/>
                </a:solidFill>
                <a:latin typeface="Arial" panose="020B0604020202020204" pitchFamily="34" charset="0"/>
                <a:cs typeface="Arial" panose="020B0604020202020204" pitchFamily="34" charset="0"/>
              </a:rPr>
              <a:t> from your service provider.</a:t>
            </a:r>
            <a:endParaRPr lang="en-US" sz="1600" baseline="0" dirty="0">
              <a:solidFill>
                <a:srgbClr val="FF0000"/>
              </a:solidFill>
              <a:latin typeface="Arial" panose="020B0604020202020204" pitchFamily="34" charset="0"/>
              <a:cs typeface="Arial" panose="020B0604020202020204" pitchFamily="34" charset="0"/>
            </a:endParaRPr>
          </a:p>
        </p:txBody>
      </p:sp>
      <p:sp>
        <p:nvSpPr>
          <p:cNvPr id="5" name="Header Placeholder 4">
            <a:extLst>
              <a:ext uri="{FF2B5EF4-FFF2-40B4-BE49-F238E27FC236}">
                <a16:creationId xmlns:a16="http://schemas.microsoft.com/office/drawing/2014/main" id="{8770397A-628C-E8D3-1240-C6A15264FDDE}"/>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17041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2532" y="3026980"/>
            <a:ext cx="6172937" cy="5360275"/>
          </a:xfrm>
          <a:prstGeom prst="rect">
            <a:avLst/>
          </a:prstGeom>
        </p:spPr>
        <p:txBody>
          <a:bodyPr/>
          <a:lstStyle/>
          <a:p>
            <a:pPr defTabSz="931774" fontAlgn="base">
              <a:lnSpc>
                <a:spcPct val="150000"/>
              </a:lnSpc>
              <a:spcBef>
                <a:spcPct val="30000"/>
              </a:spcBef>
              <a:spcAft>
                <a:spcPts val="600"/>
              </a:spcAft>
              <a:defRPr/>
            </a:pPr>
            <a:r>
              <a:rPr lang="en-US" sz="1500" dirty="0">
                <a:solidFill>
                  <a:srgbClr val="FF0000"/>
                </a:solidFill>
                <a:latin typeface="Arial" panose="020B0604020202020204" pitchFamily="34" charset="0"/>
                <a:cs typeface="Arial" panose="020B0604020202020204" pitchFamily="34" charset="0"/>
              </a:rPr>
              <a:t>H: Now,   </a:t>
            </a:r>
            <a:r>
              <a:rPr lang="en-US" sz="1500" dirty="0" err="1">
                <a:solidFill>
                  <a:srgbClr val="FF0000"/>
                </a:solidFill>
                <a:latin typeface="Arial" panose="020B0604020202020204" pitchFamily="34" charset="0"/>
                <a:cs typeface="Arial" panose="020B0604020202020204" pitchFamily="34" charset="0"/>
              </a:rPr>
              <a:t>ICASS</a:t>
            </a:r>
            <a:r>
              <a:rPr lang="en-US" sz="1500" dirty="0">
                <a:solidFill>
                  <a:srgbClr val="FF0000"/>
                </a:solidFill>
                <a:latin typeface="Arial" panose="020B0604020202020204" pitchFamily="34" charset="0"/>
                <a:cs typeface="Arial" panose="020B0604020202020204" pitchFamily="34" charset="0"/>
              </a:rPr>
              <a:t> uses two cost distribution</a:t>
            </a:r>
            <a:r>
              <a:rPr lang="en-US" sz="1500" baseline="0" dirty="0">
                <a:solidFill>
                  <a:srgbClr val="FF0000"/>
                </a:solidFill>
                <a:latin typeface="Arial" panose="020B0604020202020204" pitchFamily="34" charset="0"/>
                <a:cs typeface="Arial" panose="020B0604020202020204" pitchFamily="34" charset="0"/>
              </a:rPr>
              <a:t> options to determine the level of used to account for services. </a:t>
            </a:r>
            <a:r>
              <a:rPr lang="en-US" sz="1500" dirty="0">
                <a:solidFill>
                  <a:srgbClr val="FF0000"/>
                </a:solidFill>
                <a:latin typeface="Arial" panose="020B0604020202020204" pitchFamily="34" charset="0"/>
                <a:cs typeface="Arial" panose="020B0604020202020204" pitchFamily="34" charset="0"/>
              </a:rPr>
              <a:t>The two cost distribution methods </a:t>
            </a:r>
            <a:r>
              <a:rPr lang="en-US" sz="1500" baseline="0" dirty="0">
                <a:solidFill>
                  <a:srgbClr val="FF0000"/>
                </a:solidFill>
                <a:latin typeface="Arial" panose="020B0604020202020204" pitchFamily="34" charset="0"/>
                <a:cs typeface="Arial" panose="020B0604020202020204" pitchFamily="34" charset="0"/>
              </a:rPr>
              <a:t>are </a:t>
            </a:r>
            <a:r>
              <a:rPr lang="en-US" sz="1500" dirty="0">
                <a:solidFill>
                  <a:srgbClr val="FF0000"/>
                </a:solidFill>
                <a:latin typeface="Arial" panose="020B0604020202020204" pitchFamily="34" charset="0"/>
                <a:cs typeface="Arial" panose="020B0604020202020204" pitchFamily="34" charset="0"/>
              </a:rPr>
              <a:t>ICASS Standard and ICASS Lite. </a:t>
            </a:r>
          </a:p>
          <a:p>
            <a:pPr defTabSz="931774" fontAlgn="base">
              <a:lnSpc>
                <a:spcPct val="150000"/>
              </a:lnSpc>
              <a:spcBef>
                <a:spcPct val="30000"/>
              </a:spcBef>
              <a:spcAft>
                <a:spcPts val="600"/>
              </a:spcAft>
              <a:defRPr/>
            </a:pPr>
            <a:r>
              <a:rPr lang="en-US" sz="1500" dirty="0">
                <a:solidFill>
                  <a:srgbClr val="FF0000"/>
                </a:solidFill>
                <a:latin typeface="Arial" panose="020B0604020202020204" pitchFamily="34" charset="0"/>
                <a:cs typeface="Arial" panose="020B0604020202020204" pitchFamily="34" charset="0"/>
              </a:rPr>
              <a:t>There are 172 missions worldwide that use ICASS and of these, 93 missions use ICASS Lite and 79 missions use the Standard method. Regardless of the method used, the services provided at missions remain the same, the only difference</a:t>
            </a:r>
            <a:r>
              <a:rPr lang="en-US" sz="1500" baseline="0" dirty="0">
                <a:solidFill>
                  <a:srgbClr val="FF0000"/>
                </a:solidFill>
                <a:latin typeface="Arial" panose="020B0604020202020204" pitchFamily="34" charset="0"/>
                <a:cs typeface="Arial" panose="020B0604020202020204" pitchFamily="34" charset="0"/>
              </a:rPr>
              <a:t> is the level of details gathered about services </a:t>
            </a:r>
            <a:r>
              <a:rPr lang="en-US" sz="1500" dirty="0">
                <a:solidFill>
                  <a:srgbClr val="FF0000"/>
                </a:solidFill>
                <a:latin typeface="Arial" panose="020B0604020202020204" pitchFamily="34" charset="0"/>
                <a:cs typeface="Arial" panose="020B0604020202020204" pitchFamily="34" charset="0"/>
              </a:rPr>
              <a:t>used</a:t>
            </a:r>
            <a:r>
              <a:rPr lang="en-US" sz="1500" baseline="0" dirty="0">
                <a:solidFill>
                  <a:srgbClr val="FF0000"/>
                </a:solidFill>
                <a:latin typeface="Arial" panose="020B0604020202020204" pitchFamily="34" charset="0"/>
                <a:cs typeface="Arial" panose="020B0604020202020204" pitchFamily="34" charset="0"/>
              </a:rPr>
              <a:t>.</a:t>
            </a:r>
          </a:p>
          <a:p>
            <a:pPr defTabSz="931774">
              <a:lnSpc>
                <a:spcPct val="150000"/>
              </a:lnSpc>
              <a:spcBef>
                <a:spcPct val="30000"/>
              </a:spcBef>
              <a:spcAft>
                <a:spcPts val="600"/>
              </a:spcAft>
              <a:defRPr/>
            </a:pPr>
            <a:r>
              <a:rPr lang="en-US" sz="1500" dirty="0" err="1">
                <a:solidFill>
                  <a:srgbClr val="FF0000"/>
                </a:solidFill>
                <a:latin typeface="Arial" panose="020B0604020202020204" pitchFamily="34" charset="0"/>
                <a:cs typeface="Arial" panose="020B0604020202020204" pitchFamily="34" charset="0"/>
              </a:rPr>
              <a:t>ICASS</a:t>
            </a:r>
            <a:r>
              <a:rPr lang="en-US" sz="1500" dirty="0">
                <a:solidFill>
                  <a:srgbClr val="FF0000"/>
                </a:solidFill>
                <a:latin typeface="Arial" panose="020B0604020202020204" pitchFamily="34" charset="0"/>
                <a:cs typeface="Arial" panose="020B0604020202020204" pitchFamily="34" charset="0"/>
              </a:rPr>
              <a:t> Standard is used at larger missions with bigger budgets and more staff.  There are 34 different cost centers in </a:t>
            </a:r>
            <a:r>
              <a:rPr lang="en-US" sz="1500" dirty="0" err="1">
                <a:solidFill>
                  <a:srgbClr val="FF0000"/>
                </a:solidFill>
                <a:latin typeface="Arial" panose="020B0604020202020204" pitchFamily="34" charset="0"/>
                <a:cs typeface="Arial" panose="020B0604020202020204" pitchFamily="34" charset="0"/>
              </a:rPr>
              <a:t>ICASS</a:t>
            </a:r>
            <a:r>
              <a:rPr lang="en-US" sz="1500" dirty="0">
                <a:solidFill>
                  <a:srgbClr val="FF0000"/>
                </a:solidFill>
                <a:latin typeface="Arial" panose="020B0604020202020204" pitchFamily="34" charset="0"/>
                <a:cs typeface="Arial" panose="020B0604020202020204" pitchFamily="34" charset="0"/>
              </a:rPr>
              <a:t> Standard and this method uses greater detail about customer usage. </a:t>
            </a:r>
          </a:p>
          <a:p>
            <a:pPr lvl="1">
              <a:lnSpc>
                <a:spcPct val="150000"/>
              </a:lnSpc>
            </a:pPr>
            <a:endParaRPr lang="en-US" sz="1600" dirty="0">
              <a:solidFill>
                <a:srgbClr val="FF0000"/>
              </a:solidFill>
              <a:latin typeface="Arial" panose="020B0604020202020204" pitchFamily="34" charset="0"/>
              <a:cs typeface="Arial" panose="020B0604020202020204" pitchFamily="34" charset="0"/>
            </a:endParaRPr>
          </a:p>
        </p:txBody>
      </p:sp>
      <p:sp>
        <p:nvSpPr>
          <p:cNvPr id="5" name="Slide Image Placeholder 4"/>
          <p:cNvSpPr>
            <a:spLocks noGrp="1" noRot="1" noChangeAspect="1"/>
          </p:cNvSpPr>
          <p:nvPr>
            <p:ph type="sldImg"/>
          </p:nvPr>
        </p:nvSpPr>
        <p:spPr>
          <a:xfrm>
            <a:off x="1169988" y="354013"/>
            <a:ext cx="4518025" cy="2541587"/>
          </a:xfrm>
          <a:prstGeom prst="rect">
            <a:avLst/>
          </a:prstGeom>
        </p:spPr>
      </p:sp>
      <p:sp>
        <p:nvSpPr>
          <p:cNvPr id="2" name="Header Placeholder 1">
            <a:extLst>
              <a:ext uri="{FF2B5EF4-FFF2-40B4-BE49-F238E27FC236}">
                <a16:creationId xmlns:a16="http://schemas.microsoft.com/office/drawing/2014/main" id="{197BCF29-F5B7-0572-F074-224C930B20E4}"/>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02505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C00000"/>
                </a:solidFill>
              </a:rPr>
              <a:t>H:  Okay - xxx, let’s go over what we will learn during this session.</a:t>
            </a:r>
          </a:p>
          <a:p>
            <a:endParaRPr lang="en-US" dirty="0"/>
          </a:p>
          <a:p>
            <a:r>
              <a:rPr lang="en-US" dirty="0"/>
              <a:t>P:   We will start by telling you the two different types of costs for all USG Agencies that operate overseas. Then we will discuss what ICASS is and we will cover the types of ICASS administrative support services, some of which are mandatory. Other services are elective, and agencies subscribe to services to meet their needs. </a:t>
            </a:r>
          </a:p>
        </p:txBody>
      </p:sp>
      <p:sp>
        <p:nvSpPr>
          <p:cNvPr id="6" name="Slide Image Placeholder 5">
            <a:extLst>
              <a:ext uri="{FF2B5EF4-FFF2-40B4-BE49-F238E27FC236}">
                <a16:creationId xmlns:a16="http://schemas.microsoft.com/office/drawing/2014/main" id="{74BDD1C9-45E8-7A7F-BCE3-8533DBCFC21F}"/>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FD5550B1-F227-F41B-97BD-9E0CD5F1BB64}"/>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175812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3715" y="2247905"/>
            <a:ext cx="6444614" cy="6322007"/>
          </a:xfrm>
          <a:prstGeom prst="rect">
            <a:avLst/>
          </a:prstGeom>
        </p:spPr>
        <p:txBody>
          <a:bodyPr/>
          <a:lstStyle/>
          <a:p>
            <a:pPr defTabSz="931774" fontAlgn="base">
              <a:spcBef>
                <a:spcPct val="30000"/>
              </a:spcBef>
              <a:spcAft>
                <a:spcPts val="600"/>
              </a:spcAft>
              <a:defRPr/>
            </a:pPr>
            <a:r>
              <a:rPr lang="en-US" sz="1400" dirty="0">
                <a:latin typeface="Arial" panose="020B0604020202020204" pitchFamily="34" charset="0"/>
                <a:cs typeface="Arial" panose="020B0604020202020204" pitchFamily="34" charset="0"/>
              </a:rPr>
              <a:t>P: </a:t>
            </a:r>
            <a:r>
              <a:rPr lang="en-US" sz="1400" dirty="0" err="1">
                <a:latin typeface="Arial" panose="020B0604020202020204" pitchFamily="34" charset="0"/>
                <a:cs typeface="Arial" panose="020B0604020202020204" pitchFamily="34" charset="0"/>
              </a:rPr>
              <a:t>ICASS</a:t>
            </a:r>
            <a:r>
              <a:rPr lang="en-US" sz="1400" dirty="0">
                <a:latin typeface="Arial" panose="020B0604020202020204" pitchFamily="34" charset="0"/>
                <a:cs typeface="Arial" panose="020B0604020202020204" pitchFamily="34" charset="0"/>
              </a:rPr>
              <a:t> Lite offers an easier way to budget and distribute costs and track workload counts.  It uses 22 cost centers, so it provides less financial detail for each service.  For example, at Lite posts, the nine General Services cost centers used in </a:t>
            </a:r>
            <a:r>
              <a:rPr lang="en-US" sz="1400" dirty="0" err="1">
                <a:latin typeface="Arial" panose="020B0604020202020204" pitchFamily="34" charset="0"/>
                <a:cs typeface="Arial" panose="020B0604020202020204" pitchFamily="34" charset="0"/>
              </a:rPr>
              <a:t>ICASS</a:t>
            </a:r>
            <a:r>
              <a:rPr lang="en-US" sz="1400" dirty="0">
                <a:latin typeface="Arial" panose="020B0604020202020204" pitchFamily="34" charset="0"/>
                <a:cs typeface="Arial" panose="020B0604020202020204" pitchFamily="34" charset="0"/>
              </a:rPr>
              <a:t> Standard are bundled into a single General Services cost center. There are similar bundles for Human Resources and Information Management Services.  </a:t>
            </a:r>
          </a:p>
          <a:p>
            <a:pPr defTabSz="931774" fontAlgn="base">
              <a:spcBef>
                <a:spcPct val="30000"/>
              </a:spcBef>
              <a:spcAft>
                <a:spcPts val="600"/>
              </a:spcAft>
              <a:defRPr/>
            </a:pPr>
            <a:r>
              <a:rPr lang="en-US" sz="1400" dirty="0">
                <a:latin typeface="Arial" panose="020B0604020202020204" pitchFamily="34" charset="0"/>
                <a:cs typeface="Arial" panose="020B0604020202020204" pitchFamily="34" charset="0"/>
              </a:rPr>
              <a:t>At Lite posts the costs are distributed in these bundled services based on a head count instead of the more detailed workload counts used in ICASS Standard. The Lite method requires less staff time to track, which is important for many smaller missions or at missions with high staff turnover. The selection of budgeting </a:t>
            </a:r>
            <a:r>
              <a:rPr lang="en-US" sz="1400" baseline="0" dirty="0">
                <a:latin typeface="Arial" panose="020B0604020202020204" pitchFamily="34" charset="0"/>
                <a:cs typeface="Arial" panose="020B0604020202020204" pitchFamily="34" charset="0"/>
              </a:rPr>
              <a:t>method is decided by the</a:t>
            </a:r>
            <a:r>
              <a:rPr lang="en-US" sz="1400" dirty="0">
                <a:latin typeface="Arial" panose="020B0604020202020204" pitchFamily="34" charset="0"/>
                <a:cs typeface="Arial" panose="020B0604020202020204" pitchFamily="34" charset="0"/>
              </a:rPr>
              <a:t> Budget Committee, with the </a:t>
            </a:r>
            <a:r>
              <a:rPr lang="en-US" sz="1400" dirty="0" err="1">
                <a:latin typeface="Arial" panose="020B0604020202020204" pitchFamily="34" charset="0"/>
                <a:cs typeface="Arial" panose="020B0604020202020204" pitchFamily="34" charset="0"/>
              </a:rPr>
              <a:t>ICASS</a:t>
            </a:r>
            <a:r>
              <a:rPr lang="en-US" sz="1400" dirty="0">
                <a:latin typeface="Arial" panose="020B0604020202020204" pitchFamily="34" charset="0"/>
                <a:cs typeface="Arial" panose="020B0604020202020204" pitchFamily="34" charset="0"/>
              </a:rPr>
              <a:t> Council’s concurrence. </a:t>
            </a:r>
          </a:p>
          <a:p>
            <a:pPr defTabSz="931774" fontAlgn="base">
              <a:lnSpc>
                <a:spcPct val="100000"/>
              </a:lnSpc>
              <a:spcBef>
                <a:spcPct val="30000"/>
              </a:spcBef>
              <a:spcAft>
                <a:spcPts val="600"/>
              </a:spcAft>
              <a:defRPr/>
            </a:pPr>
            <a:r>
              <a:rPr lang="en-US" sz="1550" dirty="0">
                <a:solidFill>
                  <a:srgbClr val="FF0000"/>
                </a:solidFill>
                <a:latin typeface="Arial" panose="020B0604020202020204" pitchFamily="34" charset="0"/>
                <a:cs typeface="Arial" panose="020B0604020202020204" pitchFamily="34" charset="0"/>
              </a:rPr>
              <a:t>H:  Of course, you don’t have to memorize the list of ICASS </a:t>
            </a:r>
            <a:r>
              <a:rPr lang="en-US" sz="1550" b="1" u="sng" dirty="0">
                <a:solidFill>
                  <a:srgbClr val="FF0000"/>
                </a:solidFill>
                <a:latin typeface="Arial" panose="020B0604020202020204" pitchFamily="34" charset="0"/>
                <a:cs typeface="Arial" panose="020B0604020202020204" pitchFamily="34" charset="0"/>
              </a:rPr>
              <a:t>Cost Centers </a:t>
            </a:r>
            <a:r>
              <a:rPr lang="en-US" sz="1550" dirty="0">
                <a:solidFill>
                  <a:srgbClr val="FF0000"/>
                </a:solidFill>
                <a:latin typeface="Arial" panose="020B0604020202020204" pitchFamily="34" charset="0"/>
                <a:cs typeface="Arial" panose="020B0604020202020204" pitchFamily="34" charset="0"/>
              </a:rPr>
              <a:t>or the </a:t>
            </a:r>
            <a:r>
              <a:rPr lang="en-US" sz="1550" b="1" u="sng" dirty="0">
                <a:solidFill>
                  <a:srgbClr val="FF0000"/>
                </a:solidFill>
                <a:latin typeface="Arial" panose="020B0604020202020204" pitchFamily="34" charset="0"/>
                <a:cs typeface="Arial" panose="020B0604020202020204" pitchFamily="34" charset="0"/>
              </a:rPr>
              <a:t>Distribution Factors </a:t>
            </a:r>
            <a:r>
              <a:rPr lang="en-US" sz="1550" dirty="0">
                <a:solidFill>
                  <a:srgbClr val="FF0000"/>
                </a:solidFill>
                <a:latin typeface="Arial" panose="020B0604020202020204" pitchFamily="34" charset="0"/>
                <a:cs typeface="Arial" panose="020B0604020202020204" pitchFamily="34" charset="0"/>
              </a:rPr>
              <a:t>associated with each one.  </a:t>
            </a:r>
          </a:p>
          <a:p>
            <a:pPr defTabSz="931774" fontAlgn="base">
              <a:lnSpc>
                <a:spcPct val="100000"/>
              </a:lnSpc>
              <a:spcBef>
                <a:spcPct val="30000"/>
              </a:spcBef>
              <a:spcAft>
                <a:spcPts val="600"/>
              </a:spcAft>
              <a:defRPr/>
            </a:pPr>
            <a:r>
              <a:rPr lang="en-US" sz="1550" dirty="0">
                <a:solidFill>
                  <a:srgbClr val="FF0000"/>
                </a:solidFill>
                <a:latin typeface="Arial" panose="020B0604020202020204" pitchFamily="34" charset="0"/>
                <a:cs typeface="Arial" panose="020B0604020202020204" pitchFamily="34" charset="0"/>
              </a:rPr>
              <a:t>Please refer to the Cost Center sheets for either the </a:t>
            </a:r>
            <a:r>
              <a:rPr lang="en-US" sz="1550" b="1" u="sng" dirty="0">
                <a:solidFill>
                  <a:srgbClr val="FF0000"/>
                </a:solidFill>
                <a:latin typeface="Arial" panose="020B0604020202020204" pitchFamily="34" charset="0"/>
                <a:cs typeface="Arial" panose="020B0604020202020204" pitchFamily="34" charset="0"/>
              </a:rPr>
              <a:t>Lite</a:t>
            </a:r>
            <a:r>
              <a:rPr lang="en-US" sz="1550" dirty="0">
                <a:solidFill>
                  <a:srgbClr val="FF0000"/>
                </a:solidFill>
                <a:latin typeface="Arial" panose="020B0604020202020204" pitchFamily="34" charset="0"/>
                <a:cs typeface="Arial" panose="020B0604020202020204" pitchFamily="34" charset="0"/>
              </a:rPr>
              <a:t> method or the </a:t>
            </a:r>
            <a:r>
              <a:rPr lang="en-US" sz="1550" b="1" u="sng" dirty="0">
                <a:solidFill>
                  <a:srgbClr val="FF0000"/>
                </a:solidFill>
                <a:latin typeface="Arial" panose="020B0604020202020204" pitchFamily="34" charset="0"/>
                <a:cs typeface="Arial" panose="020B0604020202020204" pitchFamily="34" charset="0"/>
              </a:rPr>
              <a:t>Standard</a:t>
            </a:r>
            <a:r>
              <a:rPr lang="en-US" sz="1550" dirty="0">
                <a:solidFill>
                  <a:srgbClr val="FF0000"/>
                </a:solidFill>
                <a:latin typeface="Arial" panose="020B0604020202020204" pitchFamily="34" charset="0"/>
                <a:cs typeface="Arial" panose="020B0604020202020204" pitchFamily="34" charset="0"/>
              </a:rPr>
              <a:t> method located on our ICASS SharePoint site, or on our public ICASS Learning channel on Microsoft Teams.  </a:t>
            </a:r>
          </a:p>
          <a:p>
            <a:pPr defTabSz="931774" fontAlgn="base">
              <a:lnSpc>
                <a:spcPct val="100000"/>
              </a:lnSpc>
              <a:spcBef>
                <a:spcPct val="30000"/>
              </a:spcBef>
              <a:spcAft>
                <a:spcPts val="600"/>
              </a:spcAft>
              <a:defRPr/>
            </a:pPr>
            <a:r>
              <a:rPr lang="en-US" sz="1550" dirty="0">
                <a:solidFill>
                  <a:srgbClr val="FF0000"/>
                </a:solidFill>
                <a:latin typeface="Arial" panose="020B0604020202020204" pitchFamily="34" charset="0"/>
                <a:cs typeface="Arial" panose="020B0604020202020204" pitchFamily="34" charset="0"/>
              </a:rPr>
              <a:t>If you work with </a:t>
            </a:r>
            <a:r>
              <a:rPr lang="en-US" sz="1550" dirty="0" err="1">
                <a:solidFill>
                  <a:srgbClr val="FF0000"/>
                </a:solidFill>
                <a:latin typeface="Arial" panose="020B0604020202020204" pitchFamily="34" charset="0"/>
                <a:cs typeface="Arial" panose="020B0604020202020204" pitchFamily="34" charset="0"/>
              </a:rPr>
              <a:t>ICASS</a:t>
            </a:r>
            <a:r>
              <a:rPr lang="en-US" sz="1550" dirty="0">
                <a:solidFill>
                  <a:srgbClr val="FF0000"/>
                </a:solidFill>
                <a:latin typeface="Arial" panose="020B0604020202020204" pitchFamily="34" charset="0"/>
                <a:cs typeface="Arial" panose="020B0604020202020204" pitchFamily="34" charset="0"/>
              </a:rPr>
              <a:t> – in any capacity – these documents are full of useful information on </a:t>
            </a:r>
            <a:r>
              <a:rPr lang="en-US" sz="1550" dirty="0" err="1">
                <a:solidFill>
                  <a:srgbClr val="FF0000"/>
                </a:solidFill>
                <a:latin typeface="Arial" panose="020B0604020202020204" pitchFamily="34" charset="0"/>
                <a:cs typeface="Arial" panose="020B0604020202020204" pitchFamily="34" charset="0"/>
              </a:rPr>
              <a:t>ICASS</a:t>
            </a:r>
            <a:r>
              <a:rPr lang="en-US" sz="1550" dirty="0">
                <a:solidFill>
                  <a:srgbClr val="FF0000"/>
                </a:solidFill>
                <a:latin typeface="Arial" panose="020B0604020202020204" pitchFamily="34" charset="0"/>
                <a:cs typeface="Arial" panose="020B0604020202020204" pitchFamily="34" charset="0"/>
              </a:rPr>
              <a:t> </a:t>
            </a:r>
            <a:r>
              <a:rPr lang="en-US" sz="1550" b="1" u="sng" dirty="0">
                <a:solidFill>
                  <a:srgbClr val="FF0000"/>
                </a:solidFill>
                <a:latin typeface="Arial" panose="020B0604020202020204" pitchFamily="34" charset="0"/>
                <a:cs typeface="Arial" panose="020B0604020202020204" pitchFamily="34" charset="0"/>
              </a:rPr>
              <a:t>Cost Centers.</a:t>
            </a:r>
            <a:endParaRPr lang="en-US" sz="1550" dirty="0">
              <a:solidFill>
                <a:srgbClr val="FF0000"/>
              </a:solidFill>
              <a:latin typeface="Arial" panose="020B0604020202020204" pitchFamily="34" charset="0"/>
              <a:cs typeface="Arial" panose="020B0604020202020204" pitchFamily="34" charset="0"/>
            </a:endParaRPr>
          </a:p>
          <a:p>
            <a:pPr defTabSz="931774">
              <a:spcBef>
                <a:spcPct val="30000"/>
              </a:spcBef>
              <a:spcAft>
                <a:spcPts val="600"/>
              </a:spcAft>
              <a:defRPr/>
            </a:pPr>
            <a:endParaRPr lang="en-US" sz="1300" b="1" u="sng" dirty="0">
              <a:solidFill>
                <a:srgbClr val="FF0000"/>
              </a:solidFill>
              <a:latin typeface="Arial" panose="020B0604020202020204" pitchFamily="34" charset="0"/>
              <a:cs typeface="Arial" panose="020B0604020202020204" pitchFamily="34" charset="0"/>
            </a:endParaRPr>
          </a:p>
        </p:txBody>
      </p:sp>
      <p:sp>
        <p:nvSpPr>
          <p:cNvPr id="5" name="Slide Image Placeholder 4"/>
          <p:cNvSpPr>
            <a:spLocks noGrp="1" noRot="1" noChangeAspect="1"/>
          </p:cNvSpPr>
          <p:nvPr>
            <p:ph type="sldImg"/>
          </p:nvPr>
        </p:nvSpPr>
        <p:spPr>
          <a:xfrm>
            <a:off x="1746250" y="354013"/>
            <a:ext cx="3365500" cy="1893887"/>
          </a:xfrm>
          <a:prstGeom prst="rect">
            <a:avLst/>
          </a:prstGeom>
        </p:spPr>
      </p:sp>
      <p:sp>
        <p:nvSpPr>
          <p:cNvPr id="2" name="Header Placeholder 1">
            <a:extLst>
              <a:ext uri="{FF2B5EF4-FFF2-40B4-BE49-F238E27FC236}">
                <a16:creationId xmlns:a16="http://schemas.microsoft.com/office/drawing/2014/main" id="{2C8F2825-C9F3-7ED4-5D41-D394D092C971}"/>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744096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122687" y="4914901"/>
            <a:ext cx="6481094" cy="2700339"/>
          </a:xfrm>
          <a:prstGeom prst="rect">
            <a:avLst/>
          </a:prstGeom>
        </p:spPr>
        <p:txBody>
          <a:bodyPr/>
          <a:lstStyle/>
          <a:p>
            <a:pPr defTabSz="931774" fontAlgn="base">
              <a:lnSpc>
                <a:spcPct val="150000"/>
              </a:lnSpc>
              <a:spcBef>
                <a:spcPct val="30000"/>
              </a:spcBef>
              <a:spcAft>
                <a:spcPts val="600"/>
              </a:spcAft>
              <a:defRPr/>
            </a:pPr>
            <a:r>
              <a:rPr lang="en-US" sz="1600" dirty="0">
                <a:solidFill>
                  <a:srgbClr val="FF0000"/>
                </a:solidFill>
              </a:rPr>
              <a:t>H: Now, please let us know if you have questions about Cost Centers, Distribution Factors, or Workload Counts.  These concepts are key to understanding how costs are distributed under </a:t>
            </a:r>
            <a:r>
              <a:rPr lang="en-US" sz="1600" dirty="0" err="1">
                <a:solidFill>
                  <a:srgbClr val="FF0000"/>
                </a:solidFill>
              </a:rPr>
              <a:t>ICASS</a:t>
            </a:r>
            <a:r>
              <a:rPr lang="en-US" sz="1600" dirty="0">
                <a:solidFill>
                  <a:srgbClr val="FF0000"/>
                </a:solidFill>
              </a:rPr>
              <a:t>.  We’ll pause for a moment </a:t>
            </a:r>
            <a:r>
              <a:rPr lang="en-US" sz="1600" baseline="0" dirty="0">
                <a:solidFill>
                  <a:srgbClr val="FF0000"/>
                </a:solidFill>
              </a:rPr>
              <a:t>to take any questions.  Please feel free to unmute yourself and ask about anything that was unclear, or that you’d like to hear more about and don’t forget the chat box.</a:t>
            </a:r>
            <a:endParaRPr lang="en-US" sz="1600" baseline="0" dirty="0">
              <a:solidFill>
                <a:srgbClr val="FF0000"/>
              </a:solidFill>
              <a:cs typeface="Calibri"/>
            </a:endParaRPr>
          </a:p>
          <a:p>
            <a:pPr defTabSz="931774" fontAlgn="base">
              <a:spcBef>
                <a:spcPct val="30000"/>
              </a:spcBef>
              <a:spcAft>
                <a:spcPts val="600"/>
              </a:spcAft>
              <a:defRPr/>
            </a:pPr>
            <a:endParaRPr lang="en-US" sz="1600" i="1" baseline="0" dirty="0">
              <a:solidFill>
                <a:srgbClr val="FF0000"/>
              </a:solidFill>
            </a:endParaRPr>
          </a:p>
          <a:p>
            <a:pPr defTabSz="931774" fontAlgn="base">
              <a:spcBef>
                <a:spcPct val="30000"/>
              </a:spcBef>
              <a:spcAft>
                <a:spcPts val="600"/>
              </a:spcAft>
              <a:defRPr/>
            </a:pPr>
            <a:endParaRPr lang="en-US" sz="1600" i="1" baseline="0" dirty="0">
              <a:solidFill>
                <a:srgbClr val="FF0000"/>
              </a:solidFill>
            </a:endParaRPr>
          </a:p>
          <a:p>
            <a:pPr defTabSz="931774" fontAlgn="base">
              <a:spcBef>
                <a:spcPct val="30000"/>
              </a:spcBef>
              <a:spcAft>
                <a:spcPts val="600"/>
              </a:spcAft>
              <a:defRPr/>
            </a:pPr>
            <a:endParaRPr lang="en-US" sz="1600" i="1" baseline="0" dirty="0">
              <a:solidFill>
                <a:srgbClr val="FF0000"/>
              </a:solidFill>
            </a:endParaRPr>
          </a:p>
          <a:p>
            <a:endParaRPr lang="en-US" dirty="0">
              <a:solidFill>
                <a:srgbClr val="FF0000"/>
              </a:solidFill>
            </a:endParaRPr>
          </a:p>
        </p:txBody>
      </p:sp>
      <p:sp>
        <p:nvSpPr>
          <p:cNvPr id="5" name="Header Placeholder 4">
            <a:extLst>
              <a:ext uri="{FF2B5EF4-FFF2-40B4-BE49-F238E27FC236}">
                <a16:creationId xmlns:a16="http://schemas.microsoft.com/office/drawing/2014/main" id="{4808D9EF-BE81-1F48-7354-0C0EF112B530}"/>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797938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439738"/>
            <a:ext cx="6294437" cy="3541712"/>
          </a:xfrm>
          <a:prstGeom prst="rect">
            <a:avLst/>
          </a:prstGeom>
        </p:spPr>
      </p:sp>
      <p:sp>
        <p:nvSpPr>
          <p:cNvPr id="3" name="Notes Placeholder 2"/>
          <p:cNvSpPr>
            <a:spLocks noGrp="1"/>
          </p:cNvSpPr>
          <p:nvPr>
            <p:ph type="body" idx="1"/>
          </p:nvPr>
        </p:nvSpPr>
        <p:spPr>
          <a:xfrm>
            <a:off x="186188" y="4404929"/>
            <a:ext cx="6452091" cy="3683347"/>
          </a:xfrm>
          <a:prstGeom prst="rect">
            <a:avLst/>
          </a:prstGeom>
        </p:spPr>
        <p:txBody>
          <a:bodyPr/>
          <a:lstStyle/>
          <a:p>
            <a:r>
              <a:rPr lang="en-US" sz="1600" dirty="0">
                <a:latin typeface="Arial" panose="020B0604020202020204" pitchFamily="34" charset="0"/>
                <a:cs typeface="Arial" panose="020B0604020202020204" pitchFamily="34" charset="0"/>
              </a:rPr>
              <a:t>P: </a:t>
            </a:r>
            <a:r>
              <a:rPr lang="en-US" sz="1600" b="1" u="sng" dirty="0">
                <a:latin typeface="Arial" panose="020B0604020202020204" pitchFamily="34" charset="0"/>
                <a:cs typeface="Arial" panose="020B0604020202020204" pitchFamily="34" charset="0"/>
              </a:rPr>
              <a:t>Workload</a:t>
            </a:r>
            <a:r>
              <a:rPr lang="en-US" sz="1600" b="1" u="sng" baseline="0" dirty="0">
                <a:latin typeface="Arial" panose="020B0604020202020204" pitchFamily="34" charset="0"/>
                <a:cs typeface="Arial" panose="020B0604020202020204" pitchFamily="34" charset="0"/>
              </a:rPr>
              <a:t> Counts</a:t>
            </a:r>
            <a:r>
              <a:rPr lang="en-US" sz="1600" b="1" u="sng"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are collected on May 1st and are used to determine how the </a:t>
            </a:r>
            <a:r>
              <a:rPr lang="en-US" sz="1600" dirty="0" err="1">
                <a:latin typeface="Arial" panose="020B0604020202020204" pitchFamily="34" charset="0"/>
                <a:cs typeface="Arial" panose="020B0604020202020204" pitchFamily="34" charset="0"/>
              </a:rPr>
              <a:t>ICASS</a:t>
            </a:r>
            <a:r>
              <a:rPr lang="en-US" sz="1600" dirty="0">
                <a:latin typeface="Arial" panose="020B0604020202020204" pitchFamily="34" charset="0"/>
                <a:cs typeface="Arial" panose="020B0604020202020204" pitchFamily="34" charset="0"/>
              </a:rPr>
              <a:t> budget costs will be distributed to customers for the next fiscal year. In June of </a:t>
            </a:r>
            <a:r>
              <a:rPr lang="en-US" sz="1600" i="1" dirty="0">
                <a:latin typeface="Arial" panose="020B0604020202020204" pitchFamily="34" charset="0"/>
                <a:cs typeface="Arial" panose="020B0604020202020204" pitchFamily="34" charset="0"/>
              </a:rPr>
              <a:t>a normal year, you </a:t>
            </a:r>
            <a:r>
              <a:rPr lang="en-US" sz="1600" dirty="0">
                <a:latin typeface="Arial" panose="020B0604020202020204" pitchFamily="34" charset="0"/>
                <a:cs typeface="Arial" panose="020B0604020202020204" pitchFamily="34" charset="0"/>
              </a:rPr>
              <a:t>receive the </a:t>
            </a:r>
            <a:r>
              <a:rPr lang="en-US" sz="1600" b="1" u="sng" dirty="0">
                <a:latin typeface="Arial" panose="020B0604020202020204" pitchFamily="34" charset="0"/>
                <a:cs typeface="Arial" panose="020B0604020202020204" pitchFamily="34" charset="0"/>
              </a:rPr>
              <a:t>Workload Counts </a:t>
            </a:r>
            <a:r>
              <a:rPr lang="en-US" sz="1600" dirty="0">
                <a:latin typeface="Arial" panose="020B0604020202020204" pitchFamily="34" charset="0"/>
                <a:cs typeface="Arial" panose="020B0604020202020204" pitchFamily="34" charset="0"/>
              </a:rPr>
              <a:t>for your agency.</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You must verify the numbers and sign the report.  This signature is your approval of the accuracy of the Workload Counts for your agency.  This process is repeated on a yearly basis.</a:t>
            </a:r>
          </a:p>
        </p:txBody>
      </p:sp>
      <p:sp>
        <p:nvSpPr>
          <p:cNvPr id="5" name="Header Placeholder 4">
            <a:extLst>
              <a:ext uri="{FF2B5EF4-FFF2-40B4-BE49-F238E27FC236}">
                <a16:creationId xmlns:a16="http://schemas.microsoft.com/office/drawing/2014/main" id="{B5F3E21B-21C8-794B-A67E-75ACFA0E8450}"/>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17000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322263"/>
            <a:ext cx="5122862" cy="2882900"/>
          </a:xfrm>
          <a:prstGeom prst="rect">
            <a:avLst/>
          </a:prstGeom>
        </p:spPr>
      </p:sp>
      <p:sp>
        <p:nvSpPr>
          <p:cNvPr id="3" name="Notes Placeholder 2"/>
          <p:cNvSpPr>
            <a:spLocks noGrp="1"/>
          </p:cNvSpPr>
          <p:nvPr>
            <p:ph type="body" idx="1"/>
          </p:nvPr>
        </p:nvSpPr>
        <p:spPr>
          <a:xfrm>
            <a:off x="135978" y="3626070"/>
            <a:ext cx="6475667" cy="4866289"/>
          </a:xfrm>
          <a:prstGeom prst="rect">
            <a:avLst/>
          </a:prstGeom>
        </p:spPr>
        <p:txBody>
          <a:bodyPr/>
          <a:lstStyle/>
          <a:p>
            <a:r>
              <a:rPr lang="en-US" sz="1300" dirty="0">
                <a:latin typeface="Arial" panose="020B0604020202020204" pitchFamily="34" charset="0"/>
                <a:cs typeface="Arial" panose="020B0604020202020204" pitchFamily="34" charset="0"/>
              </a:rPr>
              <a:t>P:  It’s easy to verify some of the </a:t>
            </a:r>
            <a:r>
              <a:rPr lang="en-US" sz="1300" b="1" u="sng" dirty="0">
                <a:latin typeface="Arial" panose="020B0604020202020204" pitchFamily="34" charset="0"/>
                <a:cs typeface="Arial" panose="020B0604020202020204" pitchFamily="34" charset="0"/>
              </a:rPr>
              <a:t>Workload Counts </a:t>
            </a:r>
            <a:r>
              <a:rPr lang="en-US" sz="1300" dirty="0">
                <a:latin typeface="Arial" panose="020B0604020202020204" pitchFamily="34" charset="0"/>
                <a:cs typeface="Arial" panose="020B0604020202020204" pitchFamily="34" charset="0"/>
              </a:rPr>
              <a:t>– for example,  head counts or square meters occupied.  For others, you may not have any easy way to verify your agency’s usage.  But, if you have questions about the accuracy of these numbers, bring it up to the Service Provider.  </a:t>
            </a:r>
          </a:p>
          <a:p>
            <a:endParaRPr lang="en-US" sz="1300" dirty="0">
              <a:solidFill>
                <a:srgbClr val="FF0000"/>
              </a:solidFill>
              <a:latin typeface="Arial" panose="020B0604020202020204" pitchFamily="34" charset="0"/>
              <a:cs typeface="Arial" panose="020B0604020202020204" pitchFamily="34" charset="0"/>
            </a:endParaRPr>
          </a:p>
          <a:p>
            <a:pPr>
              <a:lnSpc>
                <a:spcPct val="150000"/>
              </a:lnSpc>
            </a:pPr>
            <a:r>
              <a:rPr lang="en-US" dirty="0">
                <a:solidFill>
                  <a:srgbClr val="FF0000"/>
                </a:solidFill>
                <a:latin typeface="Arial" panose="020B0604020202020204" pitchFamily="34" charset="0"/>
                <a:cs typeface="Arial" panose="020B0604020202020204" pitchFamily="34" charset="0"/>
              </a:rPr>
              <a:t>H:  Start by comparing this year’s </a:t>
            </a:r>
            <a:r>
              <a:rPr lang="en-US" b="1" u="sng" dirty="0">
                <a:solidFill>
                  <a:srgbClr val="FF0000"/>
                </a:solidFill>
                <a:latin typeface="Arial" panose="020B0604020202020204" pitchFamily="34" charset="0"/>
                <a:cs typeface="Arial" panose="020B0604020202020204" pitchFamily="34" charset="0"/>
              </a:rPr>
              <a:t>Workload Counts </a:t>
            </a:r>
            <a:r>
              <a:rPr lang="en-US" dirty="0">
                <a:solidFill>
                  <a:srgbClr val="FF0000"/>
                </a:solidFill>
                <a:latin typeface="Arial" panose="020B0604020202020204" pitchFamily="34" charset="0"/>
                <a:cs typeface="Arial" panose="020B0604020202020204" pitchFamily="34" charset="0"/>
              </a:rPr>
              <a:t>to the previous year’s. If there is a great variation, ask questions.  For example, if your Pouching Services </a:t>
            </a:r>
            <a:r>
              <a:rPr lang="en-US" b="1" u="sng" dirty="0">
                <a:solidFill>
                  <a:srgbClr val="FF0000"/>
                </a:solidFill>
                <a:latin typeface="Arial" panose="020B0604020202020204" pitchFamily="34" charset="0"/>
                <a:cs typeface="Arial" panose="020B0604020202020204" pitchFamily="34" charset="0"/>
              </a:rPr>
              <a:t>Workload Count </a:t>
            </a:r>
            <a:r>
              <a:rPr lang="en-US" dirty="0">
                <a:solidFill>
                  <a:srgbClr val="FF0000"/>
                </a:solidFill>
                <a:latin typeface="Arial" panose="020B0604020202020204" pitchFamily="34" charset="0"/>
                <a:cs typeface="Arial" panose="020B0604020202020204" pitchFamily="34" charset="0"/>
              </a:rPr>
              <a:t>rose dramatically compared to the previous year, and you can’t think of any reason why, ask. You can look at a Workload Detail Comparison Report (Report #6), provided by your Service Provider at post, which will give you this information.</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P:  Once you are satisfied that the </a:t>
            </a:r>
            <a:r>
              <a:rPr lang="en-US" sz="1300" b="1" u="sng" dirty="0">
                <a:latin typeface="Arial" panose="020B0604020202020204" pitchFamily="34" charset="0"/>
                <a:cs typeface="Arial" panose="020B0604020202020204" pitchFamily="34" charset="0"/>
              </a:rPr>
              <a:t>Workload Count </a:t>
            </a:r>
            <a:r>
              <a:rPr lang="en-US" sz="1300" dirty="0">
                <a:latin typeface="Arial" panose="020B0604020202020204" pitchFamily="34" charset="0"/>
                <a:cs typeface="Arial" panose="020B0604020202020204" pitchFamily="34" charset="0"/>
              </a:rPr>
              <a:t>numbers are correct, sign and return your </a:t>
            </a:r>
            <a:r>
              <a:rPr lang="en-US" sz="1300" b="1" u="sng" dirty="0">
                <a:latin typeface="Arial" panose="020B0604020202020204" pitchFamily="34" charset="0"/>
                <a:cs typeface="Arial" panose="020B0604020202020204" pitchFamily="34" charset="0"/>
              </a:rPr>
              <a:t>Workload Count </a:t>
            </a:r>
            <a:r>
              <a:rPr lang="en-US" sz="1300" dirty="0">
                <a:latin typeface="Arial" panose="020B0604020202020204" pitchFamily="34" charset="0"/>
                <a:cs typeface="Arial" panose="020B0604020202020204" pitchFamily="34" charset="0"/>
              </a:rPr>
              <a:t>report to your service provider.  Your signature indicates your acceptance that these numbers accurately reflect your agency’s use of </a:t>
            </a:r>
            <a:r>
              <a:rPr lang="en-US" sz="1300" dirty="0" err="1">
                <a:latin typeface="Arial" panose="020B0604020202020204" pitchFamily="34" charset="0"/>
                <a:cs typeface="Arial" panose="020B0604020202020204" pitchFamily="34" charset="0"/>
              </a:rPr>
              <a:t>ICASS</a:t>
            </a:r>
            <a:r>
              <a:rPr lang="en-US" sz="1300" dirty="0">
                <a:latin typeface="Arial" panose="020B0604020202020204" pitchFamily="34" charset="0"/>
                <a:cs typeface="Arial" panose="020B0604020202020204" pitchFamily="34" charset="0"/>
              </a:rPr>
              <a:t> services at the Mission.  </a:t>
            </a:r>
          </a:p>
        </p:txBody>
      </p:sp>
      <p:sp>
        <p:nvSpPr>
          <p:cNvPr id="5" name="Header Placeholder 4">
            <a:extLst>
              <a:ext uri="{FF2B5EF4-FFF2-40B4-BE49-F238E27FC236}">
                <a16:creationId xmlns:a16="http://schemas.microsoft.com/office/drawing/2014/main" id="{A4E729B0-E159-6CE7-F69F-DCD821C55178}"/>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711579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382588"/>
            <a:ext cx="6096000" cy="3429000"/>
          </a:xfrm>
          <a:prstGeom prst="rect">
            <a:avLst/>
          </a:prstGeom>
        </p:spPr>
      </p:sp>
      <p:sp>
        <p:nvSpPr>
          <p:cNvPr id="3" name="Notes Placeholder 2"/>
          <p:cNvSpPr>
            <a:spLocks noGrp="1"/>
          </p:cNvSpPr>
          <p:nvPr>
            <p:ph type="body" idx="1"/>
          </p:nvPr>
        </p:nvSpPr>
        <p:spPr>
          <a:xfrm>
            <a:off x="179403" y="3787191"/>
            <a:ext cx="6499194" cy="4568533"/>
          </a:xfrm>
          <a:prstGeom prst="rect">
            <a:avLst/>
          </a:prstGeom>
        </p:spPr>
        <p:txBody>
          <a:bodyPr/>
          <a:lstStyle/>
          <a:p>
            <a:pPr>
              <a:lnSpc>
                <a:spcPct val="150000"/>
              </a:lnSpc>
              <a:defRPr/>
            </a:pPr>
            <a:r>
              <a:rPr lang="en-US" sz="1600" baseline="0" dirty="0">
                <a:solidFill>
                  <a:srgbClr val="FF0000"/>
                </a:solidFill>
                <a:latin typeface="Arial"/>
                <a:cs typeface="Arial"/>
              </a:rPr>
              <a:t>H:</a:t>
            </a:r>
            <a:r>
              <a:rPr lang="en-US" sz="1600" dirty="0">
                <a:solidFill>
                  <a:srgbClr val="FF0000"/>
                </a:solidFill>
                <a:latin typeface="Arial"/>
                <a:cs typeface="Arial"/>
              </a:rPr>
              <a:t> </a:t>
            </a:r>
            <a:r>
              <a:rPr lang="en-US" sz="1600" baseline="0" dirty="0">
                <a:solidFill>
                  <a:srgbClr val="FF0000"/>
                </a:solidFill>
                <a:latin typeface="Arial"/>
                <a:cs typeface="Arial"/>
              </a:rPr>
              <a:t> </a:t>
            </a:r>
            <a:r>
              <a:rPr lang="en-US" sz="1600" dirty="0">
                <a:solidFill>
                  <a:srgbClr val="FF0000"/>
                </a:solidFill>
                <a:latin typeface="Arial"/>
                <a:cs typeface="Arial"/>
              </a:rPr>
              <a:t>Agency representatives must approve their </a:t>
            </a:r>
            <a:r>
              <a:rPr lang="en-US" sz="1600" b="1" u="sng" dirty="0">
                <a:solidFill>
                  <a:srgbClr val="FF0000"/>
                </a:solidFill>
                <a:latin typeface="Arial"/>
                <a:cs typeface="Arial"/>
              </a:rPr>
              <a:t>Workload Counts </a:t>
            </a:r>
            <a:r>
              <a:rPr lang="en-US" sz="1600" baseline="0" dirty="0">
                <a:solidFill>
                  <a:srgbClr val="FF0000"/>
                </a:solidFill>
                <a:latin typeface="Arial"/>
                <a:cs typeface="Arial"/>
              </a:rPr>
              <a:t>within 30 days from the date of distribution.</a:t>
            </a:r>
            <a:r>
              <a:rPr lang="en-US" sz="1600" dirty="0">
                <a:solidFill>
                  <a:srgbClr val="FF0000"/>
                </a:solidFill>
                <a:latin typeface="Arial"/>
                <a:cs typeface="Arial"/>
              </a:rPr>
              <a:t> </a:t>
            </a:r>
          </a:p>
          <a:p>
            <a:pPr fontAlgn="base" hangingPunct="0">
              <a:lnSpc>
                <a:spcPct val="150000"/>
              </a:lnSpc>
              <a:defRPr/>
            </a:pPr>
            <a:r>
              <a:rPr lang="en-US" sz="1600" b="0" kern="1200" dirty="0">
                <a:solidFill>
                  <a:srgbClr val="FF0000"/>
                </a:solidFill>
                <a:effectLst/>
                <a:latin typeface="Arial"/>
                <a:cs typeface="Arial"/>
              </a:rPr>
              <a:t>I want take</a:t>
            </a:r>
            <a:r>
              <a:rPr lang="en-US" sz="1600" b="0" kern="1200" baseline="0" dirty="0">
                <a:solidFill>
                  <a:srgbClr val="FF0000"/>
                </a:solidFill>
                <a:effectLst/>
                <a:latin typeface="Arial"/>
                <a:cs typeface="Arial"/>
              </a:rPr>
              <a:t> a moment to </a:t>
            </a:r>
            <a:r>
              <a:rPr lang="en-US" sz="1600" b="0" kern="1200" dirty="0">
                <a:solidFill>
                  <a:srgbClr val="FF0000"/>
                </a:solidFill>
                <a:effectLst/>
                <a:latin typeface="Arial"/>
                <a:cs typeface="Arial"/>
              </a:rPr>
              <a:t>stress the significance</a:t>
            </a:r>
            <a:r>
              <a:rPr lang="en-US" sz="1600" b="0" kern="1200" baseline="0" dirty="0">
                <a:solidFill>
                  <a:srgbClr val="FF0000"/>
                </a:solidFill>
                <a:effectLst/>
                <a:latin typeface="Arial"/>
                <a:cs typeface="Arial"/>
              </a:rPr>
              <a:t> of both the approval and the timeframe. </a:t>
            </a:r>
            <a:r>
              <a:rPr lang="en-US" sz="1600" b="0" kern="1200" dirty="0">
                <a:solidFill>
                  <a:srgbClr val="FF0000"/>
                </a:solidFill>
                <a:effectLst/>
                <a:latin typeface="Arial"/>
                <a:cs typeface="Arial"/>
              </a:rPr>
              <a:t>It </a:t>
            </a:r>
            <a:r>
              <a:rPr lang="en-US" sz="1600" kern="1200" dirty="0">
                <a:solidFill>
                  <a:srgbClr val="FF0000"/>
                </a:solidFill>
                <a:effectLst/>
                <a:latin typeface="Arial"/>
                <a:cs typeface="Arial"/>
              </a:rPr>
              <a:t>is important to know that the burden is on the agency to review the workload counts and to either approve or dispute within 30 days.</a:t>
            </a:r>
            <a:r>
              <a:rPr lang="en-US" sz="1600" dirty="0">
                <a:solidFill>
                  <a:srgbClr val="FF0000"/>
                </a:solidFill>
                <a:latin typeface="Arial"/>
                <a:cs typeface="Arial"/>
              </a:rPr>
              <a:t> </a:t>
            </a:r>
            <a:r>
              <a:rPr lang="en-US" sz="1600" kern="1200" baseline="0" dirty="0">
                <a:solidFill>
                  <a:srgbClr val="FF0000"/>
                </a:solidFill>
                <a:effectLst/>
                <a:latin typeface="Arial"/>
                <a:cs typeface="Arial"/>
              </a:rPr>
              <a:t> </a:t>
            </a:r>
          </a:p>
          <a:p>
            <a:pPr fontAlgn="base" hangingPunct="0">
              <a:lnSpc>
                <a:spcPct val="150000"/>
              </a:lnSpc>
              <a:defRPr/>
            </a:pPr>
            <a:r>
              <a:rPr lang="en-US" sz="1600" kern="1200" baseline="0" dirty="0">
                <a:solidFill>
                  <a:srgbClr val="FF0000"/>
                </a:solidFill>
                <a:effectLst/>
                <a:latin typeface="Arial"/>
                <a:cs typeface="Arial"/>
              </a:rPr>
              <a:t>Agencies are not allowed unlimited opportunities to raise concerns about workload counts, because posts must follow certain deadlines</a:t>
            </a:r>
            <a:r>
              <a:rPr lang="en-US" sz="1600" dirty="0">
                <a:solidFill>
                  <a:srgbClr val="FF0000"/>
                </a:solidFill>
                <a:latin typeface="Arial"/>
                <a:cs typeface="Arial"/>
              </a:rPr>
              <a:t>.  We are about to show you a timeline of when you can raise your concerns. But please remember, this is based on the normal </a:t>
            </a:r>
            <a:r>
              <a:rPr lang="en-US" sz="1600" dirty="0" err="1">
                <a:solidFill>
                  <a:srgbClr val="FF0000"/>
                </a:solidFill>
                <a:latin typeface="Arial"/>
                <a:cs typeface="Arial"/>
              </a:rPr>
              <a:t>ICASS</a:t>
            </a:r>
            <a:r>
              <a:rPr lang="en-US" sz="1600" dirty="0">
                <a:solidFill>
                  <a:srgbClr val="FF0000"/>
                </a:solidFill>
                <a:latin typeface="Arial"/>
                <a:cs typeface="Arial"/>
              </a:rPr>
              <a:t> budget cycle.  </a:t>
            </a:r>
          </a:p>
        </p:txBody>
      </p:sp>
      <p:sp>
        <p:nvSpPr>
          <p:cNvPr id="5" name="Header Placeholder 4">
            <a:extLst>
              <a:ext uri="{FF2B5EF4-FFF2-40B4-BE49-F238E27FC236}">
                <a16:creationId xmlns:a16="http://schemas.microsoft.com/office/drawing/2014/main" id="{1ED41424-F330-4AE5-9816-7E81BDBCA3AC}"/>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480020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1534" y="4256694"/>
            <a:ext cx="7064189" cy="1877406"/>
          </a:xfrm>
        </p:spPr>
        <p:txBody>
          <a:bodyPr/>
          <a:lstStyle/>
          <a:p>
            <a:pPr defTabSz="931774">
              <a:defRPr/>
            </a:pPr>
            <a:r>
              <a:rPr lang="en-US" sz="1600" dirty="0"/>
              <a:t>P: So, when are the times that agencies can raise concerns about their workload counts? </a:t>
            </a:r>
          </a:p>
          <a:p>
            <a:pPr defTabSz="931774">
              <a:defRPr/>
            </a:pPr>
            <a:endParaRPr lang="en-US" sz="1600" dirty="0">
              <a:cs typeface="Calibri"/>
            </a:endParaRPr>
          </a:p>
          <a:p>
            <a:pPr defTabSz="931774">
              <a:defRPr/>
            </a:pPr>
            <a:r>
              <a:rPr lang="en-US" sz="1600" dirty="0">
                <a:cs typeface="Calibri"/>
              </a:rPr>
              <a:t>(note: timeline source found) at: (Q:\ICASS\3. Policy Coordination Training Team\Budget Timeline)</a:t>
            </a:r>
          </a:p>
        </p:txBody>
      </p:sp>
      <p:sp>
        <p:nvSpPr>
          <p:cNvPr id="4" name="Slide Number Placeholder 3"/>
          <p:cNvSpPr>
            <a:spLocks noGrp="1"/>
          </p:cNvSpPr>
          <p:nvPr>
            <p:ph type="sldNum" sz="quarter" idx="10"/>
          </p:nvPr>
        </p:nvSpPr>
        <p:spPr>
          <a:xfrm>
            <a:off x="8622791" y="6501384"/>
            <a:ext cx="541323" cy="334264"/>
          </a:xfrm>
          <a:prstGeom prst="rect">
            <a:avLst/>
          </a:prstGeom>
        </p:spPr>
        <p:txBody>
          <a:bodyPr/>
          <a:lstStyle/>
          <a:p>
            <a:pPr defTabSz="465887">
              <a:defRPr/>
            </a:pPr>
            <a:fld id="{DDAC6CC0-914F-4A6F-B8FE-1137B7ABBBE0}" type="slidenum">
              <a:rPr lang="ru-RU">
                <a:solidFill>
                  <a:prstClr val="black"/>
                </a:solidFill>
                <a:latin typeface="Calibri" panose="020F0502020204030204"/>
              </a:rPr>
              <a:pPr defTabSz="465887">
                <a:defRPr/>
              </a:pPr>
              <a:t>35</a:t>
            </a:fld>
            <a:endParaRPr lang="ru-RU" dirty="0">
              <a:solidFill>
                <a:prstClr val="black"/>
              </a:solidFill>
              <a:latin typeface="Calibri" panose="020F0502020204030204"/>
            </a:endParaRPr>
          </a:p>
        </p:txBody>
      </p:sp>
    </p:spTree>
    <p:extLst>
      <p:ext uri="{BB962C8B-B14F-4D97-AF65-F5344CB8AC3E}">
        <p14:creationId xmlns:p14="http://schemas.microsoft.com/office/powerpoint/2010/main" val="2821862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1534" y="4207633"/>
            <a:ext cx="7230610" cy="2277842"/>
          </a:xfrm>
        </p:spPr>
        <p:txBody>
          <a:bodyPr/>
          <a:lstStyle/>
          <a:p>
            <a:pPr>
              <a:lnSpc>
                <a:spcPct val="150000"/>
              </a:lnSpc>
              <a:defRPr/>
            </a:pPr>
            <a:r>
              <a:rPr lang="en-US" sz="1600" dirty="0"/>
              <a:t>P: The first is during the annual workload count review and approval process in the summer.  As mentioned, agency reps at post have 30 days, from June 1 to July 1, to review and approve their workload counts, or to raise questions. </a:t>
            </a:r>
          </a:p>
          <a:p>
            <a:pPr>
              <a:lnSpc>
                <a:spcPct val="150000"/>
              </a:lnSpc>
              <a:defRPr/>
            </a:pPr>
            <a:endParaRPr lang="en-US" sz="1600" dirty="0"/>
          </a:p>
          <a:p>
            <a:pPr>
              <a:lnSpc>
                <a:spcPct val="150000"/>
              </a:lnSpc>
              <a:defRPr/>
            </a:pPr>
            <a:r>
              <a:rPr lang="en-US" sz="1600" dirty="0"/>
              <a:t>The post workload counts form the basis for the distribution of post costs to agency invoices in the following fiscal year. </a:t>
            </a:r>
            <a:endParaRPr lang="en-US" sz="1600" dirty="0">
              <a:cs typeface="Calibri"/>
            </a:endParaRPr>
          </a:p>
          <a:p>
            <a:pPr>
              <a:lnSpc>
                <a:spcPct val="150000"/>
              </a:lnSpc>
              <a:defRP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8718501" y="6485475"/>
            <a:ext cx="577899" cy="343408"/>
          </a:xfrm>
          <a:prstGeom prst="rect">
            <a:avLst/>
          </a:prstGeom>
        </p:spPr>
        <p:txBody>
          <a:bodyPr/>
          <a:lstStyle/>
          <a:p>
            <a:pPr defTabSz="465887">
              <a:defRPr/>
            </a:pPr>
            <a:fld id="{DDAC6CC0-914F-4A6F-B8FE-1137B7ABBBE0}" type="slidenum">
              <a:rPr lang="ru-RU">
                <a:solidFill>
                  <a:prstClr val="black"/>
                </a:solidFill>
                <a:latin typeface="Calibri" panose="020F0502020204030204"/>
              </a:rPr>
              <a:pPr defTabSz="465887">
                <a:defRPr/>
              </a:pPr>
              <a:t>36</a:t>
            </a:fld>
            <a:endParaRPr lang="ru-RU" dirty="0">
              <a:solidFill>
                <a:prstClr val="black"/>
              </a:solidFill>
              <a:latin typeface="Calibri" panose="020F0502020204030204"/>
            </a:endParaRPr>
          </a:p>
        </p:txBody>
      </p:sp>
    </p:spTree>
    <p:extLst>
      <p:ext uri="{BB962C8B-B14F-4D97-AF65-F5344CB8AC3E}">
        <p14:creationId xmlns:p14="http://schemas.microsoft.com/office/powerpoint/2010/main" val="697552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1534" y="4072801"/>
            <a:ext cx="7393333" cy="2300855"/>
          </a:xfrm>
        </p:spPr>
        <p:txBody>
          <a:bodyPr/>
          <a:lstStyle/>
          <a:p>
            <a:pPr>
              <a:defRPr/>
            </a:pPr>
            <a:r>
              <a:rPr lang="en-US" sz="1600" dirty="0">
                <a:solidFill>
                  <a:srgbClr val="FF0000"/>
                </a:solidFill>
              </a:rPr>
              <a:t>H: The second chance is when the initial budget is approved and initial invoices are distributed in November. Workload count errors that existed and could or should have been caught during these two reviews cannot be raised when final budgets are approved, in April/May. So, you get two chances to catch any errors.  After that, the pressure to submit budgets and for agencies in Washington to receive their final global invoice means that agencies who didn’t take the two opportunities to raise their concerns have lost the opportunity to do so.</a:t>
            </a:r>
            <a:endParaRPr lang="en-US" sz="1600" dirty="0">
              <a:solidFill>
                <a:srgbClr val="FF0000"/>
              </a:solidFill>
              <a:cs typeface="Calibri"/>
            </a:endParaRPr>
          </a:p>
        </p:txBody>
      </p:sp>
      <p:sp>
        <p:nvSpPr>
          <p:cNvPr id="4" name="Slide Number Placeholder 3"/>
          <p:cNvSpPr>
            <a:spLocks noGrp="1"/>
          </p:cNvSpPr>
          <p:nvPr>
            <p:ph type="sldNum" sz="quarter" idx="10"/>
          </p:nvPr>
        </p:nvSpPr>
        <p:spPr>
          <a:xfrm>
            <a:off x="8796528" y="6675120"/>
            <a:ext cx="499872" cy="270256"/>
          </a:xfrm>
          <a:prstGeom prst="rect">
            <a:avLst/>
          </a:prstGeom>
        </p:spPr>
        <p:txBody>
          <a:bodyPr/>
          <a:lstStyle/>
          <a:p>
            <a:pPr defTabSz="465887">
              <a:defRPr/>
            </a:pPr>
            <a:fld id="{DDAC6CC0-914F-4A6F-B8FE-1137B7ABBBE0}" type="slidenum">
              <a:rPr lang="ru-RU">
                <a:solidFill>
                  <a:prstClr val="black"/>
                </a:solidFill>
                <a:latin typeface="Calibri" panose="020F0502020204030204"/>
              </a:rPr>
              <a:pPr defTabSz="465887">
                <a:defRPr/>
              </a:pPr>
              <a:t>37</a:t>
            </a:fld>
            <a:endParaRPr lang="ru-RU" dirty="0">
              <a:solidFill>
                <a:prstClr val="black"/>
              </a:solidFill>
              <a:latin typeface="Calibri" panose="020F0502020204030204"/>
            </a:endParaRPr>
          </a:p>
        </p:txBody>
      </p:sp>
    </p:spTree>
    <p:extLst>
      <p:ext uri="{BB962C8B-B14F-4D97-AF65-F5344CB8AC3E}">
        <p14:creationId xmlns:p14="http://schemas.microsoft.com/office/powerpoint/2010/main" val="2796420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1534" y="4207633"/>
            <a:ext cx="7470939" cy="1877406"/>
          </a:xfrm>
        </p:spPr>
        <p:txBody>
          <a:bodyPr/>
          <a:lstStyle/>
          <a:p>
            <a:pPr>
              <a:lnSpc>
                <a:spcPct val="150000"/>
              </a:lnSpc>
              <a:defRPr/>
            </a:pPr>
            <a:r>
              <a:rPr lang="en-US" sz="1600" dirty="0">
                <a:latin typeface="Arial" panose="020B0604020202020204" pitchFamily="34" charset="0"/>
                <a:cs typeface="Arial" panose="020B0604020202020204" pitchFamily="34" charset="0"/>
              </a:rPr>
              <a:t>P: But In fairness, any workload count issues that are NEW at the time of the final budget can be raised.  Only workload counts that are unchanged from the earlier two periods are those that cannot be questioned any longer at the final budget stage.</a:t>
            </a:r>
          </a:p>
        </p:txBody>
      </p:sp>
      <p:sp>
        <p:nvSpPr>
          <p:cNvPr id="4" name="Slide Number Placeholder 3"/>
          <p:cNvSpPr>
            <a:spLocks noGrp="1"/>
          </p:cNvSpPr>
          <p:nvPr>
            <p:ph type="sldNum" sz="quarter" idx="10"/>
          </p:nvPr>
        </p:nvSpPr>
        <p:spPr>
          <a:xfrm>
            <a:off x="8422473" y="6647688"/>
            <a:ext cx="843075" cy="297688"/>
          </a:xfrm>
          <a:prstGeom prst="rect">
            <a:avLst/>
          </a:prstGeom>
        </p:spPr>
        <p:txBody>
          <a:bodyPr/>
          <a:lstStyle/>
          <a:p>
            <a:pPr defTabSz="465887">
              <a:defRPr/>
            </a:pPr>
            <a:fld id="{DDAC6CC0-914F-4A6F-B8FE-1137B7ABBBE0}" type="slidenum">
              <a:rPr lang="ru-RU">
                <a:solidFill>
                  <a:prstClr val="black"/>
                </a:solidFill>
                <a:latin typeface="Calibri" panose="020F0502020204030204"/>
              </a:rPr>
              <a:pPr defTabSz="465887">
                <a:defRPr/>
              </a:pPr>
              <a:t>38</a:t>
            </a:fld>
            <a:endParaRPr lang="ru-RU" dirty="0">
              <a:solidFill>
                <a:prstClr val="black"/>
              </a:solidFill>
              <a:latin typeface="Calibri" panose="020F0502020204030204"/>
            </a:endParaRPr>
          </a:p>
        </p:txBody>
      </p:sp>
    </p:spTree>
    <p:extLst>
      <p:ext uri="{BB962C8B-B14F-4D97-AF65-F5344CB8AC3E}">
        <p14:creationId xmlns:p14="http://schemas.microsoft.com/office/powerpoint/2010/main" val="1593924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Remember: Don’t sign your Workload Count report if you believe it is not accurate. Work with your service providers to resolve any Workload Count you think may be incorrect.  And don’t sign for other Agencies or entities – sign only for your own</a:t>
            </a:r>
          </a:p>
          <a:p>
            <a:pPr marL="0" indent="0">
              <a:buNone/>
            </a:pPr>
            <a:endParaRPr lang="en-US" dirty="0"/>
          </a:p>
          <a:p>
            <a:endParaRPr lang="en-US" dirty="0"/>
          </a:p>
        </p:txBody>
      </p:sp>
      <p:sp>
        <p:nvSpPr>
          <p:cNvPr id="8" name="Slide Image Placeholder 7">
            <a:extLst>
              <a:ext uri="{FF2B5EF4-FFF2-40B4-BE49-F238E27FC236}">
                <a16:creationId xmlns:a16="http://schemas.microsoft.com/office/drawing/2014/main" id="{FF9D3CDA-DA5F-250B-EA25-F44B37456916}"/>
              </a:ext>
            </a:extLst>
          </p:cNvPr>
          <p:cNvSpPr>
            <a:spLocks noGrp="1" noRot="1" noChangeAspect="1"/>
          </p:cNvSpPr>
          <p:nvPr>
            <p:ph type="sldImg"/>
          </p:nvPr>
        </p:nvSpPr>
        <p:spPr/>
      </p:sp>
      <p:sp>
        <p:nvSpPr>
          <p:cNvPr id="9" name="Header Placeholder 8">
            <a:extLst>
              <a:ext uri="{FF2B5EF4-FFF2-40B4-BE49-F238E27FC236}">
                <a16:creationId xmlns:a16="http://schemas.microsoft.com/office/drawing/2014/main" id="{39CB4B1C-231F-FC07-C4EC-2F445D7A3F20}"/>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13822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Next, we will explain what a cost center is and the cost distribution methods associated with it.</a:t>
            </a:r>
          </a:p>
          <a:p>
            <a:endParaRPr lang="en-US" dirty="0"/>
          </a:p>
          <a:p>
            <a:r>
              <a:rPr lang="en-US" dirty="0"/>
              <a:t>Then we will define what workload count and workload count modifications are, and how these counts have a direct impact on what you pay for administrative services. </a:t>
            </a:r>
          </a:p>
        </p:txBody>
      </p:sp>
      <p:sp>
        <p:nvSpPr>
          <p:cNvPr id="6" name="Slide Image Placeholder 5">
            <a:extLst>
              <a:ext uri="{FF2B5EF4-FFF2-40B4-BE49-F238E27FC236}">
                <a16:creationId xmlns:a16="http://schemas.microsoft.com/office/drawing/2014/main" id="{CECB2BA8-D993-25F2-1AEF-8B8003D9AB4B}"/>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2CD07A1F-2281-BC71-410E-326131F75150}"/>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134668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  Are there any questions on this or any other topic we have covered so far? If so, please unmute yourself and ask! </a:t>
            </a:r>
          </a:p>
          <a:p>
            <a:endParaRPr lang="en-US" dirty="0"/>
          </a:p>
          <a:p>
            <a:endParaRPr lang="en-US" dirty="0"/>
          </a:p>
        </p:txBody>
      </p:sp>
      <p:sp>
        <p:nvSpPr>
          <p:cNvPr id="6" name="Slide Image Placeholder 5">
            <a:extLst>
              <a:ext uri="{FF2B5EF4-FFF2-40B4-BE49-F238E27FC236}">
                <a16:creationId xmlns:a16="http://schemas.microsoft.com/office/drawing/2014/main" id="{7473AFD8-D96A-8E1D-83C8-BD9AF9A2319B}"/>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38653918-0383-9D9E-B447-4DE26BFED5DA}"/>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135546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 Okay, as we just discussed, a primary factor determining your agency’s </a:t>
            </a:r>
            <a:r>
              <a:rPr lang="en-US" dirty="0" err="1"/>
              <a:t>ICASS</a:t>
            </a:r>
            <a:r>
              <a:rPr lang="en-US" dirty="0"/>
              <a:t> invoice is your workload count for each cost center. The workload count captures your agency’s use of an </a:t>
            </a:r>
            <a:r>
              <a:rPr lang="en-US" dirty="0" err="1"/>
              <a:t>ICASS</a:t>
            </a:r>
            <a:r>
              <a:rPr lang="en-US" dirty="0"/>
              <a:t> service at post. </a:t>
            </a:r>
          </a:p>
          <a:p>
            <a:endParaRPr lang="en-US" dirty="0"/>
          </a:p>
          <a:p>
            <a:r>
              <a:rPr lang="en-US" dirty="0"/>
              <a:t>In some cost centers a workload count can be modified to a lower level, which results in a lower workload count for your agency, and thus a lower invoice charge for that cost center. </a:t>
            </a:r>
          </a:p>
          <a:p>
            <a:endParaRPr lang="en-US" dirty="0"/>
          </a:p>
          <a:p>
            <a:r>
              <a:rPr lang="en-US" dirty="0"/>
              <a:t>So, what is a Workload Count Modification and when can this be used?  </a:t>
            </a:r>
          </a:p>
          <a:p>
            <a:endParaRPr lang="en-US" dirty="0"/>
          </a:p>
        </p:txBody>
      </p:sp>
      <p:sp>
        <p:nvSpPr>
          <p:cNvPr id="6" name="Slide Image Placeholder 5">
            <a:extLst>
              <a:ext uri="{FF2B5EF4-FFF2-40B4-BE49-F238E27FC236}">
                <a16:creationId xmlns:a16="http://schemas.microsoft.com/office/drawing/2014/main" id="{74A7DE44-7EDE-4B12-94CC-DB265A11FB24}"/>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E0036C00-D075-0F78-B0A2-ED0671C539E6}"/>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732440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Here is a post specific example to explain the concept of geographic proximity. In Kenya, CDC has field staff in the Kisumu Field station. Both Health Services and CLO are two mandatory cost centers which are provided by </a:t>
            </a:r>
            <a:r>
              <a:rPr lang="en-US" dirty="0" err="1"/>
              <a:t>ICASS</a:t>
            </a:r>
            <a:r>
              <a:rPr lang="en-US" dirty="0"/>
              <a:t> employees based in Nairobi. For those subscribers who are physically located in Kisumu which is approximately 220 miles from Nairobi, the level of services they can access is limited due to the distance between where they are located and where the service is provided. Personnel in Kisumu would not use the health services and CLO services to the same degree as those who are based in Nairobi. In this case, the Budget Committee in Kenya agreed that customers based in Kisumu should be granted a 0.6 modification for Health and CLO Services and put this into their modification policy. Any agency that meets this requirement can request a modification at Post based on the established post policy. </a:t>
            </a:r>
          </a:p>
          <a:p>
            <a:pPr marL="0" indent="0">
              <a:buNone/>
            </a:pPr>
            <a:endParaRPr lang="en-US" dirty="0"/>
          </a:p>
          <a:p>
            <a:endParaRPr lang="en-US" dirty="0"/>
          </a:p>
        </p:txBody>
      </p:sp>
      <p:sp>
        <p:nvSpPr>
          <p:cNvPr id="8" name="Slide Image Placeholder 7">
            <a:extLst>
              <a:ext uri="{FF2B5EF4-FFF2-40B4-BE49-F238E27FC236}">
                <a16:creationId xmlns:a16="http://schemas.microsoft.com/office/drawing/2014/main" id="{1529F20B-0878-657B-1C70-43DDAD142C0C}"/>
              </a:ext>
            </a:extLst>
          </p:cNvPr>
          <p:cNvSpPr>
            <a:spLocks noGrp="1" noRot="1" noChangeAspect="1"/>
          </p:cNvSpPr>
          <p:nvPr>
            <p:ph type="sldImg"/>
          </p:nvPr>
        </p:nvSpPr>
        <p:spPr/>
      </p:sp>
      <p:sp>
        <p:nvSpPr>
          <p:cNvPr id="9" name="Header Placeholder 8">
            <a:extLst>
              <a:ext uri="{FF2B5EF4-FFF2-40B4-BE49-F238E27FC236}">
                <a16:creationId xmlns:a16="http://schemas.microsoft.com/office/drawing/2014/main" id="{377A08BB-BEE8-355E-AFF2-56D99C77A946}"/>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32330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12238" y="3994152"/>
            <a:ext cx="6033524" cy="4466165"/>
          </a:xfrm>
        </p:spPr>
        <p:txBody>
          <a:bodyPr/>
          <a:lstStyle/>
          <a:p>
            <a:r>
              <a:rPr lang="en-US" dirty="0"/>
              <a:t>H: The only two levels of Modifications that can be granted are from a full count of 1.0 to either a 0.6 modification, which reflects a medium level of service, or 0.3 for a minimum level of service.</a:t>
            </a:r>
          </a:p>
          <a:p>
            <a:endParaRPr lang="en-US" dirty="0"/>
          </a:p>
          <a:p>
            <a:r>
              <a:rPr lang="en-US" dirty="0"/>
              <a:t>P: It is important for all agencies to understand the process to request and obtain approval for workload count modifications and the consequences of modifications. Since modifications reduce the cost of the service for the agency receiving the modification, there is an impact on all other subscribers to that service. When one Agency receives a Workload Count Modification which decreases their </a:t>
            </a:r>
            <a:r>
              <a:rPr lang="en-US" dirty="0" err="1"/>
              <a:t>ICASS</a:t>
            </a:r>
            <a:r>
              <a:rPr lang="en-US" dirty="0"/>
              <a:t> invoice for that service, all other Agencies that subscribe to that same service will see an increase in their invoices. But remember, this is not a flaw, it’s about equity. Agencies who have a case for modifications should receive them.</a:t>
            </a:r>
          </a:p>
          <a:p>
            <a:endParaRPr lang="en-US" dirty="0"/>
          </a:p>
          <a:p>
            <a:r>
              <a:rPr lang="en-US" dirty="0"/>
              <a:t>H: It is important to note that not all Cost Centers can be modified. Those that can be modified are listed on the Standard and Lite Cost Center sheets. Check with your Service Provider to ensure that you are proposing the modification that will meet your needs. </a:t>
            </a:r>
          </a:p>
        </p:txBody>
      </p:sp>
      <p:sp>
        <p:nvSpPr>
          <p:cNvPr id="6" name="Slide Image Placeholder 5">
            <a:extLst>
              <a:ext uri="{FF2B5EF4-FFF2-40B4-BE49-F238E27FC236}">
                <a16:creationId xmlns:a16="http://schemas.microsoft.com/office/drawing/2014/main" id="{CAC76A72-843B-E4B2-94EA-F65F007FAF86}"/>
              </a:ext>
            </a:extLst>
          </p:cNvPr>
          <p:cNvSpPr>
            <a:spLocks noGrp="1" noRot="1" noChangeAspect="1"/>
          </p:cNvSpPr>
          <p:nvPr>
            <p:ph type="sldImg"/>
          </p:nvPr>
        </p:nvSpPr>
        <p:spPr>
          <a:xfrm>
            <a:off x="685800" y="684213"/>
            <a:ext cx="5486400" cy="3086100"/>
          </a:xfrm>
        </p:spPr>
      </p:sp>
      <p:sp>
        <p:nvSpPr>
          <p:cNvPr id="7" name="Header Placeholder 6">
            <a:extLst>
              <a:ext uri="{FF2B5EF4-FFF2-40B4-BE49-F238E27FC236}">
                <a16:creationId xmlns:a16="http://schemas.microsoft.com/office/drawing/2014/main" id="{B11DA215-9B3C-E99E-0BCB-4CE92FD0695A}"/>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504174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4800600" cy="3600451"/>
          </a:xfrm>
          <a:prstGeom prst="rect">
            <a:avLst/>
          </a:prstGeom>
        </p:spPr>
        <p:txBody>
          <a:bodyPr/>
          <a:lstStyle/>
          <a:p>
            <a:r>
              <a:rPr lang="en-US" sz="1400" dirty="0">
                <a:solidFill>
                  <a:srgbClr val="FF0000"/>
                </a:solidFill>
                <a:cs typeface="Calibri"/>
              </a:rPr>
              <a:t>H: On your screen is a link to the short tutorial on Workload Count modifications for additional information. </a:t>
            </a:r>
            <a:r>
              <a:rPr lang="en-US" sz="1400" dirty="0">
                <a:cs typeface="Calibri"/>
              </a:rPr>
              <a:t>Scroll down once you are on the page to find this video.</a:t>
            </a:r>
            <a:r>
              <a:rPr lang="en-US" sz="1400" dirty="0">
                <a:solidFill>
                  <a:srgbClr val="FF0000"/>
                </a:solidFill>
                <a:cs typeface="Calibri"/>
              </a:rPr>
              <a:t> I highly recommend that you watch this 10 minute video</a:t>
            </a:r>
            <a:r>
              <a:rPr lang="en-US" sz="1400" dirty="0">
                <a:solidFill>
                  <a:srgbClr val="FF0000"/>
                </a:solidFill>
              </a:rPr>
              <a:t> that will guide you through: </a:t>
            </a:r>
          </a:p>
          <a:p>
            <a:endParaRPr lang="en-US" sz="1400" dirty="0">
              <a:solidFill>
                <a:srgbClr val="FF0000"/>
              </a:solidFill>
            </a:endParaRPr>
          </a:p>
          <a:p>
            <a:r>
              <a:rPr lang="en-US" sz="1400" dirty="0">
                <a:solidFill>
                  <a:srgbClr val="FF0000"/>
                </a:solidFill>
              </a:rPr>
              <a:t>1. What a modification policy is </a:t>
            </a:r>
          </a:p>
          <a:p>
            <a:r>
              <a:rPr lang="en-US" sz="1400" dirty="0">
                <a:solidFill>
                  <a:srgbClr val="FF0000"/>
                </a:solidFill>
              </a:rPr>
              <a:t>2. Why it is important and </a:t>
            </a:r>
            <a:endParaRPr lang="en-US" sz="1400" dirty="0">
              <a:solidFill>
                <a:srgbClr val="FF0000"/>
              </a:solidFill>
              <a:cs typeface="Calibri" panose="020F0502020204030204"/>
            </a:endParaRPr>
          </a:p>
          <a:p>
            <a:r>
              <a:rPr lang="en-US" sz="1400" dirty="0">
                <a:solidFill>
                  <a:srgbClr val="FF0000"/>
                </a:solidFill>
              </a:rPr>
              <a:t>3. How workload count modification impacts all agencies at post.</a:t>
            </a:r>
            <a:endParaRPr lang="en-US" sz="1400" dirty="0">
              <a:solidFill>
                <a:srgbClr val="FF0000"/>
              </a:solidFill>
              <a:cs typeface="Calibri"/>
            </a:endParaRPr>
          </a:p>
        </p:txBody>
      </p:sp>
      <p:sp>
        <p:nvSpPr>
          <p:cNvPr id="5" name="Header Placeholder 4">
            <a:extLst>
              <a:ext uri="{FF2B5EF4-FFF2-40B4-BE49-F238E27FC236}">
                <a16:creationId xmlns:a16="http://schemas.microsoft.com/office/drawing/2014/main" id="{3DA62160-1D87-772C-0A24-DCB79EE80085}"/>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223344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r>
              <a:rPr lang="en-US" dirty="0">
                <a:solidFill>
                  <a:srgbClr val="FF0000"/>
                </a:solidFill>
              </a:rPr>
              <a:t>H: Now, we want to take some time to discuss Agency Codes and why it matters to you. When you use your credit card, that card and its number is sacred to you. You do not charge items on other people's credit cards, nor do you want others charging on yours.  </a:t>
            </a:r>
          </a:p>
          <a:p>
            <a:pPr lvl="0"/>
            <a:endParaRPr lang="en-US" dirty="0"/>
          </a:p>
        </p:txBody>
      </p:sp>
      <p:sp>
        <p:nvSpPr>
          <p:cNvPr id="6" name="Slide Image Placeholder 5">
            <a:extLst>
              <a:ext uri="{FF2B5EF4-FFF2-40B4-BE49-F238E27FC236}">
                <a16:creationId xmlns:a16="http://schemas.microsoft.com/office/drawing/2014/main" id="{EB7C4531-3D61-6C72-F201-7C43F2CF44F4}"/>
              </a:ext>
            </a:extLst>
          </p:cNvPr>
          <p:cNvSpPr>
            <a:spLocks noGrp="1" noRot="1" noChangeAspect="1"/>
          </p:cNvSpPr>
          <p:nvPr>
            <p:ph type="sldImg"/>
          </p:nvPr>
        </p:nvSpPr>
        <p:spPr/>
      </p:sp>
      <p:sp>
        <p:nvSpPr>
          <p:cNvPr id="8" name="Header Placeholder 7">
            <a:extLst>
              <a:ext uri="{FF2B5EF4-FFF2-40B4-BE49-F238E27FC236}">
                <a16:creationId xmlns:a16="http://schemas.microsoft.com/office/drawing/2014/main" id="{7FD36FCB-3C45-23D5-213E-0322DFF3757B}"/>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786645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pPr lvl="0"/>
            <a:r>
              <a:rPr lang="en-US" dirty="0"/>
              <a:t>H: So think of your agency code as serving as your agency's credit card and from our previous discussion, you can appreciate why it is important for you to know your Agency Code before you arrive at post.</a:t>
            </a:r>
          </a:p>
          <a:p>
            <a:pPr lvl="0"/>
            <a:endParaRPr lang="en-US" dirty="0"/>
          </a:p>
        </p:txBody>
      </p:sp>
      <p:sp>
        <p:nvSpPr>
          <p:cNvPr id="6" name="Slide Image Placeholder 5">
            <a:extLst>
              <a:ext uri="{FF2B5EF4-FFF2-40B4-BE49-F238E27FC236}">
                <a16:creationId xmlns:a16="http://schemas.microsoft.com/office/drawing/2014/main" id="{FF91BCE9-8D4B-E9F4-4DC5-EE1578FDE97C}"/>
              </a:ext>
            </a:extLst>
          </p:cNvPr>
          <p:cNvSpPr>
            <a:spLocks noGrp="1" noRot="1" noChangeAspect="1"/>
          </p:cNvSpPr>
          <p:nvPr>
            <p:ph type="sldImg"/>
          </p:nvPr>
        </p:nvSpPr>
        <p:spPr/>
      </p:sp>
      <p:sp>
        <p:nvSpPr>
          <p:cNvPr id="8" name="Header Placeholder 7">
            <a:extLst>
              <a:ext uri="{FF2B5EF4-FFF2-40B4-BE49-F238E27FC236}">
                <a16:creationId xmlns:a16="http://schemas.microsoft.com/office/drawing/2014/main" id="{C7D55332-F925-D053-21ED-95F211F23BA5}"/>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705843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a:xfrm>
            <a:off x="632535" y="4400552"/>
            <a:ext cx="5779362" cy="3934153"/>
          </a:xfrm>
        </p:spPr>
        <p:txBody>
          <a:bodyPr/>
          <a:lstStyle/>
          <a:p>
            <a:r>
              <a:rPr lang="en-US" dirty="0"/>
              <a:t>P: All US government entities working overseas are assigned an Agency Code in ICASS that is used to track their Workload Counts and to correctly bill the Agency or entity that receives the services. You need to know your Agency Code when you go overseas to ensure that you – and all the other agencies at your post -  are correctly billed for ICASS services. You can verify your Agency Code number with your headquarters office.</a:t>
            </a:r>
          </a:p>
          <a:p>
            <a:pPr lvl="0"/>
            <a:endParaRPr lang="en-US" dirty="0"/>
          </a:p>
          <a:p>
            <a:r>
              <a:rPr lang="en-US" dirty="0"/>
              <a:t>To give you an example, on the screen is a list of the 3 Agency Bravo ICASS Agency Codes. In the FY21 Final Budget, Agency Bravo was responsible for $100 million dollars, making up approximately 3% of the overall $3.7 billion ICASS budget in FY21.</a:t>
            </a:r>
          </a:p>
          <a:p>
            <a:endParaRPr lang="en-US" dirty="0"/>
          </a:p>
          <a:p>
            <a:r>
              <a:rPr lang="en-US" dirty="0"/>
              <a:t>Who knows their ICASS Agency Code?</a:t>
            </a:r>
          </a:p>
          <a:p>
            <a:endParaRPr lang="en-US" dirty="0"/>
          </a:p>
          <a:p>
            <a:pPr lvl="0"/>
            <a:r>
              <a:rPr lang="en-US" dirty="0"/>
              <a:t>(</a:t>
            </a:r>
            <a:r>
              <a:rPr lang="en-US" dirty="0" err="1"/>
              <a:t>Cici’s</a:t>
            </a:r>
            <a:r>
              <a:rPr lang="en-US" dirty="0"/>
              <a:t> notes – not part of script – use Report 15 to get this chart)</a:t>
            </a:r>
          </a:p>
        </p:txBody>
      </p:sp>
      <p:sp>
        <p:nvSpPr>
          <p:cNvPr id="6" name="Slide Image Placeholder 5">
            <a:extLst>
              <a:ext uri="{FF2B5EF4-FFF2-40B4-BE49-F238E27FC236}">
                <a16:creationId xmlns:a16="http://schemas.microsoft.com/office/drawing/2014/main" id="{E267AB7B-EB84-3012-BB72-15C7C981AFDC}"/>
              </a:ext>
            </a:extLst>
          </p:cNvPr>
          <p:cNvSpPr>
            <a:spLocks noGrp="1" noRot="1" noChangeAspect="1"/>
          </p:cNvSpPr>
          <p:nvPr>
            <p:ph type="sldImg"/>
          </p:nvPr>
        </p:nvSpPr>
        <p:spPr/>
      </p:sp>
      <p:sp>
        <p:nvSpPr>
          <p:cNvPr id="8" name="Header Placeholder 7">
            <a:extLst>
              <a:ext uri="{FF2B5EF4-FFF2-40B4-BE49-F238E27FC236}">
                <a16:creationId xmlns:a16="http://schemas.microsoft.com/office/drawing/2014/main" id="{3A61F993-18D9-C788-211A-586831E72D5E}"/>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5416476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Now we’re going to explain how an agency’s ICASS invoice is created. We began the discussion of the ICASS process starting with Cost Centers, which are groups of administrative support services. As we discussed earlier, agencies must subscribe to the mandatory Cost Centers and may elect to subscribe to other Cost Centers based on their needs. Once the Agencies have selected their administrative support services, what are the next steps in the ICASS process?</a:t>
            </a:r>
          </a:p>
          <a:p>
            <a:endParaRPr lang="en-US" dirty="0"/>
          </a:p>
          <a:p>
            <a:endParaRPr lang="en-US" dirty="0"/>
          </a:p>
        </p:txBody>
      </p:sp>
      <p:sp>
        <p:nvSpPr>
          <p:cNvPr id="6" name="Slide Image Placeholder 5">
            <a:extLst>
              <a:ext uri="{FF2B5EF4-FFF2-40B4-BE49-F238E27FC236}">
                <a16:creationId xmlns:a16="http://schemas.microsoft.com/office/drawing/2014/main" id="{AB4B38CF-B0E8-4E86-F375-A8D5A321AF60}"/>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16D0D92C-792D-B624-5192-5CB8D69D017E}"/>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859270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During the year, the service provider staff collects data to determine the use of services by each Agency.  This is one of the reasons why we place so much emphasis on Agency code accuracy. </a:t>
            </a:r>
          </a:p>
          <a:p>
            <a:endParaRPr lang="en-US" dirty="0"/>
          </a:p>
        </p:txBody>
      </p:sp>
      <p:sp>
        <p:nvSpPr>
          <p:cNvPr id="6" name="Slide Image Placeholder 5">
            <a:extLst>
              <a:ext uri="{FF2B5EF4-FFF2-40B4-BE49-F238E27FC236}">
                <a16:creationId xmlns:a16="http://schemas.microsoft.com/office/drawing/2014/main" id="{6F7A7089-3A8E-13E8-928B-35F93E1804F7}"/>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E5EC0E5C-49C9-B107-188C-F9F82C62476E}"/>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5110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Every Agency that subscribes to ICASS has an agency code. We will show you why it’s so important that you know your code and how that relates to your ICASS Invoice. </a:t>
            </a:r>
          </a:p>
          <a:p>
            <a:endParaRPr lang="en-US" dirty="0"/>
          </a:p>
          <a:p>
            <a:r>
              <a:rPr lang="en-US" dirty="0"/>
              <a:t>Next, we will discuss the importance of your participation in ICASS local governance and the impact you can have as a participant on the ICASS Budget Committee and Council. </a:t>
            </a:r>
          </a:p>
          <a:p>
            <a:endParaRPr lang="en-US" dirty="0"/>
          </a:p>
          <a:p>
            <a:r>
              <a:rPr lang="en-US" dirty="0"/>
              <a:t>And finally, we will point you to ICASS resources so that you know where to go to obtain additional training and help.</a:t>
            </a:r>
          </a:p>
        </p:txBody>
      </p:sp>
      <p:sp>
        <p:nvSpPr>
          <p:cNvPr id="6" name="Slide Image Placeholder 5">
            <a:extLst>
              <a:ext uri="{FF2B5EF4-FFF2-40B4-BE49-F238E27FC236}">
                <a16:creationId xmlns:a16="http://schemas.microsoft.com/office/drawing/2014/main" id="{FB83F171-D27A-B53B-E9FD-9A2456758452}"/>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C9377D82-153C-430B-F390-F054142FA1C4}"/>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1984530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Agencies are then billed for the total of the services they use as a percentage of the total cost of providing that service.  </a:t>
            </a:r>
          </a:p>
          <a:p>
            <a:endParaRPr lang="en-US" dirty="0"/>
          </a:p>
          <a:p>
            <a:r>
              <a:rPr lang="en-US" dirty="0"/>
              <a:t>For example, if CDC makes up 3.5% of the head count in Basic Package, then CDC is billed percent of the total amount budgeted to provide Basic Package services at the post. CDC’s service, or cost center, at post is then aggregated to create the first part of the invoice.</a:t>
            </a:r>
          </a:p>
          <a:p>
            <a:endParaRPr lang="en-US" dirty="0"/>
          </a:p>
        </p:txBody>
      </p:sp>
      <p:sp>
        <p:nvSpPr>
          <p:cNvPr id="6" name="Slide Image Placeholder 5">
            <a:extLst>
              <a:ext uri="{FF2B5EF4-FFF2-40B4-BE49-F238E27FC236}">
                <a16:creationId xmlns:a16="http://schemas.microsoft.com/office/drawing/2014/main" id="{5572139E-7468-EE6C-CD30-59A8487D0BBE}"/>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6ECAE96E-E71F-A640-1EDA-EEDD033CB5BF}"/>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5000881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1" name="Notes Placeholder 7"/>
          <p:cNvSpPr>
            <a:spLocks noGrp="1"/>
          </p:cNvSpPr>
          <p:nvPr/>
        </p:nvSpPr>
        <p:spPr bwMode="auto">
          <a:xfrm>
            <a:off x="636857" y="2847351"/>
            <a:ext cx="8705781" cy="3892708"/>
          </a:xfrm>
          <a:prstGeom prst="rect">
            <a:avLst/>
          </a:prstGeom>
          <a:noFill/>
          <a:ln w="9525">
            <a:noFill/>
            <a:miter lim="800000"/>
            <a:headEnd/>
            <a:tailEnd/>
          </a:ln>
        </p:spPr>
        <p:txBody>
          <a:bodyPr lIns="91688" tIns="45039" rIns="91688" bIns="45039"/>
          <a:lstStyle/>
          <a:p>
            <a:pPr marL="0" marR="0" lvl="0" indent="0" algn="l" defTabSz="457200" rtl="0" eaLnBrk="1" fontAlgn="auto" latinLnBrk="0" hangingPunct="1">
              <a:lnSpc>
                <a:spcPct val="100000"/>
              </a:lnSpc>
              <a:spcBef>
                <a:spcPct val="3000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Notes Placeholder 6"/>
          <p:cNvSpPr>
            <a:spLocks noGrp="1"/>
          </p:cNvSpPr>
          <p:nvPr>
            <p:ph type="body" idx="1"/>
          </p:nvPr>
        </p:nvSpPr>
        <p:spPr/>
        <p:txBody>
          <a:bodyPr/>
          <a:lstStyle/>
          <a:p>
            <a:r>
              <a:rPr lang="en-US" dirty="0"/>
              <a:t>H:  Okay, let’s talk about what else is included in the invoice for Agencies that receive </a:t>
            </a:r>
            <a:r>
              <a:rPr lang="en-US" dirty="0" err="1"/>
              <a:t>ICASS</a:t>
            </a:r>
            <a:r>
              <a:rPr lang="en-US" dirty="0"/>
              <a:t> services at the US Missions where it has personnel.  </a:t>
            </a:r>
          </a:p>
          <a:p>
            <a:endParaRPr lang="en-US" dirty="0"/>
          </a:p>
          <a:p>
            <a:r>
              <a:rPr lang="en-US" dirty="0"/>
              <a:t>P:  In addition to the costs of the services determined by an agency’s Workload Counts, every </a:t>
            </a:r>
            <a:r>
              <a:rPr lang="en-US" dirty="0" err="1"/>
              <a:t>ICASS</a:t>
            </a:r>
            <a:r>
              <a:rPr lang="en-US" dirty="0"/>
              <a:t> invoice has a cost called </a:t>
            </a:r>
            <a:r>
              <a:rPr lang="en-US" dirty="0" err="1"/>
              <a:t>ICASS</a:t>
            </a:r>
            <a:r>
              <a:rPr lang="en-US" dirty="0"/>
              <a:t> Redistribution.</a:t>
            </a:r>
          </a:p>
        </p:txBody>
      </p:sp>
      <p:sp>
        <p:nvSpPr>
          <p:cNvPr id="3" name="Slide Image Placeholder 2">
            <a:extLst>
              <a:ext uri="{FF2B5EF4-FFF2-40B4-BE49-F238E27FC236}">
                <a16:creationId xmlns:a16="http://schemas.microsoft.com/office/drawing/2014/main" id="{C63D236D-9607-9AE8-3B2B-EFDBE6D20811}"/>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4C4FA490-55CF-527F-BC70-94B378E983EF}"/>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178331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p:cNvSpPr>
            <a:spLocks noGrp="1"/>
          </p:cNvSpPr>
          <p:nvPr>
            <p:ph type="body" idx="1"/>
          </p:nvPr>
        </p:nvSpPr>
        <p:spPr/>
        <p:txBody>
          <a:bodyPr/>
          <a:lstStyle/>
          <a:p>
            <a:r>
              <a:rPr lang="en-US" dirty="0"/>
              <a:t>H: xxx,  ICASS Redistribution – can you explain what that is?</a:t>
            </a:r>
          </a:p>
          <a:p>
            <a:endParaRPr lang="en-US" dirty="0"/>
          </a:p>
          <a:p>
            <a:r>
              <a:rPr lang="en-US" dirty="0"/>
              <a:t>P:  You can think of </a:t>
            </a:r>
            <a:r>
              <a:rPr lang="en-US" dirty="0" err="1"/>
              <a:t>ICASS</a:t>
            </a:r>
            <a:r>
              <a:rPr lang="en-US" dirty="0"/>
              <a:t> Redistribution as a kind of overhead cost.  </a:t>
            </a:r>
            <a:r>
              <a:rPr lang="en-US" dirty="0" err="1"/>
              <a:t>ICASS</a:t>
            </a:r>
            <a:r>
              <a:rPr lang="en-US" dirty="0"/>
              <a:t> employees are also consumers of the </a:t>
            </a:r>
            <a:r>
              <a:rPr lang="en-US" dirty="0" err="1"/>
              <a:t>ICASS</a:t>
            </a:r>
            <a:r>
              <a:rPr lang="en-US" dirty="0"/>
              <a:t> services. They cash checks; they have motor pool requirements; they use travel services and health services, and many others.  </a:t>
            </a:r>
          </a:p>
        </p:txBody>
      </p:sp>
      <p:sp>
        <p:nvSpPr>
          <p:cNvPr id="3" name="Slide Image Placeholder 2">
            <a:extLst>
              <a:ext uri="{FF2B5EF4-FFF2-40B4-BE49-F238E27FC236}">
                <a16:creationId xmlns:a16="http://schemas.microsoft.com/office/drawing/2014/main" id="{DC96BED9-1EE5-81F6-12E7-77807A4E3982}"/>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CD8A10A1-539F-B6F3-D73F-87FFF147C234}"/>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160025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1" name="Notes Placeholder 7"/>
          <p:cNvSpPr>
            <a:spLocks noGrp="1"/>
          </p:cNvSpPr>
          <p:nvPr/>
        </p:nvSpPr>
        <p:spPr bwMode="auto">
          <a:xfrm>
            <a:off x="636857" y="2861203"/>
            <a:ext cx="8705781" cy="3892708"/>
          </a:xfrm>
          <a:prstGeom prst="rect">
            <a:avLst/>
          </a:prstGeom>
          <a:noFill/>
          <a:ln w="9525">
            <a:noFill/>
            <a:miter lim="800000"/>
            <a:headEnd/>
            <a:tailEnd/>
          </a:ln>
        </p:spPr>
        <p:txBody>
          <a:bodyPr lIns="91688" tIns="45039" rIns="91688" bIns="45039"/>
          <a:lstStyle/>
          <a:p>
            <a:pPr marL="0" marR="0" lvl="0" indent="0" algn="l" defTabSz="457200" rtl="0" eaLnBrk="1" fontAlgn="auto" latinLnBrk="0" hangingPunct="1">
              <a:lnSpc>
                <a:spcPct val="100000"/>
              </a:lnSpc>
              <a:spcBef>
                <a:spcPct val="3000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Notes Placeholder 6"/>
          <p:cNvSpPr>
            <a:spLocks noGrp="1"/>
          </p:cNvSpPr>
          <p:nvPr>
            <p:ph type="body" idx="1"/>
          </p:nvPr>
        </p:nvSpPr>
        <p:spPr/>
        <p:txBody>
          <a:bodyPr/>
          <a:lstStyle/>
          <a:p>
            <a:r>
              <a:rPr lang="en-US" dirty="0"/>
              <a:t>P: But </a:t>
            </a:r>
            <a:r>
              <a:rPr lang="en-US" dirty="0" err="1"/>
              <a:t>ICASS</a:t>
            </a:r>
            <a:r>
              <a:rPr lang="en-US" dirty="0"/>
              <a:t> does not have a separate appropriation from Congress to pay for the services that they use. The services </a:t>
            </a:r>
            <a:r>
              <a:rPr lang="en-US" dirty="0" err="1"/>
              <a:t>ICASS</a:t>
            </a:r>
            <a:r>
              <a:rPr lang="en-US" dirty="0"/>
              <a:t> employees use is tracked exactly the same way that other Agencies’ use of services are tracked, using a specific Agency Code. Since no appropriation is available to pay for the services the </a:t>
            </a:r>
            <a:r>
              <a:rPr lang="en-US" dirty="0" err="1"/>
              <a:t>ICASS</a:t>
            </a:r>
            <a:r>
              <a:rPr lang="en-US" dirty="0"/>
              <a:t> employees used, their bill is divided  among the agencies that do have appropriations according to each agency’s percentage of the entire </a:t>
            </a:r>
            <a:r>
              <a:rPr lang="en-US" dirty="0" err="1"/>
              <a:t>ICASS</a:t>
            </a:r>
            <a:r>
              <a:rPr lang="en-US" dirty="0"/>
              <a:t> bill.  </a:t>
            </a:r>
          </a:p>
        </p:txBody>
      </p:sp>
      <p:sp>
        <p:nvSpPr>
          <p:cNvPr id="3" name="Slide Image Placeholder 2">
            <a:extLst>
              <a:ext uri="{FF2B5EF4-FFF2-40B4-BE49-F238E27FC236}">
                <a16:creationId xmlns:a16="http://schemas.microsoft.com/office/drawing/2014/main" id="{A7B9B3C9-6709-3213-E0DF-E8B266A425DD}"/>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9CF62FF6-032E-F304-40A6-FD7F6A141F26}"/>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191241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3"/>
          <p:cNvSpPr>
            <a:spLocks noGrp="1" noChangeArrowheads="1"/>
          </p:cNvSpPr>
          <p:nvPr>
            <p:ph type="body" idx="1"/>
          </p:nvPr>
        </p:nvSpPr>
        <p:spPr/>
        <p:txBody>
          <a:bodyPr/>
          <a:lstStyle/>
          <a:p>
            <a:r>
              <a:rPr lang="en-US" dirty="0">
                <a:solidFill>
                  <a:srgbClr val="FF0000"/>
                </a:solidFill>
              </a:rPr>
              <a:t>H: Now, this slide provides a simple illustration of the concept of </a:t>
            </a:r>
            <a:r>
              <a:rPr lang="en-US" dirty="0" err="1">
                <a:solidFill>
                  <a:srgbClr val="FF0000"/>
                </a:solidFill>
              </a:rPr>
              <a:t>ICASS</a:t>
            </a:r>
            <a:r>
              <a:rPr lang="en-US" dirty="0">
                <a:solidFill>
                  <a:srgbClr val="FF0000"/>
                </a:solidFill>
              </a:rPr>
              <a:t> Redistribution. Every agency pays its direct share of </a:t>
            </a:r>
            <a:r>
              <a:rPr lang="en-US" dirty="0" err="1">
                <a:solidFill>
                  <a:srgbClr val="FF0000"/>
                </a:solidFill>
              </a:rPr>
              <a:t>ICASS</a:t>
            </a:r>
            <a:r>
              <a:rPr lang="en-US" dirty="0">
                <a:solidFill>
                  <a:srgbClr val="FF0000"/>
                </a:solidFill>
              </a:rPr>
              <a:t> costs at post based on its Workload Counts.</a:t>
            </a:r>
          </a:p>
          <a:p>
            <a:endParaRPr lang="en-US" dirty="0">
              <a:solidFill>
                <a:srgbClr val="FF0000"/>
              </a:solidFill>
            </a:endParaRPr>
          </a:p>
          <a:p>
            <a:r>
              <a:rPr lang="en-US" dirty="0">
                <a:solidFill>
                  <a:srgbClr val="FF0000"/>
                </a:solidFill>
              </a:rPr>
              <a:t>In addition, every agency pays a share of the cost of </a:t>
            </a:r>
            <a:r>
              <a:rPr lang="en-US" dirty="0" err="1">
                <a:solidFill>
                  <a:srgbClr val="FF0000"/>
                </a:solidFill>
              </a:rPr>
              <a:t>ICASS</a:t>
            </a:r>
            <a:r>
              <a:rPr lang="en-US" dirty="0">
                <a:solidFill>
                  <a:srgbClr val="FF0000"/>
                </a:solidFill>
              </a:rPr>
              <a:t> employees’ consumption of services.  Note that the portion paid by each agency of ICASS Redistribution is directly related to the portion of total direct costs they pay.</a:t>
            </a:r>
          </a:p>
        </p:txBody>
      </p:sp>
      <p:sp>
        <p:nvSpPr>
          <p:cNvPr id="3" name="Slide Image Placeholder 2">
            <a:extLst>
              <a:ext uri="{FF2B5EF4-FFF2-40B4-BE49-F238E27FC236}">
                <a16:creationId xmlns:a16="http://schemas.microsoft.com/office/drawing/2014/main" id="{9A9A07B3-0D3E-ED7A-DA8D-E2831F0C78EE}"/>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C770060A-BFAB-370F-A00C-BA27FFCE2C02}"/>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7274722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Are there any questions that we have covered so far? If so, please unmute yourself and ask!</a:t>
            </a:r>
          </a:p>
          <a:p>
            <a:endParaRPr lang="en-US" dirty="0">
              <a:solidFill>
                <a:srgbClr val="FF0000"/>
              </a:solidFill>
            </a:endParaRPr>
          </a:p>
          <a:p>
            <a:r>
              <a:rPr lang="en-US" dirty="0">
                <a:solidFill>
                  <a:srgbClr val="FF0000"/>
                </a:solidFill>
              </a:rPr>
              <a:t>Remember the chat box….</a:t>
            </a:r>
          </a:p>
          <a:p>
            <a:endParaRPr lang="en-US" dirty="0"/>
          </a:p>
          <a:p>
            <a:endParaRPr lang="en-US" dirty="0"/>
          </a:p>
        </p:txBody>
      </p:sp>
      <p:sp>
        <p:nvSpPr>
          <p:cNvPr id="6" name="Slide Image Placeholder 5">
            <a:extLst>
              <a:ext uri="{FF2B5EF4-FFF2-40B4-BE49-F238E27FC236}">
                <a16:creationId xmlns:a16="http://schemas.microsoft.com/office/drawing/2014/main" id="{40C42711-F000-C33A-7D20-E3052CD5C958}"/>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046D45F4-764B-C209-A526-C7ED7CC5260D}"/>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2835690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71956" y="2995448"/>
            <a:ext cx="6355474" cy="5633546"/>
          </a:xfrm>
        </p:spPr>
        <p:txBody>
          <a:bodyPr/>
          <a:lstStyle/>
          <a:p>
            <a:r>
              <a:rPr lang="en-US" sz="1300" dirty="0">
                <a:solidFill>
                  <a:srgbClr val="FF0000"/>
                </a:solidFill>
              </a:rPr>
              <a:t>H:  To give you an idea of what ICASS invoice and reports looks like, we will use the Final budget as an example.  On the screen is a post invoice and is called the Invoice by Agency by Post and is also known as report #12. This invoice is for </a:t>
            </a:r>
            <a:r>
              <a:rPr lang="en-US" sz="1300" dirty="0" err="1">
                <a:solidFill>
                  <a:srgbClr val="FF0000"/>
                </a:solidFill>
              </a:rPr>
              <a:t>ICASS</a:t>
            </a:r>
            <a:r>
              <a:rPr lang="en-US" sz="1300" dirty="0">
                <a:solidFill>
                  <a:srgbClr val="FF0000"/>
                </a:solidFill>
              </a:rPr>
              <a:t> Services provided to an agency at a post. Let’s call this Agency Bravo’s invoice.  When the representative at post signs this invoice, they authorize Agency Bravo headquarters in DC to pay this bill.  It is a two-page document and we will see the second page on the next screen.</a:t>
            </a:r>
          </a:p>
          <a:p>
            <a:endParaRPr lang="en-US" sz="1300" dirty="0"/>
          </a:p>
          <a:p>
            <a:r>
              <a:rPr lang="en-US" sz="1300" dirty="0"/>
              <a:t>P:  (click) Note the Cost Centers listed in the first column – these are the Cost Centers that Bravo subscribes to at this particular post.  Your invoice may be different, of course, because your Agency may have subscribed to different services at your post.</a:t>
            </a:r>
          </a:p>
          <a:p>
            <a:endParaRPr lang="en-US" sz="1300" dirty="0"/>
          </a:p>
          <a:p>
            <a:r>
              <a:rPr lang="en-US" sz="1300" dirty="0"/>
              <a:t>[click]  You will see that the Invoice is divided into two sections, left to right.  </a:t>
            </a:r>
          </a:p>
          <a:p>
            <a:endParaRPr lang="en-US" sz="1300" dirty="0"/>
          </a:p>
          <a:p>
            <a:r>
              <a:rPr lang="en-US" sz="1300" dirty="0"/>
              <a:t>[click]  Focus your attention on the left side, Post Held Funds, with column titles on the left.  (click) The numbers on the right are Washington Held Funds.  Those amounts are related to costs incurred in Washington, but billed to agencies on the post invoice because of what they represent. </a:t>
            </a:r>
          </a:p>
          <a:p>
            <a:endParaRPr lang="en-US" sz="1300" dirty="0"/>
          </a:p>
          <a:p>
            <a:r>
              <a:rPr lang="en-US" sz="1300" dirty="0"/>
              <a:t>[click]  The three categories under “Post Held Funds” at the top indicate the three different categories of expenditures in ICASS. Each one is fenced – that means they are tracked separately and can not be intermingled with funds in the other two categories. The first set of funds is OBO, Overseas Building Operations and the second is DS or Diplomatic Security. The third set of funds is what we call the Regional Bureau funds and that is the main category of expenditures for administrative support services.</a:t>
            </a:r>
          </a:p>
        </p:txBody>
      </p:sp>
      <p:sp>
        <p:nvSpPr>
          <p:cNvPr id="8" name="Slide Image Placeholder 7">
            <a:extLst>
              <a:ext uri="{FF2B5EF4-FFF2-40B4-BE49-F238E27FC236}">
                <a16:creationId xmlns:a16="http://schemas.microsoft.com/office/drawing/2014/main" id="{26E99EDC-4765-0211-FCFA-ECA5A22C0642}"/>
              </a:ext>
            </a:extLst>
          </p:cNvPr>
          <p:cNvSpPr>
            <a:spLocks noGrp="1" noRot="1" noChangeAspect="1"/>
          </p:cNvSpPr>
          <p:nvPr>
            <p:ph type="sldImg"/>
          </p:nvPr>
        </p:nvSpPr>
        <p:spPr>
          <a:xfrm>
            <a:off x="958850" y="458788"/>
            <a:ext cx="4505325" cy="2535237"/>
          </a:xfrm>
        </p:spPr>
      </p:sp>
      <p:sp>
        <p:nvSpPr>
          <p:cNvPr id="9" name="Header Placeholder 8">
            <a:extLst>
              <a:ext uri="{FF2B5EF4-FFF2-40B4-BE49-F238E27FC236}">
                <a16:creationId xmlns:a16="http://schemas.microsoft.com/office/drawing/2014/main" id="{A9DB011A-E1C0-806F-6CD6-C74D881C652D}"/>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638959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This is the second page of the Invoice by Agency Bravo’s Final Budget at this particular post. </a:t>
            </a:r>
          </a:p>
          <a:p>
            <a:endParaRPr lang="en-US" dirty="0"/>
          </a:p>
          <a:p>
            <a:r>
              <a:rPr lang="en-US" dirty="0"/>
              <a:t>[click]  Now look at the highlighted cell on the invoice</a:t>
            </a:r>
            <a:r>
              <a:rPr lang="en-US" u="sng" dirty="0"/>
              <a:t>:  </a:t>
            </a:r>
            <a:r>
              <a:rPr lang="en-US" b="1" u="sng" dirty="0"/>
              <a:t>ICASS Redistribution</a:t>
            </a:r>
            <a:r>
              <a:rPr lang="en-US" b="1" dirty="0"/>
              <a:t>. </a:t>
            </a:r>
            <a:r>
              <a:rPr lang="en-US" dirty="0"/>
              <a:t>It shows that Agency Bravo at this post paid $43,020 for its share of the costs of services that the ICASS service providers themselves received.  This amount is of the total invoice that Agency Bravo received at this post in this particular fiscal year.</a:t>
            </a:r>
          </a:p>
          <a:p>
            <a:endParaRPr lang="en-US" dirty="0"/>
          </a:p>
          <a:p>
            <a:r>
              <a:rPr lang="en-US" dirty="0"/>
              <a:t>Note the grand total of $144,667 at the bottom right of the invoice.  We will see that number again on the next slide.</a:t>
            </a:r>
          </a:p>
          <a:p>
            <a:endParaRPr lang="en-US" dirty="0"/>
          </a:p>
          <a:p>
            <a:endParaRPr lang="en-US" dirty="0"/>
          </a:p>
        </p:txBody>
      </p:sp>
      <p:sp>
        <p:nvSpPr>
          <p:cNvPr id="6" name="Slide Image Placeholder 5">
            <a:extLst>
              <a:ext uri="{FF2B5EF4-FFF2-40B4-BE49-F238E27FC236}">
                <a16:creationId xmlns:a16="http://schemas.microsoft.com/office/drawing/2014/main" id="{2BBF3A6C-974D-6490-E023-7F19BE542B4A}"/>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BE86216A-D870-D949-0E1D-C95560F9FB20}"/>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1817706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8747" y="4400551"/>
            <a:ext cx="6432330" cy="3997215"/>
          </a:xfrm>
        </p:spPr>
        <p:txBody>
          <a:bodyPr/>
          <a:lstStyle/>
          <a:p>
            <a:r>
              <a:rPr lang="en-US" dirty="0">
                <a:solidFill>
                  <a:srgbClr val="FF0000"/>
                </a:solidFill>
              </a:rPr>
              <a:t>H:  Now let's have a look at this report, the Agency Invoice Summary also known as report #15.  This is an example of a report that shows the total ICASS Final Budget for this particular US Mission and how ICASS costs have been distributed among all the offices that are located there.  This report includes all of the offices that pay for administrative support services and this report is available to everyone in the Mission.</a:t>
            </a:r>
          </a:p>
          <a:p>
            <a:endParaRPr lang="en-US" dirty="0"/>
          </a:p>
          <a:p>
            <a:r>
              <a:rPr lang="en-US" dirty="0"/>
              <a:t>P: [click]: And here you will see the total for Agency Bravo is $144,667 which is the total we saw on the previous report.</a:t>
            </a:r>
          </a:p>
          <a:p>
            <a:endParaRPr lang="en-US" dirty="0"/>
          </a:p>
          <a:p>
            <a:r>
              <a:rPr lang="en-US" dirty="0"/>
              <a:t>You can get any of these worksheets and reports either from your Financial Management Office at post or by contacting the </a:t>
            </a:r>
            <a:r>
              <a:rPr lang="en-US" dirty="0" err="1"/>
              <a:t>ICASS</a:t>
            </a:r>
            <a:r>
              <a:rPr lang="en-US" dirty="0"/>
              <a:t> Service Center.  We’ll give you the email address at the end of the presentation.  </a:t>
            </a:r>
          </a:p>
          <a:p>
            <a:endParaRPr lang="en-US" dirty="0"/>
          </a:p>
          <a:p>
            <a:r>
              <a:rPr lang="en-US" dirty="0"/>
              <a:t>I’m going to stop here for a moment to see if you have any questions about this invoice, please either type them into the </a:t>
            </a:r>
            <a:r>
              <a:rPr lang="en-US" dirty="0" err="1"/>
              <a:t>slido</a:t>
            </a:r>
            <a:r>
              <a:rPr lang="en-US" dirty="0"/>
              <a:t> question box, or feel free to unmute and ask and we’ll be happy to answer them.</a:t>
            </a:r>
          </a:p>
          <a:p>
            <a:endParaRPr lang="en-US" dirty="0"/>
          </a:p>
        </p:txBody>
      </p:sp>
      <p:sp>
        <p:nvSpPr>
          <p:cNvPr id="6" name="Slide Image Placeholder 5">
            <a:extLst>
              <a:ext uri="{FF2B5EF4-FFF2-40B4-BE49-F238E27FC236}">
                <a16:creationId xmlns:a16="http://schemas.microsoft.com/office/drawing/2014/main" id="{E5D02FFC-5E60-1CF4-F67E-DDA0CD7844BB}"/>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6F7E3AE3-9572-B9A7-771B-18714D01008E}"/>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6270458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P:  I know we’ve gone over a lot of information about invoices so I want to take a moment to see if you have any questions. If so, please unmute yourself and ask!</a:t>
            </a:r>
          </a:p>
          <a:p>
            <a:endParaRPr lang="en-US" dirty="0"/>
          </a:p>
          <a:p>
            <a:pPr lvl="0"/>
            <a:r>
              <a:rPr lang="en-US" dirty="0"/>
              <a:t>(Presenter pauses and moderates discussion of any questions asked, then determines when the question pause has concluded.  To cue tech to move to the next slide, state “We’ll continue now other ICASS reports, but don’t hesitate to continue asking questions about anything that is unclear, or about which you would like more information.”)</a:t>
            </a:r>
          </a:p>
          <a:p>
            <a:endParaRPr lang="en-US" dirty="0"/>
          </a:p>
        </p:txBody>
      </p:sp>
      <p:sp>
        <p:nvSpPr>
          <p:cNvPr id="6" name="Slide Image Placeholder 5">
            <a:extLst>
              <a:ext uri="{FF2B5EF4-FFF2-40B4-BE49-F238E27FC236}">
                <a16:creationId xmlns:a16="http://schemas.microsoft.com/office/drawing/2014/main" id="{9AEB61AA-3FB8-A6C8-8CBC-8F7C39687D74}"/>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433EE510-1876-EAA5-6596-242D53F78B66}"/>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72858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So now, we have a couple of polls for you. In this first poll, tell us what brought you here today.  Please unmute and let us know or if the chat box works for you, please let us know.  Some of you may not be able to use the chat box so please unmute and let us know your answer.</a:t>
            </a:r>
          </a:p>
          <a:p>
            <a:endParaRPr lang="en-US" dirty="0">
              <a:solidFill>
                <a:srgbClr val="FF0000"/>
              </a:solidFill>
            </a:endParaRPr>
          </a:p>
          <a:p>
            <a:r>
              <a:rPr lang="en-US" dirty="0">
                <a:solidFill>
                  <a:srgbClr val="FF0000"/>
                </a:solidFill>
              </a:rPr>
              <a:t>If none of the choices apply,  then please let us know your connection to ICASS as well. </a:t>
            </a:r>
          </a:p>
          <a:p>
            <a:endParaRPr lang="en-US" dirty="0">
              <a:solidFill>
                <a:srgbClr val="FF0000"/>
              </a:solidFill>
            </a:endParaRPr>
          </a:p>
          <a:p>
            <a:r>
              <a:rPr lang="en-US" dirty="0">
                <a:solidFill>
                  <a:srgbClr val="FF0000"/>
                </a:solidFill>
              </a:rPr>
              <a:t>Also, if you are in a group – please let us know your location and the number of people in your group in the box in the chat box for a shout out by us!</a:t>
            </a:r>
          </a:p>
          <a:p>
            <a:endParaRPr lang="en-US" dirty="0"/>
          </a:p>
        </p:txBody>
      </p:sp>
      <p:sp>
        <p:nvSpPr>
          <p:cNvPr id="6" name="Slide Image Placeholder 5">
            <a:extLst>
              <a:ext uri="{FF2B5EF4-FFF2-40B4-BE49-F238E27FC236}">
                <a16:creationId xmlns:a16="http://schemas.microsoft.com/office/drawing/2014/main" id="{23FB59A8-EDCD-59A8-146D-F8664F78E9F7}"/>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5C9DA3C3-70A0-F4EE-7F5E-CB4743D6A1EB}"/>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3560742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32535" y="4400551"/>
            <a:ext cx="5779362" cy="3850071"/>
          </a:xfrm>
        </p:spPr>
        <p:txBody>
          <a:bodyPr/>
          <a:lstStyle/>
          <a:p>
            <a:r>
              <a:rPr lang="en-US" dirty="0">
                <a:solidFill>
                  <a:srgbClr val="FF0000"/>
                </a:solidFill>
              </a:rPr>
              <a:t>H: On your screen is a link to 3 short tutorials on Invoices. These are the only 3 videos on this webpage.  The first is on the ICASS Billing from Post’s perspective, which will be most useful for those of you approving invoices AT POST.   Although this information has largely been covered by this webinar,  viewing this video when you are asked to approve your agency’s bill will provide you with an excellent just-in-time review of the process.  </a:t>
            </a:r>
          </a:p>
          <a:p>
            <a:endParaRPr lang="en-US" dirty="0"/>
          </a:p>
          <a:p>
            <a:r>
              <a:rPr lang="en-US" dirty="0"/>
              <a:t>The second is on the ICASS Invoice from the Washington perspective, which will be most useful to those of you in Atlanta or Washington D.C. who are looking at the agency level invoices.  </a:t>
            </a:r>
          </a:p>
          <a:p>
            <a:endParaRPr lang="en-US" dirty="0"/>
          </a:p>
          <a:p>
            <a:r>
              <a:rPr lang="en-US" dirty="0"/>
              <a:t>The last one is the ICASS TDY post policy and invoices, which explains how ICASS billing is handled for visitors to post. Each tutorial ranges from about 10 -15 minutes.  Again, I highly recommend that you watch these videos both as a review of the material we’re covering today, and to get more detail on these particular processes.</a:t>
            </a:r>
          </a:p>
        </p:txBody>
      </p:sp>
      <p:sp>
        <p:nvSpPr>
          <p:cNvPr id="6" name="Slide Image Placeholder 5">
            <a:extLst>
              <a:ext uri="{FF2B5EF4-FFF2-40B4-BE49-F238E27FC236}">
                <a16:creationId xmlns:a16="http://schemas.microsoft.com/office/drawing/2014/main" id="{E3B22D11-532A-A01F-7F22-07F40999672D}"/>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A0ACAB7C-966B-67EE-FD58-777CBBC2A329}"/>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2038506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_____what else should our Agency colleagues do to have an impact on ICASS at the post level?</a:t>
            </a:r>
          </a:p>
          <a:p>
            <a:endParaRPr lang="en-US" dirty="0"/>
          </a:p>
          <a:p>
            <a:r>
              <a:rPr lang="en-US" dirty="0"/>
              <a:t>P:  Our motto is “Get Involved”. Each agency has a say in the </a:t>
            </a:r>
            <a:r>
              <a:rPr lang="en-US" dirty="0" err="1"/>
              <a:t>ICASS</a:t>
            </a:r>
            <a:r>
              <a:rPr lang="en-US" dirty="0"/>
              <a:t> budget at Post, and will want to ensure that you are receiving the services you need. You or your Agency’s representatives at Post must be involved at all levels of the </a:t>
            </a:r>
            <a:r>
              <a:rPr lang="en-US" dirty="0" err="1"/>
              <a:t>ICASS</a:t>
            </a:r>
            <a:r>
              <a:rPr lang="en-US" dirty="0"/>
              <a:t> process. It doesn’t take much of your time, and will make a significant difference for everyone at post. We urge you to participate by serving on the Budget Committee at your post. It may not be you, but someone from your agency should be at all Budget Committee meetings.</a:t>
            </a:r>
          </a:p>
          <a:p>
            <a:endParaRPr lang="en-US" dirty="0"/>
          </a:p>
          <a:p>
            <a:r>
              <a:rPr lang="en-US" dirty="0">
                <a:solidFill>
                  <a:srgbClr val="FF0000"/>
                </a:solidFill>
              </a:rPr>
              <a:t>H:  Every agency in ICASS has a seat on the Budget Committee in every US Mission where it has offices. </a:t>
            </a:r>
          </a:p>
          <a:p>
            <a:endParaRPr lang="en-US" dirty="0"/>
          </a:p>
        </p:txBody>
      </p:sp>
      <p:sp>
        <p:nvSpPr>
          <p:cNvPr id="8" name="Slide Image Placeholder 7">
            <a:extLst>
              <a:ext uri="{FF2B5EF4-FFF2-40B4-BE49-F238E27FC236}">
                <a16:creationId xmlns:a16="http://schemas.microsoft.com/office/drawing/2014/main" id="{878BB10F-F8EB-29E2-8601-5C06B830BC72}"/>
              </a:ext>
            </a:extLst>
          </p:cNvPr>
          <p:cNvSpPr>
            <a:spLocks noGrp="1" noRot="1" noChangeAspect="1"/>
          </p:cNvSpPr>
          <p:nvPr>
            <p:ph type="sldImg"/>
          </p:nvPr>
        </p:nvSpPr>
        <p:spPr/>
      </p:sp>
      <p:sp>
        <p:nvSpPr>
          <p:cNvPr id="9" name="Header Placeholder 8">
            <a:extLst>
              <a:ext uri="{FF2B5EF4-FFF2-40B4-BE49-F238E27FC236}">
                <a16:creationId xmlns:a16="http://schemas.microsoft.com/office/drawing/2014/main" id="{34832FE7-DDDB-90EE-078B-33C823EC5F6B}"/>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4221109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As an active participant,  you will have a voice in how </a:t>
            </a:r>
            <a:r>
              <a:rPr lang="en-US" dirty="0" err="1">
                <a:solidFill>
                  <a:srgbClr val="FF0000"/>
                </a:solidFill>
              </a:rPr>
              <a:t>ICASS</a:t>
            </a:r>
            <a:r>
              <a:rPr lang="en-US" dirty="0">
                <a:solidFill>
                  <a:srgbClr val="FF0000"/>
                </a:solidFill>
              </a:rPr>
              <a:t> monies are spent. </a:t>
            </a:r>
            <a:r>
              <a:rPr lang="en-US" dirty="0" err="1">
                <a:solidFill>
                  <a:srgbClr val="FF0000"/>
                </a:solidFill>
              </a:rPr>
              <a:t>ICASS</a:t>
            </a:r>
            <a:r>
              <a:rPr lang="en-US" dirty="0">
                <a:solidFill>
                  <a:srgbClr val="FF0000"/>
                </a:solidFill>
              </a:rPr>
              <a:t> works best when all Agency representatives participate actively to partner with service providers in the process. </a:t>
            </a:r>
          </a:p>
          <a:p>
            <a:endParaRPr lang="en-US" dirty="0"/>
          </a:p>
        </p:txBody>
      </p:sp>
      <p:sp>
        <p:nvSpPr>
          <p:cNvPr id="6" name="Slide Image Placeholder 5">
            <a:extLst>
              <a:ext uri="{FF2B5EF4-FFF2-40B4-BE49-F238E27FC236}">
                <a16:creationId xmlns:a16="http://schemas.microsoft.com/office/drawing/2014/main" id="{BA2DD5D7-91AC-D6E4-E532-DFC24E7A5662}"/>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EA7A495C-7A75-F20B-A6DC-42B6BFB30076}"/>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5384970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Lastly, it’s important to get involved as it’s your agency’s money!  </a:t>
            </a:r>
          </a:p>
          <a:p>
            <a:endParaRPr lang="en-US" dirty="0">
              <a:solidFill>
                <a:srgbClr val="FF0000"/>
              </a:solidFill>
            </a:endParaRPr>
          </a:p>
          <a:p>
            <a:r>
              <a:rPr lang="en-US" dirty="0">
                <a:solidFill>
                  <a:srgbClr val="FF0000"/>
                </a:solidFill>
              </a:rPr>
              <a:t>[Ref.:  </a:t>
            </a:r>
            <a:r>
              <a:rPr lang="en-US" dirty="0" err="1">
                <a:solidFill>
                  <a:srgbClr val="FF0000"/>
                </a:solidFill>
              </a:rPr>
              <a:t>ICASS</a:t>
            </a:r>
            <a:r>
              <a:rPr lang="en-US" dirty="0">
                <a:solidFill>
                  <a:srgbClr val="FF0000"/>
                </a:solidFill>
              </a:rPr>
              <a:t> Handbook on governance at post:  6 FAH-5 222.3 for </a:t>
            </a:r>
            <a:r>
              <a:rPr lang="en-US" dirty="0" err="1">
                <a:solidFill>
                  <a:srgbClr val="FF0000"/>
                </a:solidFill>
              </a:rPr>
              <a:t>ICASS</a:t>
            </a:r>
            <a:r>
              <a:rPr lang="en-US" dirty="0">
                <a:solidFill>
                  <a:srgbClr val="FF0000"/>
                </a:solidFill>
              </a:rPr>
              <a:t> Council and 6 FAH-5 222.4 for Budget Committee.]</a:t>
            </a:r>
          </a:p>
          <a:p>
            <a:endParaRPr lang="en-US" dirty="0"/>
          </a:p>
        </p:txBody>
      </p:sp>
      <p:sp>
        <p:nvSpPr>
          <p:cNvPr id="6" name="Slide Image Placeholder 5">
            <a:extLst>
              <a:ext uri="{FF2B5EF4-FFF2-40B4-BE49-F238E27FC236}">
                <a16:creationId xmlns:a16="http://schemas.microsoft.com/office/drawing/2014/main" id="{6AEC5DDA-4365-26D8-09E1-D4099FDC0407}"/>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AFA5D213-1DD5-5BCC-83D1-03413575B44A}"/>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210772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66043" y="3396028"/>
            <a:ext cx="6385034" cy="5438939"/>
          </a:xfrm>
        </p:spPr>
        <p:txBody>
          <a:bodyPr/>
          <a:lstStyle/>
          <a:p>
            <a:r>
              <a:rPr lang="en-US" dirty="0">
                <a:solidFill>
                  <a:srgbClr val="FF0000"/>
                </a:solidFill>
              </a:rPr>
              <a:t>H:   On the screen you will see the ICASS Meeting Planning Schedule. It is an indispensable guide for both the Council and the Budget Committee.  It provides a timeline for ICASS meetings to be held throughout the year. For the purpose of this webinar, the next upcoming meeting at post is highlighted on your screen. </a:t>
            </a:r>
          </a:p>
          <a:p>
            <a:endParaRPr lang="en-US" dirty="0">
              <a:solidFill>
                <a:srgbClr val="FF0000"/>
              </a:solidFill>
            </a:endParaRPr>
          </a:p>
          <a:p>
            <a:r>
              <a:rPr lang="en-US" dirty="0">
                <a:solidFill>
                  <a:srgbClr val="FF0000"/>
                </a:solidFill>
              </a:rPr>
              <a:t> xxx, could you also tell us more about the ICASS Meeting Planning Schedule for the Council and Budget Committee?</a:t>
            </a:r>
          </a:p>
          <a:p>
            <a:endParaRPr lang="en-US" dirty="0"/>
          </a:p>
          <a:p>
            <a:r>
              <a:rPr lang="en-US" dirty="0"/>
              <a:t>P: This document will provide you with the basis for scheduling meetings throughout the year, and is an excellent tool for understanding what comes next in the ICASS process.  The Meeting Planning Schedule is a 9-page document and the first page is on your screen.  On the subsequent pages, you will find an outline for every Council and Budget Committee meeting throughout the year.  The specific page for each meeting includes the following:</a:t>
            </a:r>
          </a:p>
          <a:p>
            <a:endParaRPr lang="en-US" dirty="0"/>
          </a:p>
          <a:p>
            <a:pPr lvl="1"/>
            <a:r>
              <a:rPr lang="en-US" dirty="0"/>
              <a:t>When to meet.</a:t>
            </a:r>
          </a:p>
          <a:p>
            <a:pPr lvl="1"/>
            <a:r>
              <a:rPr lang="en-US" dirty="0"/>
              <a:t>What the meeting is about.</a:t>
            </a:r>
          </a:p>
          <a:p>
            <a:pPr lvl="1"/>
            <a:r>
              <a:rPr lang="en-US" dirty="0"/>
              <a:t>What documentation you should receive in advance of the meeting.</a:t>
            </a:r>
          </a:p>
          <a:p>
            <a:pPr lvl="1"/>
            <a:r>
              <a:rPr lang="en-US" dirty="0"/>
              <a:t>What points the Service Provider should cover.</a:t>
            </a:r>
          </a:p>
          <a:p>
            <a:pPr lvl="1"/>
            <a:r>
              <a:rPr lang="en-US" dirty="0"/>
              <a:t>And finally, what outcomes or actions are expected from the meeting.</a:t>
            </a:r>
          </a:p>
          <a:p>
            <a:pPr lvl="0"/>
            <a:endParaRPr lang="en-US" dirty="0"/>
          </a:p>
          <a:p>
            <a:pPr lvl="0"/>
            <a:endParaRPr lang="en-US" dirty="0"/>
          </a:p>
        </p:txBody>
      </p:sp>
      <p:sp>
        <p:nvSpPr>
          <p:cNvPr id="6" name="Slide Image Placeholder 5">
            <a:extLst>
              <a:ext uri="{FF2B5EF4-FFF2-40B4-BE49-F238E27FC236}">
                <a16:creationId xmlns:a16="http://schemas.microsoft.com/office/drawing/2014/main" id="{03F8D151-4559-5A9B-0B96-25BEE30E2720}"/>
              </a:ext>
            </a:extLst>
          </p:cNvPr>
          <p:cNvSpPr>
            <a:spLocks noGrp="1" noRot="1" noChangeAspect="1"/>
          </p:cNvSpPr>
          <p:nvPr>
            <p:ph type="sldImg"/>
          </p:nvPr>
        </p:nvSpPr>
        <p:spPr>
          <a:xfrm>
            <a:off x="485775" y="309563"/>
            <a:ext cx="5486400" cy="3086100"/>
          </a:xfrm>
        </p:spPr>
      </p:sp>
      <p:sp>
        <p:nvSpPr>
          <p:cNvPr id="8" name="Header Placeholder 7">
            <a:extLst>
              <a:ext uri="{FF2B5EF4-FFF2-40B4-BE49-F238E27FC236}">
                <a16:creationId xmlns:a16="http://schemas.microsoft.com/office/drawing/2014/main" id="{29BCE68B-ABDB-448A-C6BC-33D4001E89A2}"/>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2299504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7428" y="4130567"/>
            <a:ext cx="6104470" cy="4206984"/>
          </a:xfrm>
        </p:spPr>
        <p:txBody>
          <a:bodyPr/>
          <a:lstStyle/>
          <a:p>
            <a:r>
              <a:rPr lang="en-US" dirty="0">
                <a:solidFill>
                  <a:srgbClr val="FF0000"/>
                </a:solidFill>
              </a:rPr>
              <a:t>H: This document is available for you on ICASSTraining.com, which is listed on your screen. This site also includes a video series to assist posts in preparing for these critical meetings. This series is called Meeting Planning Schedule and was created to help walk you through the ICASS budget process starting at the beginning of the fiscal year.  </a:t>
            </a:r>
          </a:p>
          <a:p>
            <a:endParaRPr lang="en-US" dirty="0">
              <a:solidFill>
                <a:srgbClr val="FF0000"/>
              </a:solidFill>
            </a:endParaRPr>
          </a:p>
          <a:p>
            <a:r>
              <a:rPr lang="en-US" dirty="0">
                <a:solidFill>
                  <a:srgbClr val="FF0000"/>
                </a:solidFill>
              </a:rPr>
              <a:t>With each session, we explain what you should be expecting at this stage of the ICASS budget process. You can view these short 10-minute videos with a simple click and view feature as there is no registration required, and you can also access it using your smart phone.  </a:t>
            </a:r>
          </a:p>
          <a:p>
            <a:endParaRPr lang="en-US" dirty="0">
              <a:solidFill>
                <a:srgbClr val="FF0000"/>
              </a:solidFill>
            </a:endParaRPr>
          </a:p>
          <a:p>
            <a:r>
              <a:rPr lang="en-US" dirty="0">
                <a:solidFill>
                  <a:srgbClr val="FF0000"/>
                </a:solidFill>
              </a:rPr>
              <a:t>Lastly, on our Just-in-Time method, the ISC will send direct links to the inboxes of service providers, Budget Committee and ICASS Council members prior to each ICASS meeting at post. </a:t>
            </a:r>
          </a:p>
          <a:p>
            <a:endParaRPr lang="en-US" dirty="0">
              <a:solidFill>
                <a:srgbClr val="FF0000"/>
              </a:solidFill>
            </a:endParaRPr>
          </a:p>
          <a:p>
            <a:r>
              <a:rPr lang="en-US" dirty="0">
                <a:solidFill>
                  <a:srgbClr val="FF0000"/>
                </a:solidFill>
              </a:rPr>
              <a:t>So, please be on the lookout for this so that you can view them at your leisure instead of having to attend a live session. </a:t>
            </a:r>
          </a:p>
          <a:p>
            <a:pPr lvl="0"/>
            <a:endParaRPr lang="en-US" dirty="0"/>
          </a:p>
        </p:txBody>
      </p:sp>
      <p:sp>
        <p:nvSpPr>
          <p:cNvPr id="6" name="Slide Image Placeholder 5">
            <a:extLst>
              <a:ext uri="{FF2B5EF4-FFF2-40B4-BE49-F238E27FC236}">
                <a16:creationId xmlns:a16="http://schemas.microsoft.com/office/drawing/2014/main" id="{758A00BD-AC6B-1FF7-CA22-4A66736F4B2F}"/>
              </a:ext>
            </a:extLst>
          </p:cNvPr>
          <p:cNvSpPr>
            <a:spLocks noGrp="1" noRot="1" noChangeAspect="1"/>
          </p:cNvSpPr>
          <p:nvPr>
            <p:ph type="sldImg"/>
          </p:nvPr>
        </p:nvSpPr>
        <p:spPr>
          <a:xfrm>
            <a:off x="617538" y="806450"/>
            <a:ext cx="5486400" cy="3086100"/>
          </a:xfrm>
        </p:spPr>
      </p:sp>
      <p:sp>
        <p:nvSpPr>
          <p:cNvPr id="7" name="Header Placeholder 6">
            <a:extLst>
              <a:ext uri="{FF2B5EF4-FFF2-40B4-BE49-F238E27FC236}">
                <a16:creationId xmlns:a16="http://schemas.microsoft.com/office/drawing/2014/main" id="{49E6C791-62B8-F09D-3888-12CEAEB1232D}"/>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7893301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1534" y="4207633"/>
            <a:ext cx="7470939" cy="1877406"/>
          </a:xfrm>
        </p:spPr>
        <p:txBody>
          <a:bodyPr/>
          <a:lstStyle/>
          <a:p>
            <a:pPr>
              <a:lnSpc>
                <a:spcPct val="150000"/>
              </a:lnSpc>
              <a:defRPr/>
            </a:pPr>
            <a:r>
              <a:rPr lang="en-US" sz="1600" dirty="0"/>
              <a:t>P: On the screen we see the budget timeline for the FY24 budget. You can see that the FY24 ICASS Budget timeline covers multiple years because of how the budget is put together. </a:t>
            </a:r>
          </a:p>
          <a:p>
            <a:pPr>
              <a:lnSpc>
                <a:spcPct val="150000"/>
              </a:lnSpc>
              <a:defRPr/>
            </a:pPr>
            <a:endParaRPr lang="en-US" sz="1600" dirty="0"/>
          </a:p>
          <a:p>
            <a:pPr>
              <a:lnSpc>
                <a:spcPct val="150000"/>
              </a:lnSpc>
              <a:defRPr/>
            </a:pPr>
            <a:r>
              <a:rPr lang="en-US" sz="1600" dirty="0"/>
              <a:t>Cumulative workload counts cover 12 months spanning the prior two calendar years from May to April 30. The prior year workload count is used in calculating current year invoices</a:t>
            </a:r>
            <a:endParaRPr lang="en-US" sz="1600" dirty="0">
              <a:cs typeface="Calibri"/>
            </a:endParaRPr>
          </a:p>
          <a:p>
            <a:pPr>
              <a:lnSpc>
                <a:spcPct val="150000"/>
              </a:lnSpc>
              <a:defRP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8422473" y="6647688"/>
            <a:ext cx="843075" cy="297688"/>
          </a:xfrm>
          <a:prstGeom prst="rect">
            <a:avLst/>
          </a:prstGeom>
        </p:spPr>
        <p:txBody>
          <a:bodyPr/>
          <a:lstStyle/>
          <a:p>
            <a:pPr defTabSz="465887">
              <a:defRPr/>
            </a:pPr>
            <a:fld id="{DDAC6CC0-914F-4A6F-B8FE-1137B7ABBBE0}" type="slidenum">
              <a:rPr lang="ru-RU">
                <a:solidFill>
                  <a:prstClr val="black"/>
                </a:solidFill>
                <a:latin typeface="Calibri" panose="020F0502020204030204"/>
              </a:rPr>
              <a:pPr defTabSz="465887">
                <a:defRPr/>
              </a:pPr>
              <a:t>66</a:t>
            </a:fld>
            <a:endParaRPr lang="ru-RU" dirty="0">
              <a:solidFill>
                <a:prstClr val="black"/>
              </a:solidFill>
              <a:latin typeface="Calibri" panose="020F0502020204030204"/>
            </a:endParaRPr>
          </a:p>
        </p:txBody>
      </p:sp>
    </p:spTree>
    <p:extLst>
      <p:ext uri="{BB962C8B-B14F-4D97-AF65-F5344CB8AC3E}">
        <p14:creationId xmlns:p14="http://schemas.microsoft.com/office/powerpoint/2010/main" val="1363750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1534" y="4207633"/>
            <a:ext cx="7470939" cy="1877406"/>
          </a:xfrm>
        </p:spPr>
        <p:txBody>
          <a:bodyPr/>
          <a:lstStyle/>
          <a:p>
            <a:pPr>
              <a:lnSpc>
                <a:spcPct val="150000"/>
              </a:lnSpc>
              <a:defRPr/>
            </a:pPr>
            <a:r>
              <a:rPr lang="en-US" sz="1600" dirty="0"/>
              <a:t>P: For example, the Workload Counts that are used in preparing FY24 invoices were taken on May 1, 2023.</a:t>
            </a:r>
            <a:endParaRPr lang="en-US" sz="1600" dirty="0">
              <a:cs typeface="Calibri"/>
            </a:endParaRPr>
          </a:p>
          <a:p>
            <a:pPr>
              <a:lnSpc>
                <a:spcPct val="150000"/>
              </a:lnSpc>
              <a:defRP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8422473" y="6647688"/>
            <a:ext cx="843075" cy="297688"/>
          </a:xfrm>
          <a:prstGeom prst="rect">
            <a:avLst/>
          </a:prstGeom>
        </p:spPr>
        <p:txBody>
          <a:bodyPr/>
          <a:lstStyle/>
          <a:p>
            <a:pPr defTabSz="465887">
              <a:defRPr/>
            </a:pPr>
            <a:fld id="{DDAC6CC0-914F-4A6F-B8FE-1137B7ABBBE0}" type="slidenum">
              <a:rPr lang="ru-RU">
                <a:solidFill>
                  <a:prstClr val="black"/>
                </a:solidFill>
                <a:latin typeface="Calibri" panose="020F0502020204030204"/>
              </a:rPr>
              <a:pPr defTabSz="465887">
                <a:defRPr/>
              </a:pPr>
              <a:t>67</a:t>
            </a:fld>
            <a:endParaRPr lang="ru-RU" dirty="0">
              <a:solidFill>
                <a:prstClr val="black"/>
              </a:solidFill>
              <a:latin typeface="Calibri" panose="020F0502020204030204"/>
            </a:endParaRPr>
          </a:p>
        </p:txBody>
      </p:sp>
    </p:spTree>
    <p:extLst>
      <p:ext uri="{BB962C8B-B14F-4D97-AF65-F5344CB8AC3E}">
        <p14:creationId xmlns:p14="http://schemas.microsoft.com/office/powerpoint/2010/main" val="5733101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1534" y="4207633"/>
            <a:ext cx="7470939" cy="1877406"/>
          </a:xfrm>
        </p:spPr>
        <p:txBody>
          <a:bodyPr/>
          <a:lstStyle/>
          <a:p>
            <a:pPr>
              <a:lnSpc>
                <a:spcPct val="150000"/>
              </a:lnSpc>
              <a:defRPr/>
            </a:pPr>
            <a:r>
              <a:rPr lang="en-US" sz="1600" dirty="0"/>
              <a:t>P: These counts were approved by each agency at post in the summer 2023. </a:t>
            </a:r>
          </a:p>
          <a:p>
            <a:pPr>
              <a:lnSpc>
                <a:spcPct val="150000"/>
              </a:lnSpc>
              <a:defRP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8422473" y="6647688"/>
            <a:ext cx="843075" cy="297688"/>
          </a:xfrm>
          <a:prstGeom prst="rect">
            <a:avLst/>
          </a:prstGeom>
        </p:spPr>
        <p:txBody>
          <a:bodyPr/>
          <a:lstStyle/>
          <a:p>
            <a:pPr defTabSz="465887">
              <a:defRPr/>
            </a:pPr>
            <a:fld id="{DDAC6CC0-914F-4A6F-B8FE-1137B7ABBBE0}" type="slidenum">
              <a:rPr lang="ru-RU">
                <a:solidFill>
                  <a:prstClr val="black"/>
                </a:solidFill>
                <a:latin typeface="Calibri" panose="020F0502020204030204"/>
              </a:rPr>
              <a:pPr defTabSz="465887">
                <a:defRPr/>
              </a:pPr>
              <a:t>68</a:t>
            </a:fld>
            <a:endParaRPr lang="ru-RU" dirty="0">
              <a:solidFill>
                <a:prstClr val="black"/>
              </a:solidFill>
              <a:latin typeface="Calibri" panose="020F0502020204030204"/>
            </a:endParaRPr>
          </a:p>
        </p:txBody>
      </p:sp>
    </p:spTree>
    <p:extLst>
      <p:ext uri="{BB962C8B-B14F-4D97-AF65-F5344CB8AC3E}">
        <p14:creationId xmlns:p14="http://schemas.microsoft.com/office/powerpoint/2010/main" val="23017329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1534" y="4207633"/>
            <a:ext cx="7470939" cy="1877406"/>
          </a:xfrm>
        </p:spPr>
        <p:txBody>
          <a:bodyPr/>
          <a:lstStyle/>
          <a:p>
            <a:pPr>
              <a:lnSpc>
                <a:spcPct val="150000"/>
              </a:lnSpc>
              <a:defRPr/>
            </a:pPr>
            <a:r>
              <a:rPr lang="en-US" sz="1600" dirty="0"/>
              <a:t>P: Also note that every fiscal year has two budgets – the Initial Budget and the Final Budget. Actual agency invoices are only based on the Final Budget.  </a:t>
            </a:r>
          </a:p>
          <a:p>
            <a:pPr>
              <a:lnSpc>
                <a:spcPct val="150000"/>
              </a:lnSpc>
              <a:defRPr/>
            </a:pPr>
            <a:endParaRPr lang="en-US" sz="1600" dirty="0"/>
          </a:p>
          <a:p>
            <a:pPr>
              <a:lnSpc>
                <a:spcPct val="150000"/>
              </a:lnSpc>
              <a:defRPr/>
            </a:pPr>
            <a:r>
              <a:rPr lang="en-US" sz="1600" dirty="0"/>
              <a:t>We are approaching a major milestone right now in May and June as the Budget Committee and ICASS Council will review, approve, and ratify the FY24 Final Budget, and as the ICASS Service Provider, in this case the FMO, will deliver invoices to all of the customer agencies.  </a:t>
            </a:r>
            <a:r>
              <a:rPr lang="en-US" sz="1600" strike="sngStrike" dirty="0"/>
              <a:t>in the fall as the Budget Committee and the ICASS Council will review, approve and ratify the FY25 Initial Budget.  </a:t>
            </a:r>
          </a:p>
          <a:p>
            <a:pPr>
              <a:lnSpc>
                <a:spcPct val="150000"/>
              </a:lnSpc>
              <a:defRP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8422473" y="6647688"/>
            <a:ext cx="843075" cy="297688"/>
          </a:xfrm>
          <a:prstGeom prst="rect">
            <a:avLst/>
          </a:prstGeom>
        </p:spPr>
        <p:txBody>
          <a:bodyPr/>
          <a:lstStyle/>
          <a:p>
            <a:pPr defTabSz="465887">
              <a:defRPr/>
            </a:pPr>
            <a:fld id="{DDAC6CC0-914F-4A6F-B8FE-1137B7ABBBE0}" type="slidenum">
              <a:rPr lang="ru-RU">
                <a:solidFill>
                  <a:prstClr val="black"/>
                </a:solidFill>
                <a:latin typeface="Calibri" panose="020F0502020204030204"/>
              </a:rPr>
              <a:pPr defTabSz="465887">
                <a:defRPr/>
              </a:pPr>
              <a:t>69</a:t>
            </a:fld>
            <a:endParaRPr lang="ru-RU" dirty="0">
              <a:solidFill>
                <a:prstClr val="black"/>
              </a:solidFill>
              <a:latin typeface="Calibri" panose="020F0502020204030204"/>
            </a:endParaRPr>
          </a:p>
        </p:txBody>
      </p:sp>
    </p:spTree>
    <p:extLst>
      <p:ext uri="{BB962C8B-B14F-4D97-AF65-F5344CB8AC3E}">
        <p14:creationId xmlns:p14="http://schemas.microsoft.com/office/powerpoint/2010/main" val="332447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P: In this second poll, tell us who you are.  If none of the choices in the poll apply,  please let us know your role – either unmute and tell us or if you can, let us know in the chat box. </a:t>
            </a:r>
          </a:p>
          <a:p>
            <a:endParaRPr lang="en-US" dirty="0"/>
          </a:p>
        </p:txBody>
      </p:sp>
      <p:sp>
        <p:nvSpPr>
          <p:cNvPr id="6" name="Slide Image Placeholder 5">
            <a:extLst>
              <a:ext uri="{FF2B5EF4-FFF2-40B4-BE49-F238E27FC236}">
                <a16:creationId xmlns:a16="http://schemas.microsoft.com/office/drawing/2014/main" id="{C0C6D531-B510-8898-9480-BF19EC0BBFC1}"/>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ACB3BB1C-7B19-7AA3-3450-C97E35D93D3B}"/>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7997579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There are several key steps to take when you arrive at post.</a:t>
            </a:r>
          </a:p>
          <a:p>
            <a:endParaRPr lang="en-US" dirty="0"/>
          </a:p>
          <a:p>
            <a:r>
              <a:rPr lang="en-US" dirty="0"/>
              <a:t>First, ensure that your agency has signed up only for those services that your agency needs.</a:t>
            </a:r>
          </a:p>
          <a:p>
            <a:endParaRPr lang="en-US" dirty="0"/>
          </a:p>
        </p:txBody>
      </p:sp>
      <p:sp>
        <p:nvSpPr>
          <p:cNvPr id="6" name="Slide Image Placeholder 5">
            <a:extLst>
              <a:ext uri="{FF2B5EF4-FFF2-40B4-BE49-F238E27FC236}">
                <a16:creationId xmlns:a16="http://schemas.microsoft.com/office/drawing/2014/main" id="{21367629-6C2C-A475-1EF0-2BE641785D95}"/>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7985C49F-B30C-2A58-0C40-86F93D0A768B}"/>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1069238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Second, make sure you have verified the workload counts when you sign the documents.  If the counts are wrong, your invoice will be wrong and your agency will be responsible for your mistake. If you see an error, question it with the respective office.  The Service provider staff will work with you to resolve any issues. Workload counts are taken every year on May 1st, and then are normally sent to the agencies at post for verification and signature sometime in June.</a:t>
            </a:r>
          </a:p>
          <a:p>
            <a:endParaRPr lang="en-US" dirty="0"/>
          </a:p>
        </p:txBody>
      </p:sp>
      <p:sp>
        <p:nvSpPr>
          <p:cNvPr id="6" name="Slide Image Placeholder 5">
            <a:extLst>
              <a:ext uri="{FF2B5EF4-FFF2-40B4-BE49-F238E27FC236}">
                <a16:creationId xmlns:a16="http://schemas.microsoft.com/office/drawing/2014/main" id="{2A722B61-3767-71F6-0D8F-5D1B604F4167}"/>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B075B550-77CE-DE11-AB99-62B638D60E6A}"/>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4736561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Third, if you do sign up for a service that is modifiable, check whether or not you are eligible for a Workload Count Modification, either because you lack full access to where the service is delivered or because you or your HQ office provides a portion of the service. </a:t>
            </a:r>
          </a:p>
          <a:p>
            <a:endParaRPr lang="en-US" dirty="0">
              <a:solidFill>
                <a:srgbClr val="FF0000"/>
              </a:solidFill>
            </a:endParaRPr>
          </a:p>
          <a:p>
            <a:r>
              <a:rPr lang="en-US" dirty="0">
                <a:solidFill>
                  <a:srgbClr val="FF0000"/>
                </a:solidFill>
              </a:rPr>
              <a:t>Then work with your Budget Committee at post since it approves requests for modifications.</a:t>
            </a:r>
          </a:p>
          <a:p>
            <a:endParaRPr lang="en-US" dirty="0"/>
          </a:p>
          <a:p>
            <a:endParaRPr lang="en-US" dirty="0"/>
          </a:p>
        </p:txBody>
      </p:sp>
      <p:sp>
        <p:nvSpPr>
          <p:cNvPr id="6" name="Slide Image Placeholder 5">
            <a:extLst>
              <a:ext uri="{FF2B5EF4-FFF2-40B4-BE49-F238E27FC236}">
                <a16:creationId xmlns:a16="http://schemas.microsoft.com/office/drawing/2014/main" id="{93530668-3459-45DA-2719-22F5777BF953}"/>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61C876B9-9F0F-992F-2B79-869D585B61A3}"/>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5885002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Fourth, check with your service provider at post and find out when the Council and Budget Committee meetings are scheduled.  Your input at the meetings that discuss and ultimately approve the Initial and Final </a:t>
            </a:r>
            <a:r>
              <a:rPr lang="en-US" dirty="0" err="1">
                <a:solidFill>
                  <a:srgbClr val="FF0000"/>
                </a:solidFill>
              </a:rPr>
              <a:t>ICASS</a:t>
            </a:r>
            <a:r>
              <a:rPr lang="en-US" dirty="0">
                <a:solidFill>
                  <a:srgbClr val="FF0000"/>
                </a:solidFill>
              </a:rPr>
              <a:t> Budgets each year is very important.</a:t>
            </a:r>
          </a:p>
          <a:p>
            <a:endParaRPr lang="en-US" dirty="0"/>
          </a:p>
          <a:p>
            <a:endParaRPr lang="en-US" dirty="0"/>
          </a:p>
        </p:txBody>
      </p:sp>
      <p:sp>
        <p:nvSpPr>
          <p:cNvPr id="6" name="Slide Image Placeholder 5">
            <a:extLst>
              <a:ext uri="{FF2B5EF4-FFF2-40B4-BE49-F238E27FC236}">
                <a16:creationId xmlns:a16="http://schemas.microsoft.com/office/drawing/2014/main" id="{EF52F728-0D71-D493-8C67-8ACB591B6F4B}"/>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5A82B232-6890-17F6-EE1F-54B9BBAA3166}"/>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7865798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I do want to call your attention to a policy called De Facto Approval of Agency Invoices where if an agency representative has not signed or formally disputed their invoice within the authorized 10 business days, the invoice will be considered “de facto’ authorized.  </a:t>
            </a:r>
          </a:p>
          <a:p>
            <a:endParaRPr lang="en-US" dirty="0">
              <a:solidFill>
                <a:srgbClr val="FF0000"/>
              </a:solidFill>
            </a:endParaRPr>
          </a:p>
          <a:p>
            <a:r>
              <a:rPr lang="en-US" dirty="0">
                <a:solidFill>
                  <a:srgbClr val="FF0000"/>
                </a:solidFill>
              </a:rPr>
              <a:t>So if an agency representative  plans to be out of town when the invoices are sent out, make sure to provide the service provider with a contact and email address of your backup. Contact your Financial Management Office for more information. </a:t>
            </a:r>
          </a:p>
          <a:p>
            <a:endParaRPr lang="en-US" dirty="0"/>
          </a:p>
          <a:p>
            <a:endParaRPr lang="en-US" dirty="0"/>
          </a:p>
        </p:txBody>
      </p:sp>
      <p:sp>
        <p:nvSpPr>
          <p:cNvPr id="6" name="Slide Image Placeholder 5">
            <a:extLst>
              <a:ext uri="{FF2B5EF4-FFF2-40B4-BE49-F238E27FC236}">
                <a16:creationId xmlns:a16="http://schemas.microsoft.com/office/drawing/2014/main" id="{83C0B6FA-D8C9-8E52-910C-B9B7046BD1EE}"/>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D9D1619B-A7C3-9FFE-3B31-56611965E315}"/>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0453403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I know we’ve gone over a lot of information so I want to take a moment to see if you have any questions. If so, please unmute yourself and ask!</a:t>
            </a:r>
          </a:p>
          <a:p>
            <a:endParaRPr lang="en-US" dirty="0"/>
          </a:p>
          <a:p>
            <a:endParaRPr lang="en-US" dirty="0"/>
          </a:p>
        </p:txBody>
      </p:sp>
      <p:sp>
        <p:nvSpPr>
          <p:cNvPr id="6" name="Slide Image Placeholder 5">
            <a:extLst>
              <a:ext uri="{FF2B5EF4-FFF2-40B4-BE49-F238E27FC236}">
                <a16:creationId xmlns:a16="http://schemas.microsoft.com/office/drawing/2014/main" id="{D0E9264E-6C3F-8185-27DE-82AA7908D54A}"/>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3F7AC57D-C212-1ED0-0E49-D696010DB4A9}"/>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7729523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es Placeholder 7"/>
          <p:cNvSpPr>
            <a:spLocks noGrp="1"/>
          </p:cNvSpPr>
          <p:nvPr>
            <p:ph type="body" idx="1"/>
          </p:nvPr>
        </p:nvSpPr>
        <p:spPr/>
        <p:txBody>
          <a:bodyPr/>
          <a:lstStyle/>
          <a:p>
            <a:r>
              <a:rPr lang="en-US" dirty="0"/>
              <a:t>P: So we have covered a lot of information during today's session and we also gave you numerous direct links to additional videos. But wouldn't it be helpful to have 1 document that lists all of the </a:t>
            </a:r>
            <a:r>
              <a:rPr lang="en-US" dirty="0" err="1"/>
              <a:t>ICASS</a:t>
            </a:r>
            <a:r>
              <a:rPr lang="en-US" dirty="0"/>
              <a:t> training that is available? Well, you are in luck. On the screen are excerpts from two </a:t>
            </a:r>
            <a:r>
              <a:rPr lang="en-US" dirty="0" err="1"/>
              <a:t>ICASS</a:t>
            </a:r>
            <a:r>
              <a:rPr lang="en-US" dirty="0"/>
              <a:t> training roadmaps. These roadmaps list </a:t>
            </a:r>
            <a:r>
              <a:rPr lang="en-US" dirty="0" err="1"/>
              <a:t>ICASS</a:t>
            </a:r>
            <a:r>
              <a:rPr lang="en-US" dirty="0"/>
              <a:t> training that is tailored to your needs, based on whether you are serving at Post or at the HQ level, and whether you are serving on the </a:t>
            </a:r>
            <a:r>
              <a:rPr lang="en-US" dirty="0" err="1"/>
              <a:t>ICASS</a:t>
            </a:r>
            <a:r>
              <a:rPr lang="en-US" dirty="0"/>
              <a:t> Council or Budget Committee.  Each training title is hyperlinked to either the direct source or to the home page for those that you need to register for.  We also have listed the delivery method and the time commitment so you can plan your training time. These roadmaps are included in the documents we have posted for you to download on the ICASS website. </a:t>
            </a:r>
          </a:p>
        </p:txBody>
      </p:sp>
      <p:sp>
        <p:nvSpPr>
          <p:cNvPr id="3" name="Slide Image Placeholder 2">
            <a:extLst>
              <a:ext uri="{FF2B5EF4-FFF2-40B4-BE49-F238E27FC236}">
                <a16:creationId xmlns:a16="http://schemas.microsoft.com/office/drawing/2014/main" id="{40BD0630-4DA2-C267-3868-C91B7F445F75}"/>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B9236FCF-7F60-3621-F13B-A9D28B483AE3}"/>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4653340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solidFill>
                  <a:srgbClr val="FF0000"/>
                </a:solidFill>
              </a:rPr>
              <a:t>H: As we wrap up this presentation, we would like to share with you where to find ICASS resources online. We spoke earlier about places where you can obtain ICASS documents and tutorials.</a:t>
            </a:r>
          </a:p>
          <a:p>
            <a:endParaRPr lang="en-US" dirty="0">
              <a:solidFill>
                <a:srgbClr val="FF0000"/>
              </a:solidFill>
            </a:endParaRPr>
          </a:p>
          <a:p>
            <a:r>
              <a:rPr lang="en-US" dirty="0">
                <a:solidFill>
                  <a:srgbClr val="FF0000"/>
                </a:solidFill>
              </a:rPr>
              <a:t>If you have </a:t>
            </a:r>
            <a:r>
              <a:rPr lang="en-US" dirty="0" err="1">
                <a:solidFill>
                  <a:srgbClr val="FF0000"/>
                </a:solidFill>
              </a:rPr>
              <a:t>OpenNet</a:t>
            </a:r>
            <a:r>
              <a:rPr lang="en-US" dirty="0">
                <a:solidFill>
                  <a:srgbClr val="FF0000"/>
                </a:solidFill>
              </a:rPr>
              <a:t>, you can access the ICASS Service Center's SharePoint site which includes various reference documents and distance learning tools. However, we recognize that many people may not have access to </a:t>
            </a:r>
            <a:r>
              <a:rPr lang="en-US" dirty="0" err="1">
                <a:solidFill>
                  <a:srgbClr val="FF0000"/>
                </a:solidFill>
              </a:rPr>
              <a:t>OpenNet</a:t>
            </a:r>
            <a:r>
              <a:rPr lang="en-US" dirty="0">
                <a:solidFill>
                  <a:srgbClr val="FF0000"/>
                </a:solidFill>
              </a:rPr>
              <a:t> so you can find ICASS resources also on the ISC internet website called ICASSTraining.com. This internet-based website can be accessed from any mobile device and hosts short training videos, recorded webinars and training materials. For more information on how to access any of these resources, please contact us.</a:t>
            </a:r>
          </a:p>
          <a:p>
            <a:endParaRPr lang="en-US" dirty="0"/>
          </a:p>
        </p:txBody>
      </p:sp>
      <p:sp>
        <p:nvSpPr>
          <p:cNvPr id="6" name="Slide Image Placeholder 5">
            <a:extLst>
              <a:ext uri="{FF2B5EF4-FFF2-40B4-BE49-F238E27FC236}">
                <a16:creationId xmlns:a16="http://schemas.microsoft.com/office/drawing/2014/main" id="{4E95D8E5-1289-BC96-BA3B-5E0813D7B58D}"/>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C61436AA-A674-8D21-5C0F-7CC4B8DEC5A4}"/>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9463408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 If you have questions about the work of the </a:t>
            </a:r>
            <a:r>
              <a:rPr lang="en-US" dirty="0" err="1"/>
              <a:t>ICASS</a:t>
            </a:r>
            <a:r>
              <a:rPr lang="en-US" dirty="0"/>
              <a:t> Council or the Budget Committee or about any other </a:t>
            </a:r>
            <a:r>
              <a:rPr lang="en-US" dirty="0" err="1"/>
              <a:t>ICASS</a:t>
            </a:r>
            <a:r>
              <a:rPr lang="en-US" dirty="0"/>
              <a:t> topic, please send them to the </a:t>
            </a:r>
            <a:r>
              <a:rPr lang="en-US" dirty="0" err="1"/>
              <a:t>ICASS</a:t>
            </a:r>
            <a:r>
              <a:rPr lang="en-US" dirty="0"/>
              <a:t> Service Center at the email address shown on the screen. The email box at this address is monitored every workday and an </a:t>
            </a:r>
            <a:r>
              <a:rPr lang="en-US" dirty="0" err="1"/>
              <a:t>ICASS</a:t>
            </a:r>
            <a:r>
              <a:rPr lang="en-US" dirty="0"/>
              <a:t> Service Center staff member will respond to you quickly.  you can also contact your Management Officer or Financial Management Officer at post, as well as your Agency POC at headquarters. </a:t>
            </a:r>
          </a:p>
          <a:p>
            <a:endParaRPr lang="en-US" dirty="0"/>
          </a:p>
          <a:p>
            <a:r>
              <a:rPr lang="en-US" dirty="0"/>
              <a:t>P: This concludes this ICASS webinar.  Thank you so much for joining us today!  We’ll stay online to answer any questions – please unmute yourself and ask if you have any questions you’d like to ask, or you can type it in chat box.</a:t>
            </a:r>
          </a:p>
          <a:p>
            <a:endParaRPr lang="en-US" dirty="0"/>
          </a:p>
          <a:p>
            <a:r>
              <a:rPr lang="en-US" dirty="0"/>
              <a:t>Thank you!</a:t>
            </a:r>
          </a:p>
          <a:p>
            <a:endParaRPr lang="en-US" dirty="0"/>
          </a:p>
        </p:txBody>
      </p:sp>
      <p:sp>
        <p:nvSpPr>
          <p:cNvPr id="6" name="Slide Image Placeholder 5">
            <a:extLst>
              <a:ext uri="{FF2B5EF4-FFF2-40B4-BE49-F238E27FC236}">
                <a16:creationId xmlns:a16="http://schemas.microsoft.com/office/drawing/2014/main" id="{732F23C1-93C2-7047-99ED-DA59504528DE}"/>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4EAE7498-C7CC-90F4-B839-174D8610A6E5}"/>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202342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solidFill>
                  <a:srgbClr val="FF0000"/>
                </a:solidFill>
              </a:rPr>
              <a:t>H: There are two types of costs for USG agencies operating overseas:  programmatic costs and administrative costs. Program related costs are those specific to the agency’s mission. For example, Department of State program funds pay for salaries for </a:t>
            </a:r>
            <a:r>
              <a:rPr lang="en-US" dirty="0" err="1">
                <a:solidFill>
                  <a:srgbClr val="FF0000"/>
                </a:solidFill>
              </a:rPr>
              <a:t>USDH</a:t>
            </a:r>
            <a:r>
              <a:rPr lang="en-US" dirty="0">
                <a:solidFill>
                  <a:srgbClr val="FF0000"/>
                </a:solidFill>
              </a:rPr>
              <a:t>, salaries for LE Staff, and Representation.  These costs are all outside of </a:t>
            </a:r>
            <a:r>
              <a:rPr lang="en-US" dirty="0" err="1">
                <a:solidFill>
                  <a:srgbClr val="FF0000"/>
                </a:solidFill>
              </a:rPr>
              <a:t>ICASS</a:t>
            </a:r>
            <a:r>
              <a:rPr lang="en-US" dirty="0">
                <a:solidFill>
                  <a:srgbClr val="FF0000"/>
                </a:solidFill>
              </a:rPr>
              <a:t>. </a:t>
            </a:r>
          </a:p>
        </p:txBody>
      </p:sp>
      <p:sp>
        <p:nvSpPr>
          <p:cNvPr id="6" name="Slide Image Placeholder 5">
            <a:extLst>
              <a:ext uri="{FF2B5EF4-FFF2-40B4-BE49-F238E27FC236}">
                <a16:creationId xmlns:a16="http://schemas.microsoft.com/office/drawing/2014/main" id="{93C1CA20-0E6B-2157-E3AD-846552CC3302}"/>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9C271807-7C72-3AD6-1FA4-514DDACC2C2F}"/>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41919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P: Administrative costs are divided into two categories, those that are specific to one agency and are direct-charged, and those that are shared costs. This presentation focuses on the shared administrative costs that are charged to the ICASS budget. Before we delve into more details, it is important to understand the difference between the two types of administrative costs.</a:t>
            </a:r>
          </a:p>
          <a:p>
            <a:pPr lvl="0"/>
            <a:endParaRPr lang="en-US" dirty="0"/>
          </a:p>
        </p:txBody>
      </p:sp>
      <p:sp>
        <p:nvSpPr>
          <p:cNvPr id="6" name="Slide Image Placeholder 5">
            <a:extLst>
              <a:ext uri="{FF2B5EF4-FFF2-40B4-BE49-F238E27FC236}">
                <a16:creationId xmlns:a16="http://schemas.microsoft.com/office/drawing/2014/main" id="{B9AEABF5-406B-F94A-32EA-09753803D03E}"/>
              </a:ext>
            </a:extLst>
          </p:cNvPr>
          <p:cNvSpPr>
            <a:spLocks noGrp="1" noRot="1" noChangeAspect="1"/>
          </p:cNvSpPr>
          <p:nvPr>
            <p:ph type="sldImg"/>
          </p:nvPr>
        </p:nvSpPr>
        <p:spPr/>
      </p:sp>
      <p:sp>
        <p:nvSpPr>
          <p:cNvPr id="7" name="Header Placeholder 6">
            <a:extLst>
              <a:ext uri="{FF2B5EF4-FFF2-40B4-BE49-F238E27FC236}">
                <a16:creationId xmlns:a16="http://schemas.microsoft.com/office/drawing/2014/main" id="{8A877B97-6A10-CD48-CD12-76A317AC19B8}"/>
              </a:ext>
            </a:extLst>
          </p:cNvPr>
          <p:cNvSpPr>
            <a:spLocks noGrp="1"/>
          </p:cNvSpPr>
          <p:nvPr>
            <p:ph type="hdr" sz="quarter"/>
          </p:nvPr>
        </p:nvSpPr>
        <p:spPr/>
        <p:txBody>
          <a:bodyPr/>
          <a:lstStyle/>
          <a:p>
            <a:r>
              <a:rPr lang="en-US"/>
              <a:t>FY23 Q3 ALL USG Final </a:t>
            </a:r>
            <a:endParaRPr lang="en-US" dirty="0"/>
          </a:p>
        </p:txBody>
      </p:sp>
    </p:spTree>
    <p:extLst>
      <p:ext uri="{BB962C8B-B14F-4D97-AF65-F5344CB8AC3E}">
        <p14:creationId xmlns:p14="http://schemas.microsoft.com/office/powerpoint/2010/main" val="36096723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87367" y="-484463"/>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endParaRPr lang="en-US" noProof="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pPr defTabSz="457200"/>
            <a:fld id="{3CE5352E-9B9F-4EDC-8769-7FA3D3F814C7}" type="slidenum">
              <a:rPr lang="ru-RU" smtClean="0">
                <a:solidFill>
                  <a:prstClr val="black">
                    <a:tint val="75000"/>
                  </a:prstClr>
                </a:solidFill>
              </a:rPr>
              <a:pPr defTabSz="457200"/>
              <a:t>‹#›</a:t>
            </a:fld>
            <a:endParaRPr lang="ru-RU">
              <a:solidFill>
                <a:prstClr val="black">
                  <a:tint val="75000"/>
                </a:prstClr>
              </a:solidFill>
            </a:endParaRPr>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endParaRPr lang="en-US"/>
          </a:p>
        </p:txBody>
      </p:sp>
    </p:spTree>
    <p:extLst>
      <p:ext uri="{BB962C8B-B14F-4D97-AF65-F5344CB8AC3E}">
        <p14:creationId xmlns:p14="http://schemas.microsoft.com/office/powerpoint/2010/main" val="320077069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7"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pPr defTabSz="457200"/>
            <a:endParaRPr lang="ru-RU">
              <a:solidFill>
                <a:prstClr val="black">
                  <a:tint val="75000"/>
                </a:prstClr>
              </a:solidFill>
            </a:endParaRP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pPr defTabSz="457200"/>
            <a:fld id="{3CE5352E-9B9F-4EDC-8769-7FA3D3F814C7}" type="slidenum">
              <a:rPr lang="ru-RU" smtClean="0">
                <a:solidFill>
                  <a:prstClr val="black">
                    <a:tint val="75000"/>
                  </a:prstClr>
                </a:solidFill>
              </a:rPr>
              <a:pPr defTabSz="457200"/>
              <a:t>‹#›</a:t>
            </a:fld>
            <a:endParaRPr lang="ru-RU">
              <a:solidFill>
                <a:prstClr val="black">
                  <a:tint val="75000"/>
                </a:prstClr>
              </a:solidFill>
            </a:endParaRP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1597938"/>
            <a:ext cx="4820533" cy="334918"/>
          </a:xfrm>
        </p:spPr>
        <p:txBody>
          <a:bodyPr lIns="36000" tIns="0" rIns="0" bIns="0" anchor="b">
            <a:norm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1" y="1597938"/>
            <a:ext cx="4820533" cy="334918"/>
          </a:xfrm>
        </p:spPr>
        <p:txBody>
          <a:bodyPr lIns="36000" tIns="0" rIns="0" bIns="0" anchor="b">
            <a:norm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836613" y="2055045"/>
            <a:ext cx="4821237" cy="3417605"/>
          </a:xfrm>
        </p:spPr>
        <p:txBody>
          <a:bodyPr lIns="36000" tIns="0" rIns="0" bIns="0">
            <a:normAutofit/>
          </a:bodyPr>
          <a:lstStyle>
            <a:lvl1pPr marL="0" indent="0" algn="l">
              <a:buNone/>
              <a:defRPr sz="1500"/>
            </a:lvl1pPr>
            <a:lvl2pPr marL="342900" indent="0" algn="l">
              <a:buNone/>
              <a:defRPr sz="1350"/>
            </a:lvl2pPr>
          </a:lstStyle>
          <a:p>
            <a:pPr lvl="0"/>
            <a:r>
              <a:rPr lang="en-US"/>
              <a:t>Edit Master text styles</a:t>
            </a:r>
          </a:p>
          <a:p>
            <a:pPr lvl="1"/>
            <a:r>
              <a:rPr lang="en-US"/>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6495087" y="2055045"/>
            <a:ext cx="4821237" cy="3417605"/>
          </a:xfrm>
        </p:spPr>
        <p:txBody>
          <a:bodyPr lIns="36000" tIns="0" rIns="0" bIns="0">
            <a:normAutofit/>
          </a:bodyPr>
          <a:lstStyle>
            <a:lvl1pPr marL="0" indent="0" algn="l">
              <a:buNone/>
              <a:defRPr sz="1500"/>
            </a:lvl1pPr>
            <a:lvl2pPr marL="342900" indent="0" algn="l">
              <a:buNone/>
              <a:defRPr sz="135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411180025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endParaRPr lang="en-US" noProof="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3CE5352E-9B9F-4EDC-8769-7FA3D3F814C7}" type="slidenum">
              <a:rPr lang="ru-RU" smtClean="0"/>
              <a:pPr/>
              <a:t>‹#›</a:t>
            </a:fld>
            <a:endParaRPr lang="ru-RU"/>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endParaRPr lang="en-US"/>
          </a:p>
        </p:txBody>
      </p:sp>
      <p:sp>
        <p:nvSpPr>
          <p:cNvPr id="11" name="Rectangle 10">
            <a:extLst>
              <a:ext uri="{FF2B5EF4-FFF2-40B4-BE49-F238E27FC236}">
                <a16:creationId xmlns:a16="http://schemas.microsoft.com/office/drawing/2014/main" id="{DA4EE69F-D906-40FA-8109-46DF1B1A16FA}"/>
              </a:ext>
            </a:extLst>
          </p:cNvPr>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734119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endParaRPr lang="en-US" noProof="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pPr defTabSz="457200"/>
            <a:fld id="{3CE5352E-9B9F-4EDC-8769-7FA3D3F814C7}" type="slidenum">
              <a:rPr lang="ru-RU" smtClean="0">
                <a:solidFill>
                  <a:prstClr val="black">
                    <a:tint val="75000"/>
                  </a:prstClr>
                </a:solidFill>
              </a:rPr>
              <a:pPr defTabSz="457200"/>
              <a:t>‹#›</a:t>
            </a:fld>
            <a:endParaRPr lang="ru-RU">
              <a:solidFill>
                <a:prstClr val="black">
                  <a:tint val="75000"/>
                </a:prstClr>
              </a:solidFill>
            </a:endParaRPr>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endParaRPr lang="en-US"/>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75247798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8085" y="930275"/>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2147888"/>
            <a:ext cx="10363200" cy="4114800"/>
          </a:xfrm>
        </p:spPr>
        <p:txBody>
          <a:bodyPr/>
          <a:lstStyle/>
          <a:p>
            <a:pPr lvl="0"/>
            <a:endParaRPr lang="en-US" noProof="0"/>
          </a:p>
        </p:txBody>
      </p:sp>
    </p:spTree>
    <p:extLst>
      <p:ext uri="{BB962C8B-B14F-4D97-AF65-F5344CB8AC3E}">
        <p14:creationId xmlns:p14="http://schemas.microsoft.com/office/powerpoint/2010/main" val="210538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3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 id="2147483682" r:id="rId26"/>
    <p:sldLayoutId id="2147483683" r:id="rId27"/>
    <p:sldLayoutId id="2147483684" r:id="rId28"/>
    <p:sldLayoutId id="2147483685" r:id="rId29"/>
    <p:sldLayoutId id="2147483686" r:id="rId30"/>
  </p:sldLayoutIdLst>
  <p:hf sldNum="0"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streamtext.net/player?event=StateDepartment17094"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3.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8.xml"/><Relationship Id="rId1" Type="http://schemas.openxmlformats.org/officeDocument/2006/relationships/slideLayout" Target="../slideLayouts/slideLayout2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9.xml"/><Relationship Id="rId1" Type="http://schemas.openxmlformats.org/officeDocument/2006/relationships/slideLayout" Target="../slideLayouts/slideLayout2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0.xml"/><Relationship Id="rId1" Type="http://schemas.openxmlformats.org/officeDocument/2006/relationships/slideLayout" Target="../slideLayouts/slideLayout2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1.xml"/><Relationship Id="rId1" Type="http://schemas.openxmlformats.org/officeDocument/2006/relationships/slideLayout" Target="../slideLayouts/slideLayout1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2.xml"/><Relationship Id="rId1" Type="http://schemas.openxmlformats.org/officeDocument/2006/relationships/slideLayout" Target="../slideLayouts/slideLayout1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3.xml"/><Relationship Id="rId1" Type="http://schemas.openxmlformats.org/officeDocument/2006/relationships/slideLayout" Target="../slideLayouts/slideLayout1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3" Type="http://schemas.openxmlformats.org/officeDocument/2006/relationships/hyperlink" Target="http://www.icasstraining.com/" TargetMode="External"/><Relationship Id="rId2" Type="http://schemas.openxmlformats.org/officeDocument/2006/relationships/notesSlide" Target="../notesSlides/notesSlide77.xml"/><Relationship Id="rId1" Type="http://schemas.openxmlformats.org/officeDocument/2006/relationships/slideLayout" Target="../slideLayouts/slideLayout12.xml"/><Relationship Id="rId6" Type="http://schemas.openxmlformats.org/officeDocument/2006/relationships/hyperlink" Target="https://fam.state.gov/Volumes/Details/06FAH05" TargetMode="External"/><Relationship Id="rId5" Type="http://schemas.openxmlformats.org/officeDocument/2006/relationships/image" Target="../media/image22.png"/><Relationship Id="rId4" Type="http://schemas.openxmlformats.org/officeDocument/2006/relationships/hyperlink" Target="https://usdos.sharepoint.com/sites/CGFS-ICASS"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937746" y="913937"/>
            <a:ext cx="5270602" cy="1948717"/>
          </a:xfrm>
        </p:spPr>
        <p:txBody>
          <a:bodyPr/>
          <a:lstStyle/>
          <a:p>
            <a:pPr algn="l">
              <a:lnSpc>
                <a:spcPct val="95895"/>
              </a:lnSpc>
            </a:pPr>
            <a:r>
              <a:rPr lang="en-US" dirty="0"/>
              <a:t> ICASS  Quarterly Executive Briefing</a:t>
            </a:r>
            <a:endParaRPr lang="en-US"/>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6809984" y="5490567"/>
            <a:ext cx="5174249" cy="1048939"/>
          </a:xfrm>
        </p:spPr>
        <p:txBody>
          <a:bodyPr/>
          <a:lstStyle/>
          <a:p>
            <a:endParaRPr lang="en-US" noProof="1"/>
          </a:p>
          <a:p>
            <a:pPr algn="l"/>
            <a:r>
              <a:rPr lang="en-US" dirty="0"/>
              <a:t>Recording found at: icasstraining.com/webinar-recordings </a:t>
            </a:r>
          </a:p>
          <a:p>
            <a:endParaRPr lang="en-US" dirty="0"/>
          </a:p>
        </p:txBody>
      </p:sp>
      <p:pic>
        <p:nvPicPr>
          <p:cNvPr id="8" name="Picture Placeholder 7" descr="A picture containing colorful, decorated, different, painted&#10;&#10;Description automatically generated">
            <a:extLst>
              <a:ext uri="{FF2B5EF4-FFF2-40B4-BE49-F238E27FC236}">
                <a16:creationId xmlns:a16="http://schemas.microsoft.com/office/drawing/2014/main" id="{2651BAF7-23E8-F2D1-E0B4-A4A365BF05DC}"/>
              </a:ext>
            </a:extLst>
          </p:cNvPr>
          <p:cNvPicPr>
            <a:picLocks noGrp="1" noChangeAspect="1"/>
          </p:cNvPicPr>
          <p:nvPr>
            <p:ph type="pic" sz="quarter" idx="10"/>
          </p:nvPr>
        </p:nvPicPr>
        <p:blipFill>
          <a:blip r:embed="rId3"/>
          <a:srcRect t="1582" b="1582"/>
          <a:stretch>
            <a:fillRect/>
          </a:stretch>
        </p:blipFill>
        <p:spPr>
          <a:xfrm>
            <a:off x="1209675" y="842962"/>
            <a:ext cx="5038725" cy="5172075"/>
          </a:xfrm>
        </p:spPr>
      </p:pic>
      <p:sp>
        <p:nvSpPr>
          <p:cNvPr id="10" name="TextBox 9">
            <a:extLst>
              <a:ext uri="{FF2B5EF4-FFF2-40B4-BE49-F238E27FC236}">
                <a16:creationId xmlns:a16="http://schemas.microsoft.com/office/drawing/2014/main" id="{8D6E04EC-845F-F8D0-AC61-D91B74191624}"/>
              </a:ext>
            </a:extLst>
          </p:cNvPr>
          <p:cNvSpPr txBox="1"/>
          <p:nvPr/>
        </p:nvSpPr>
        <p:spPr>
          <a:xfrm>
            <a:off x="7053685" y="3610626"/>
            <a:ext cx="5038724" cy="1446550"/>
          </a:xfrm>
          <a:prstGeom prst="rect">
            <a:avLst/>
          </a:prstGeom>
          <a:noFill/>
        </p:spPr>
        <p:txBody>
          <a:bodyPr wrap="square" rtlCol="0">
            <a:spAutoFit/>
          </a:bodyPr>
          <a:lstStyle/>
          <a:p>
            <a:r>
              <a:rPr lang="en-US" sz="4400" b="1" dirty="0">
                <a:solidFill>
                  <a:schemeClr val="bg1"/>
                </a:solidFill>
                <a:latin typeface="+mj-lt"/>
              </a:rPr>
              <a:t>ALL USG – FY24 Q3</a:t>
            </a:r>
          </a:p>
          <a:p>
            <a:r>
              <a:rPr lang="en-US" sz="4400" b="1" dirty="0">
                <a:solidFill>
                  <a:schemeClr val="bg1"/>
                </a:solidFill>
                <a:latin typeface="+mj-lt"/>
              </a:rPr>
              <a:t>           </a:t>
            </a:r>
            <a:r>
              <a:rPr lang="en-US" sz="2800" b="1" dirty="0">
                <a:solidFill>
                  <a:schemeClr val="bg1"/>
                </a:solidFill>
                <a:latin typeface="+mj-lt"/>
              </a:rPr>
              <a:t>15 May 2024</a:t>
            </a:r>
          </a:p>
        </p:txBody>
      </p:sp>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5851950" y="5481269"/>
            <a:ext cx="5650140" cy="830997"/>
          </a:xfrm>
          <a:prstGeom prst="rect">
            <a:avLst/>
          </a:prstGeom>
        </p:spPr>
        <p:txBody>
          <a:bodyPr wrap="square">
            <a:spAutoFit/>
          </a:bodyPr>
          <a:lstStyle/>
          <a:p>
            <a:pPr indent="-68598" defTabSz="457200"/>
            <a:r>
              <a:rPr lang="en-US" sz="1600" dirty="0">
                <a:solidFill>
                  <a:schemeClr val="accent3">
                    <a:lumMod val="50000"/>
                  </a:schemeClr>
                </a:solidFill>
                <a:latin typeface="Arial" panose="020B0604020202020204" pitchFamily="34" charset="0"/>
                <a:cs typeface="Arial" panose="020B0604020202020204" pitchFamily="34" charset="0"/>
              </a:rPr>
              <a:t>ICASS covers </a:t>
            </a:r>
            <a:r>
              <a:rPr lang="en-US" sz="1600" b="1" u="sng" dirty="0">
                <a:solidFill>
                  <a:srgbClr val="ED7D31"/>
                </a:solidFill>
                <a:latin typeface="Arial" panose="020B0604020202020204" pitchFamily="34" charset="0"/>
                <a:cs typeface="Arial" panose="020B0604020202020204" pitchFamily="34" charset="0"/>
              </a:rPr>
              <a:t>shared</a:t>
            </a:r>
            <a:r>
              <a:rPr lang="en-US" sz="1600" u="sng" dirty="0">
                <a:solidFill>
                  <a:srgbClr val="ED7D31"/>
                </a:solidFill>
                <a:latin typeface="Arial" panose="020B0604020202020204" pitchFamily="34" charset="0"/>
                <a:cs typeface="Arial" panose="020B0604020202020204" pitchFamily="34" charset="0"/>
              </a:rPr>
              <a:t> administrative costs</a:t>
            </a:r>
            <a:r>
              <a:rPr lang="en-US" sz="1600" dirty="0">
                <a:solidFill>
                  <a:srgbClr val="FFC000">
                    <a:lumMod val="20000"/>
                    <a:lumOff val="80000"/>
                  </a:srgbClr>
                </a:solidFill>
                <a:latin typeface="Arial" panose="020B0604020202020204" pitchFamily="34" charset="0"/>
                <a:cs typeface="Arial" panose="020B0604020202020204" pitchFamily="34" charset="0"/>
              </a:rPr>
              <a:t> </a:t>
            </a:r>
            <a:r>
              <a:rPr lang="en-US" sz="1600" dirty="0">
                <a:solidFill>
                  <a:schemeClr val="accent3">
                    <a:lumMod val="50000"/>
                  </a:schemeClr>
                </a:solidFill>
                <a:latin typeface="Arial" panose="020B0604020202020204" pitchFamily="34" charset="0"/>
                <a:cs typeface="Arial" panose="020B0604020202020204" pitchFamily="34" charset="0"/>
              </a:rPr>
              <a:t>while all other agency-specific costs (programmatic and administrative) are charged directly to the respective agencies.</a:t>
            </a:r>
          </a:p>
        </p:txBody>
      </p:sp>
      <p:sp>
        <p:nvSpPr>
          <p:cNvPr id="12" name="Text Placeholder 2"/>
          <p:cNvSpPr txBox="1">
            <a:spLocks/>
          </p:cNvSpPr>
          <p:nvPr/>
        </p:nvSpPr>
        <p:spPr>
          <a:xfrm>
            <a:off x="6378910" y="2814694"/>
            <a:ext cx="3361920" cy="511629"/>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US" u="sng" dirty="0">
                <a:solidFill>
                  <a:srgbClr val="002060"/>
                </a:solidFill>
                <a:latin typeface="Arial" panose="020B0604020202020204" pitchFamily="34" charset="0"/>
                <a:cs typeface="Arial" panose="020B0604020202020204" pitchFamily="34" charset="0"/>
              </a:rPr>
              <a:t>Shared Costs - ICASS</a:t>
            </a:r>
          </a:p>
        </p:txBody>
      </p:sp>
      <p:sp>
        <p:nvSpPr>
          <p:cNvPr id="13" name="Content Placeholder 4"/>
          <p:cNvSpPr txBox="1">
            <a:spLocks/>
          </p:cNvSpPr>
          <p:nvPr/>
        </p:nvSpPr>
        <p:spPr>
          <a:xfrm>
            <a:off x="6021110" y="3411938"/>
            <a:ext cx="5311820" cy="2484830"/>
          </a:xfrm>
          <a:prstGeom prst="rect">
            <a:avLst/>
          </a:prstGeom>
          <a:noFill/>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defRPr/>
            </a:pPr>
            <a:r>
              <a:rPr lang="en-US" sz="1700" dirty="0">
                <a:solidFill>
                  <a:schemeClr val="accent3">
                    <a:lumMod val="50000"/>
                  </a:schemeClr>
                </a:solidFill>
                <a:latin typeface="Arial" panose="020B0604020202020204" pitchFamily="34" charset="0"/>
                <a:cs typeface="Arial" panose="020B0604020202020204" pitchFamily="34" charset="0"/>
              </a:rPr>
              <a:t>Cost to supply common admin services which includes ICASS employee salary &amp; benefits, supplies, equipment and vehicles including:</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Medical equipment.</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Gardening or janitorial contract.</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Shared office building costs.</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Forklift for warehouse.</a:t>
            </a:r>
          </a:p>
        </p:txBody>
      </p:sp>
      <p:sp>
        <p:nvSpPr>
          <p:cNvPr id="21" name="Rectangle 20">
            <a:extLst>
              <a:ext uri="{FF2B5EF4-FFF2-40B4-BE49-F238E27FC236}">
                <a16:creationId xmlns:a16="http://schemas.microsoft.com/office/drawing/2014/main" id="{153B6D4E-0AF1-B25B-DB22-92668C443A53}"/>
              </a:ext>
            </a:extLst>
          </p:cNvPr>
          <p:cNvSpPr/>
          <p:nvPr/>
        </p:nvSpPr>
        <p:spPr>
          <a:xfrm>
            <a:off x="5933208" y="2963464"/>
            <a:ext cx="5568881" cy="3307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Freeform: Shape 22">
            <a:extLst>
              <a:ext uri="{FF2B5EF4-FFF2-40B4-BE49-F238E27FC236}">
                <a16:creationId xmlns:a16="http://schemas.microsoft.com/office/drawing/2014/main" id="{979890FE-22E7-14B5-5527-1FD69872E2AF}"/>
              </a:ext>
            </a:extLst>
          </p:cNvPr>
          <p:cNvSpPr/>
          <p:nvPr/>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22" name="Freeform: Shape 21">
            <a:extLst>
              <a:ext uri="{FF2B5EF4-FFF2-40B4-BE49-F238E27FC236}">
                <a16:creationId xmlns:a16="http://schemas.microsoft.com/office/drawing/2014/main" id="{B8D00CB7-8085-3196-50D8-5608E1CF4F85}"/>
              </a:ext>
            </a:extLst>
          </p:cNvPr>
          <p:cNvSpPr/>
          <p:nvPr/>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16" name="Down Arrow 15"/>
          <p:cNvSpPr/>
          <p:nvPr/>
        </p:nvSpPr>
        <p:spPr>
          <a:xfrm>
            <a:off x="2275340" y="2191252"/>
            <a:ext cx="363569" cy="21934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mj-lt"/>
            </a:endParaRPr>
          </a:p>
        </p:txBody>
      </p:sp>
      <p:sp>
        <p:nvSpPr>
          <p:cNvPr id="8" name="Text Placeholder 3"/>
          <p:cNvSpPr txBox="1">
            <a:spLocks/>
          </p:cNvSpPr>
          <p:nvPr/>
        </p:nvSpPr>
        <p:spPr>
          <a:xfrm>
            <a:off x="1047526" y="2942134"/>
            <a:ext cx="4306008" cy="413658"/>
          </a:xfrm>
          <a:prstGeom prst="rect">
            <a:avLst/>
          </a:prstGeom>
        </p:spPr>
        <p:txBody>
          <a:bodyPr vert="horz" lIns="68580" tIns="34290" rIns="68580" bIns="3429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US" u="sng" dirty="0">
                <a:solidFill>
                  <a:srgbClr val="C00000"/>
                </a:solidFill>
                <a:latin typeface="Arial" panose="020B0604020202020204" pitchFamily="34" charset="0"/>
                <a:cs typeface="Arial" panose="020B0604020202020204" pitchFamily="34" charset="0"/>
              </a:rPr>
              <a:t>Direct Charged Costs</a:t>
            </a:r>
          </a:p>
        </p:txBody>
      </p:sp>
      <p:sp>
        <p:nvSpPr>
          <p:cNvPr id="3" name="TextBox 2"/>
          <p:cNvSpPr txBox="1"/>
          <p:nvPr/>
        </p:nvSpPr>
        <p:spPr>
          <a:xfrm>
            <a:off x="990600" y="2449691"/>
            <a:ext cx="5030510" cy="492443"/>
          </a:xfrm>
          <a:prstGeom prst="rect">
            <a:avLst/>
          </a:prstGeom>
          <a:noFill/>
        </p:spPr>
        <p:txBody>
          <a:bodyPr wrap="square" rtlCol="0">
            <a:spAutoFit/>
          </a:bodyPr>
          <a:lstStyle/>
          <a:p>
            <a:pPr defTabSz="457200"/>
            <a:r>
              <a:rPr lang="en-US" sz="2600" dirty="0">
                <a:solidFill>
                  <a:schemeClr val="tx1">
                    <a:lumMod val="65000"/>
                    <a:lumOff val="35000"/>
                  </a:schemeClr>
                </a:solidFill>
                <a:latin typeface="Arial Black" panose="020B0A04020102020204" pitchFamily="34" charset="0"/>
                <a:cs typeface="Arial" panose="020B0604020202020204" pitchFamily="34" charset="0"/>
              </a:rPr>
              <a:t>Administrative Costs:</a:t>
            </a:r>
          </a:p>
        </p:txBody>
      </p:sp>
      <p:sp>
        <p:nvSpPr>
          <p:cNvPr id="11" name="Rectangle 10"/>
          <p:cNvSpPr/>
          <p:nvPr/>
        </p:nvSpPr>
        <p:spPr>
          <a:xfrm>
            <a:off x="1111181" y="1089533"/>
            <a:ext cx="8629649" cy="1338828"/>
          </a:xfrm>
          <a:prstGeom prst="rect">
            <a:avLst/>
          </a:prstGeom>
        </p:spPr>
        <p:txBody>
          <a:bodyPr wrap="square" lIns="91440" tIns="45720" rIns="91440" bIns="45720" anchor="t">
            <a:spAutoFit/>
          </a:bodyPr>
          <a:lstStyle/>
          <a:p>
            <a:r>
              <a:rPr lang="en-US" sz="2200" dirty="0">
                <a:solidFill>
                  <a:schemeClr val="accent1">
                    <a:lumMod val="50000"/>
                  </a:schemeClr>
                </a:solidFill>
                <a:latin typeface="Arial" panose="020B0604020202020204" pitchFamily="34" charset="0"/>
                <a:cs typeface="Arial" panose="020B0604020202020204" pitchFamily="34" charset="0"/>
              </a:rPr>
              <a:t>USG agencies operating overseas have </a:t>
            </a:r>
            <a:r>
              <a:rPr lang="en-US" sz="2200" b="1" u="sng" dirty="0">
                <a:solidFill>
                  <a:schemeClr val="accent1">
                    <a:lumMod val="50000"/>
                  </a:schemeClr>
                </a:solidFill>
                <a:latin typeface="Arial" panose="020B0604020202020204" pitchFamily="34" charset="0"/>
                <a:cs typeface="Arial" panose="020B0604020202020204" pitchFamily="34" charset="0"/>
              </a:rPr>
              <a:t>two</a:t>
            </a:r>
            <a:r>
              <a:rPr lang="en-US" sz="2200" dirty="0">
                <a:solidFill>
                  <a:schemeClr val="accent1">
                    <a:lumMod val="50000"/>
                  </a:schemeClr>
                </a:solidFill>
                <a:latin typeface="Arial" panose="020B0604020202020204" pitchFamily="34" charset="0"/>
                <a:cs typeface="Arial" panose="020B0604020202020204" pitchFamily="34" charset="0"/>
              </a:rPr>
              <a:t> types of costs:  </a:t>
            </a:r>
          </a:p>
          <a:p>
            <a:pPr marL="274320" lvl="1">
              <a:buFont typeface="Arial" panose="020B0604020202020204" pitchFamily="34" charset="0"/>
              <a:buChar char="•"/>
            </a:pPr>
            <a:r>
              <a:rPr lang="en-US" sz="2200" dirty="0">
                <a:solidFill>
                  <a:schemeClr val="accent1">
                    <a:lumMod val="50000"/>
                  </a:schemeClr>
                </a:solidFill>
                <a:latin typeface="Arial" panose="020B0604020202020204" pitchFamily="34" charset="0"/>
                <a:cs typeface="Arial" panose="020B0604020202020204" pitchFamily="34" charset="0"/>
              </a:rPr>
              <a:t>Programmatic costs </a:t>
            </a:r>
          </a:p>
          <a:p>
            <a:pPr marL="274320" lvl="1">
              <a:buFont typeface="Arial" panose="020B0604020202020204" pitchFamily="34" charset="0"/>
              <a:buChar char="•"/>
            </a:pPr>
            <a:r>
              <a:rPr lang="en-US" sz="2200" dirty="0">
                <a:solidFill>
                  <a:schemeClr val="accent1">
                    <a:lumMod val="50000"/>
                  </a:schemeClr>
                </a:solidFill>
                <a:latin typeface="Arial" panose="020B0604020202020204" pitchFamily="34" charset="0"/>
                <a:cs typeface="Arial" panose="020B0604020202020204" pitchFamily="34" charset="0"/>
              </a:rPr>
              <a:t>Administrative costs </a:t>
            </a:r>
          </a:p>
          <a:p>
            <a:pPr marL="274320" lvl="1" defTabSz="457200"/>
            <a:endParaRPr lang="en-US" sz="1500" dirty="0">
              <a:solidFill>
                <a:schemeClr val="accent1">
                  <a:lumMod val="50000"/>
                </a:schemeClr>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1828800" y="632713"/>
            <a:ext cx="10496550" cy="822166"/>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lumMod val="75000"/>
                  </a:schemeClr>
                </a:solidFill>
                <a:latin typeface="Arial" panose="020B0604020202020204" pitchFamily="34" charset="0"/>
                <a:ea typeface="+mj-ea"/>
                <a:cs typeface="Arial" panose="020B0604020202020204" pitchFamily="34" charset="0"/>
              </a:defRPr>
            </a:lvl1pPr>
          </a:lstStyle>
          <a:p>
            <a:r>
              <a:rPr lang="en-US" sz="2800" dirty="0">
                <a:solidFill>
                  <a:schemeClr val="tx1"/>
                </a:solidFill>
                <a:latin typeface="Arial Black" panose="020B0A04020102020204" pitchFamily="34" charset="0"/>
              </a:rPr>
              <a:t>Costs for USG Agencies Operating Overseas</a:t>
            </a:r>
          </a:p>
        </p:txBody>
      </p:sp>
      <p:sp>
        <p:nvSpPr>
          <p:cNvPr id="9" name="Content Placeholder 5"/>
          <p:cNvSpPr txBox="1">
            <a:spLocks/>
          </p:cNvSpPr>
          <p:nvPr/>
        </p:nvSpPr>
        <p:spPr>
          <a:xfrm>
            <a:off x="990600" y="3426881"/>
            <a:ext cx="5146629" cy="269515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defRPr/>
            </a:pPr>
            <a:r>
              <a:rPr lang="en-US" sz="1700" b="1" dirty="0">
                <a:solidFill>
                  <a:schemeClr val="accent4">
                    <a:lumMod val="50000"/>
                  </a:schemeClr>
                </a:solidFill>
                <a:latin typeface="Arial" panose="020B0604020202020204" pitchFamily="34" charset="0"/>
                <a:cs typeface="Arial" panose="020B0604020202020204" pitchFamily="34" charset="0"/>
              </a:rPr>
              <a:t>Distinct activity (cost) that is easy to identify, price, and agree on outside the ICASS MOU, i.e. </a:t>
            </a:r>
            <a:r>
              <a:rPr lang="en-US" sz="1700" b="1" u="sng" dirty="0">
                <a:solidFill>
                  <a:schemeClr val="accent4">
                    <a:lumMod val="50000"/>
                  </a:schemeClr>
                </a:solidFill>
                <a:latin typeface="Arial" panose="020B0604020202020204" pitchFamily="34" charset="0"/>
                <a:cs typeface="Arial" panose="020B0604020202020204" pitchFamily="34" charset="0"/>
              </a:rPr>
              <a:t>NOT SHARED:</a:t>
            </a:r>
          </a:p>
          <a:p>
            <a:pPr lvl="1">
              <a:defRPr/>
            </a:pPr>
            <a:r>
              <a:rPr lang="en-US" sz="1700" b="1" dirty="0">
                <a:solidFill>
                  <a:schemeClr val="accent4">
                    <a:lumMod val="50000"/>
                  </a:schemeClr>
                </a:solidFill>
                <a:latin typeface="Arial" panose="020B0604020202020204" pitchFamily="34" charset="0"/>
                <a:cs typeface="Arial" panose="020B0604020202020204" pitchFamily="34" charset="0"/>
              </a:rPr>
              <a:t>Computer equipment.</a:t>
            </a:r>
          </a:p>
          <a:p>
            <a:pPr lvl="1">
              <a:defRPr/>
            </a:pPr>
            <a:r>
              <a:rPr lang="en-US" sz="1700" b="1" dirty="0">
                <a:solidFill>
                  <a:schemeClr val="accent4">
                    <a:lumMod val="50000"/>
                  </a:schemeClr>
                </a:solidFill>
                <a:latin typeface="Arial" panose="020B0604020202020204" pitchFamily="34" charset="0"/>
                <a:cs typeface="Arial" panose="020B0604020202020204" pitchFamily="34" charset="0"/>
              </a:rPr>
              <a:t>Agency requested overtime for an ICASS employee.</a:t>
            </a:r>
          </a:p>
          <a:p>
            <a:pPr lvl="1">
              <a:defRPr/>
            </a:pPr>
            <a:r>
              <a:rPr lang="en-US" sz="1700" b="1" dirty="0">
                <a:solidFill>
                  <a:schemeClr val="accent4">
                    <a:lumMod val="50000"/>
                  </a:schemeClr>
                </a:solidFill>
                <a:latin typeface="Arial" panose="020B0604020202020204" pitchFamily="34" charset="0"/>
                <a:cs typeface="Arial" panose="020B0604020202020204" pitchFamily="34" charset="0"/>
              </a:rPr>
              <a:t>Telephone tolls &amp; lines.</a:t>
            </a:r>
          </a:p>
          <a:p>
            <a:pPr lvl="1">
              <a:defRPr/>
            </a:pPr>
            <a:r>
              <a:rPr lang="en-US" sz="1700" b="1" dirty="0">
                <a:solidFill>
                  <a:schemeClr val="accent4">
                    <a:lumMod val="50000"/>
                  </a:schemeClr>
                </a:solidFill>
                <a:latin typeface="Arial" panose="020B0604020202020204" pitchFamily="34" charset="0"/>
                <a:cs typeface="Arial" panose="020B0604020202020204" pitchFamily="34" charset="0"/>
              </a:rPr>
              <a:t>Office rent for building occupied by one agency.</a:t>
            </a:r>
          </a:p>
        </p:txBody>
      </p:sp>
      <p:sp>
        <p:nvSpPr>
          <p:cNvPr id="2" name="Rectangle 1">
            <a:extLst>
              <a:ext uri="{FF2B5EF4-FFF2-40B4-BE49-F238E27FC236}">
                <a16:creationId xmlns:a16="http://schemas.microsoft.com/office/drawing/2014/main" id="{D5F3E75E-2109-7C5E-B440-CACFF3F7ABB0}"/>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239991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5851950" y="5481269"/>
            <a:ext cx="5650140" cy="830997"/>
          </a:xfrm>
          <a:prstGeom prst="rect">
            <a:avLst/>
          </a:prstGeom>
        </p:spPr>
        <p:txBody>
          <a:bodyPr wrap="square">
            <a:spAutoFit/>
          </a:bodyPr>
          <a:lstStyle/>
          <a:p>
            <a:pPr indent="-68598" defTabSz="457200"/>
            <a:r>
              <a:rPr lang="en-US" sz="1600" dirty="0">
                <a:solidFill>
                  <a:schemeClr val="accent3">
                    <a:lumMod val="50000"/>
                  </a:schemeClr>
                </a:solidFill>
                <a:latin typeface="Arial" panose="020B0604020202020204" pitchFamily="34" charset="0"/>
                <a:cs typeface="Arial" panose="020B0604020202020204" pitchFamily="34" charset="0"/>
              </a:rPr>
              <a:t>ICASS covers </a:t>
            </a:r>
            <a:r>
              <a:rPr lang="en-US" sz="1600" b="1" u="sng" dirty="0">
                <a:solidFill>
                  <a:srgbClr val="ED7D31"/>
                </a:solidFill>
                <a:latin typeface="Arial" panose="020B0604020202020204" pitchFamily="34" charset="0"/>
                <a:cs typeface="Arial" panose="020B0604020202020204" pitchFamily="34" charset="0"/>
              </a:rPr>
              <a:t>shared</a:t>
            </a:r>
            <a:r>
              <a:rPr lang="en-US" sz="1600" u="sng" dirty="0">
                <a:solidFill>
                  <a:srgbClr val="ED7D31"/>
                </a:solidFill>
                <a:latin typeface="Arial" panose="020B0604020202020204" pitchFamily="34" charset="0"/>
                <a:cs typeface="Arial" panose="020B0604020202020204" pitchFamily="34" charset="0"/>
              </a:rPr>
              <a:t> administrative costs</a:t>
            </a:r>
            <a:r>
              <a:rPr lang="en-US" sz="1600" dirty="0">
                <a:solidFill>
                  <a:srgbClr val="FFC000">
                    <a:lumMod val="20000"/>
                    <a:lumOff val="80000"/>
                  </a:srgbClr>
                </a:solidFill>
                <a:latin typeface="Arial" panose="020B0604020202020204" pitchFamily="34" charset="0"/>
                <a:cs typeface="Arial" panose="020B0604020202020204" pitchFamily="34" charset="0"/>
              </a:rPr>
              <a:t> </a:t>
            </a:r>
            <a:r>
              <a:rPr lang="en-US" sz="1600" dirty="0">
                <a:solidFill>
                  <a:schemeClr val="accent3">
                    <a:lumMod val="50000"/>
                  </a:schemeClr>
                </a:solidFill>
                <a:latin typeface="Arial" panose="020B0604020202020204" pitchFamily="34" charset="0"/>
                <a:cs typeface="Arial" panose="020B0604020202020204" pitchFamily="34" charset="0"/>
              </a:rPr>
              <a:t>while all other agency-specific costs (programmatic and administrative) are charged directly to the respective agencies.</a:t>
            </a:r>
          </a:p>
        </p:txBody>
      </p:sp>
      <p:sp>
        <p:nvSpPr>
          <p:cNvPr id="19" name="Rectangle 18">
            <a:extLst>
              <a:ext uri="{FF2B5EF4-FFF2-40B4-BE49-F238E27FC236}">
                <a16:creationId xmlns:a16="http://schemas.microsoft.com/office/drawing/2014/main" id="{49D8BAEF-4DAA-18AA-085A-6C0B420C7724}"/>
              </a:ext>
            </a:extLst>
          </p:cNvPr>
          <p:cNvSpPr/>
          <p:nvPr/>
        </p:nvSpPr>
        <p:spPr>
          <a:xfrm>
            <a:off x="5943600" y="5448306"/>
            <a:ext cx="5558490" cy="8221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1" name="Freeform: Shape 20">
            <a:extLst>
              <a:ext uri="{FF2B5EF4-FFF2-40B4-BE49-F238E27FC236}">
                <a16:creationId xmlns:a16="http://schemas.microsoft.com/office/drawing/2014/main" id="{376C974A-D2B9-D19A-F579-D0610D4A5839}"/>
              </a:ext>
            </a:extLst>
          </p:cNvPr>
          <p:cNvSpPr/>
          <p:nvPr/>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20" name="Freeform: Shape 19">
            <a:extLst>
              <a:ext uri="{FF2B5EF4-FFF2-40B4-BE49-F238E27FC236}">
                <a16:creationId xmlns:a16="http://schemas.microsoft.com/office/drawing/2014/main" id="{2E077B4C-3873-7003-5443-BC388B5C780E}"/>
              </a:ext>
            </a:extLst>
          </p:cNvPr>
          <p:cNvSpPr/>
          <p:nvPr/>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8" name="Text Placeholder 3"/>
          <p:cNvSpPr txBox="1">
            <a:spLocks/>
          </p:cNvSpPr>
          <p:nvPr/>
        </p:nvSpPr>
        <p:spPr>
          <a:xfrm>
            <a:off x="1047526" y="2942134"/>
            <a:ext cx="4306008" cy="413658"/>
          </a:xfrm>
          <a:prstGeom prst="rect">
            <a:avLst/>
          </a:prstGeom>
        </p:spPr>
        <p:txBody>
          <a:bodyPr vert="horz" lIns="68580" tIns="34290" rIns="68580" bIns="3429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US" u="sng">
                <a:solidFill>
                  <a:srgbClr val="C00000"/>
                </a:solidFill>
                <a:latin typeface="Arial" panose="020B0604020202020204" pitchFamily="34" charset="0"/>
                <a:cs typeface="Arial" panose="020B0604020202020204" pitchFamily="34" charset="0"/>
              </a:rPr>
              <a:t>Direct Charged Costs</a:t>
            </a:r>
          </a:p>
        </p:txBody>
      </p:sp>
      <p:sp>
        <p:nvSpPr>
          <p:cNvPr id="3" name="TextBox 2"/>
          <p:cNvSpPr txBox="1"/>
          <p:nvPr/>
        </p:nvSpPr>
        <p:spPr>
          <a:xfrm>
            <a:off x="990600" y="2449691"/>
            <a:ext cx="5030510" cy="492443"/>
          </a:xfrm>
          <a:prstGeom prst="rect">
            <a:avLst/>
          </a:prstGeom>
          <a:noFill/>
        </p:spPr>
        <p:txBody>
          <a:bodyPr wrap="square" rtlCol="0">
            <a:spAutoFit/>
          </a:bodyPr>
          <a:lstStyle/>
          <a:p>
            <a:pPr defTabSz="457200"/>
            <a:r>
              <a:rPr lang="en-US" sz="2600">
                <a:solidFill>
                  <a:schemeClr val="tx1">
                    <a:lumMod val="65000"/>
                    <a:lumOff val="35000"/>
                  </a:schemeClr>
                </a:solidFill>
                <a:latin typeface="Arial Black" panose="020B0A04020102020204" pitchFamily="34" charset="0"/>
              </a:rPr>
              <a:t>Administrative Costs:</a:t>
            </a:r>
          </a:p>
        </p:txBody>
      </p:sp>
      <p:sp>
        <p:nvSpPr>
          <p:cNvPr id="10" name="Title 1"/>
          <p:cNvSpPr txBox="1">
            <a:spLocks/>
          </p:cNvSpPr>
          <p:nvPr/>
        </p:nvSpPr>
        <p:spPr>
          <a:xfrm>
            <a:off x="1828800" y="632713"/>
            <a:ext cx="10496550" cy="822166"/>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lumMod val="75000"/>
                  </a:schemeClr>
                </a:solidFill>
                <a:latin typeface="Arial" panose="020B0604020202020204" pitchFamily="34" charset="0"/>
                <a:ea typeface="+mj-ea"/>
                <a:cs typeface="Arial" panose="020B0604020202020204" pitchFamily="34" charset="0"/>
              </a:defRPr>
            </a:lvl1pPr>
          </a:lstStyle>
          <a:p>
            <a:r>
              <a:rPr lang="en-US" sz="2800" dirty="0">
                <a:solidFill>
                  <a:schemeClr val="tx1"/>
                </a:solidFill>
                <a:latin typeface="Arial Black" panose="020B0A04020102020204" pitchFamily="34" charset="0"/>
              </a:rPr>
              <a:t>Costs for USG Agencies Operating Overseas</a:t>
            </a:r>
          </a:p>
        </p:txBody>
      </p:sp>
      <p:sp>
        <p:nvSpPr>
          <p:cNvPr id="11" name="Rectangle 10"/>
          <p:cNvSpPr/>
          <p:nvPr/>
        </p:nvSpPr>
        <p:spPr>
          <a:xfrm>
            <a:off x="1111181" y="1089533"/>
            <a:ext cx="8629649" cy="1338828"/>
          </a:xfrm>
          <a:prstGeom prst="rect">
            <a:avLst/>
          </a:prstGeom>
        </p:spPr>
        <p:txBody>
          <a:bodyPr wrap="square" lIns="91440" tIns="45720" rIns="91440" bIns="45720" anchor="t">
            <a:spAutoFit/>
          </a:bodyPr>
          <a:lstStyle/>
          <a:p>
            <a:r>
              <a:rPr lang="en-US" sz="2200" dirty="0">
                <a:solidFill>
                  <a:schemeClr val="accent1">
                    <a:lumMod val="50000"/>
                  </a:schemeClr>
                </a:solidFill>
                <a:latin typeface="Arial" panose="020B0604020202020204" pitchFamily="34" charset="0"/>
                <a:cs typeface="Arial" panose="020B0604020202020204" pitchFamily="34" charset="0"/>
              </a:rPr>
              <a:t>USG agencies operating overseas have </a:t>
            </a:r>
            <a:r>
              <a:rPr lang="en-US" sz="2200" b="1" u="sng" dirty="0">
                <a:solidFill>
                  <a:schemeClr val="accent1">
                    <a:lumMod val="50000"/>
                  </a:schemeClr>
                </a:solidFill>
                <a:latin typeface="Arial" panose="020B0604020202020204" pitchFamily="34" charset="0"/>
                <a:cs typeface="Arial" panose="020B0604020202020204" pitchFamily="34" charset="0"/>
              </a:rPr>
              <a:t>two</a:t>
            </a:r>
            <a:r>
              <a:rPr lang="en-US" sz="2200" dirty="0">
                <a:solidFill>
                  <a:schemeClr val="accent1">
                    <a:lumMod val="50000"/>
                  </a:schemeClr>
                </a:solidFill>
                <a:latin typeface="Arial" panose="020B0604020202020204" pitchFamily="34" charset="0"/>
                <a:cs typeface="Arial" panose="020B0604020202020204" pitchFamily="34" charset="0"/>
              </a:rPr>
              <a:t> types of costs:  </a:t>
            </a:r>
          </a:p>
          <a:p>
            <a:pPr marL="274320" lvl="1">
              <a:buFont typeface="Arial" panose="020B0604020202020204" pitchFamily="34" charset="0"/>
              <a:buChar char="•"/>
            </a:pPr>
            <a:r>
              <a:rPr lang="en-US" sz="2200" dirty="0">
                <a:solidFill>
                  <a:schemeClr val="accent1">
                    <a:lumMod val="50000"/>
                  </a:schemeClr>
                </a:solidFill>
                <a:latin typeface="Arial" panose="020B0604020202020204" pitchFamily="34" charset="0"/>
                <a:cs typeface="Arial" panose="020B0604020202020204" pitchFamily="34" charset="0"/>
              </a:rPr>
              <a:t>Programmatic costs </a:t>
            </a:r>
          </a:p>
          <a:p>
            <a:pPr marL="274320" lvl="1">
              <a:buFont typeface="Arial" panose="020B0604020202020204" pitchFamily="34" charset="0"/>
              <a:buChar char="•"/>
            </a:pPr>
            <a:r>
              <a:rPr lang="en-US" sz="2200" dirty="0">
                <a:solidFill>
                  <a:schemeClr val="accent1">
                    <a:lumMod val="50000"/>
                  </a:schemeClr>
                </a:solidFill>
                <a:latin typeface="Arial" panose="020B0604020202020204" pitchFamily="34" charset="0"/>
                <a:cs typeface="Arial" panose="020B0604020202020204" pitchFamily="34" charset="0"/>
              </a:rPr>
              <a:t>Administrative costs </a:t>
            </a:r>
          </a:p>
          <a:p>
            <a:pPr marL="274320" lvl="1" defTabSz="457200"/>
            <a:endParaRPr lang="en-US" sz="15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2"/>
          <p:cNvSpPr txBox="1">
            <a:spLocks/>
          </p:cNvSpPr>
          <p:nvPr/>
        </p:nvSpPr>
        <p:spPr>
          <a:xfrm>
            <a:off x="6378910" y="2814694"/>
            <a:ext cx="3361920" cy="511629"/>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US" u="sng">
                <a:solidFill>
                  <a:srgbClr val="002060"/>
                </a:solidFill>
                <a:latin typeface="Arial" panose="020B0604020202020204" pitchFamily="34" charset="0"/>
                <a:cs typeface="Arial" panose="020B0604020202020204" pitchFamily="34" charset="0"/>
              </a:rPr>
              <a:t>Shared Costs - ICASS</a:t>
            </a:r>
          </a:p>
        </p:txBody>
      </p:sp>
      <p:sp>
        <p:nvSpPr>
          <p:cNvPr id="16" name="Down Arrow 15"/>
          <p:cNvSpPr/>
          <p:nvPr/>
        </p:nvSpPr>
        <p:spPr>
          <a:xfrm>
            <a:off x="2275340" y="2191252"/>
            <a:ext cx="363569" cy="21934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panose="020F0502020204030204"/>
            </a:endParaRPr>
          </a:p>
        </p:txBody>
      </p:sp>
      <p:sp>
        <p:nvSpPr>
          <p:cNvPr id="9" name="Content Placeholder 5"/>
          <p:cNvSpPr txBox="1">
            <a:spLocks/>
          </p:cNvSpPr>
          <p:nvPr/>
        </p:nvSpPr>
        <p:spPr>
          <a:xfrm>
            <a:off x="990600" y="3426881"/>
            <a:ext cx="5146629" cy="269515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defRPr/>
            </a:pPr>
            <a:r>
              <a:rPr lang="en-US" sz="1700" b="1" dirty="0">
                <a:solidFill>
                  <a:schemeClr val="accent4">
                    <a:lumMod val="50000"/>
                  </a:schemeClr>
                </a:solidFill>
                <a:latin typeface="Arial" panose="020B0604020202020204" pitchFamily="34" charset="0"/>
                <a:cs typeface="Arial" panose="020B0604020202020204" pitchFamily="34" charset="0"/>
              </a:rPr>
              <a:t>Distinct activity (cost) that is easy to identify, price, and agree on outside the ICASS MOU, i.e. </a:t>
            </a:r>
            <a:r>
              <a:rPr lang="en-US" sz="1700" b="1" u="sng" dirty="0">
                <a:solidFill>
                  <a:schemeClr val="accent4">
                    <a:lumMod val="50000"/>
                  </a:schemeClr>
                </a:solidFill>
                <a:latin typeface="Arial" panose="020B0604020202020204" pitchFamily="34" charset="0"/>
                <a:cs typeface="Arial" panose="020B0604020202020204" pitchFamily="34" charset="0"/>
              </a:rPr>
              <a:t>NOT SHARED:</a:t>
            </a:r>
          </a:p>
          <a:p>
            <a:pPr lvl="1">
              <a:defRPr/>
            </a:pPr>
            <a:r>
              <a:rPr lang="en-US" sz="1700" b="1" dirty="0">
                <a:solidFill>
                  <a:schemeClr val="accent4">
                    <a:lumMod val="50000"/>
                  </a:schemeClr>
                </a:solidFill>
                <a:latin typeface="Arial" panose="020B0604020202020204" pitchFamily="34" charset="0"/>
                <a:cs typeface="Arial" panose="020B0604020202020204" pitchFamily="34" charset="0"/>
              </a:rPr>
              <a:t>Computer equipment.</a:t>
            </a:r>
          </a:p>
          <a:p>
            <a:pPr lvl="1">
              <a:defRPr/>
            </a:pPr>
            <a:r>
              <a:rPr lang="en-US" sz="1700" b="1" dirty="0">
                <a:solidFill>
                  <a:schemeClr val="accent4">
                    <a:lumMod val="50000"/>
                  </a:schemeClr>
                </a:solidFill>
                <a:latin typeface="Arial" panose="020B0604020202020204" pitchFamily="34" charset="0"/>
                <a:cs typeface="Arial" panose="020B0604020202020204" pitchFamily="34" charset="0"/>
              </a:rPr>
              <a:t>Agency requested overtime for an ICASS employee.</a:t>
            </a:r>
          </a:p>
          <a:p>
            <a:pPr lvl="1">
              <a:defRPr/>
            </a:pPr>
            <a:r>
              <a:rPr lang="en-US" sz="1700" b="1" dirty="0">
                <a:solidFill>
                  <a:schemeClr val="accent4">
                    <a:lumMod val="50000"/>
                  </a:schemeClr>
                </a:solidFill>
                <a:latin typeface="Arial" panose="020B0604020202020204" pitchFamily="34" charset="0"/>
                <a:cs typeface="Arial" panose="020B0604020202020204" pitchFamily="34" charset="0"/>
              </a:rPr>
              <a:t>Telephone tolls &amp; lines.</a:t>
            </a:r>
          </a:p>
          <a:p>
            <a:pPr lvl="1">
              <a:defRPr/>
            </a:pPr>
            <a:r>
              <a:rPr lang="en-US" sz="1700" b="1" dirty="0">
                <a:solidFill>
                  <a:schemeClr val="accent4">
                    <a:lumMod val="50000"/>
                  </a:schemeClr>
                </a:solidFill>
                <a:latin typeface="Arial" panose="020B0604020202020204" pitchFamily="34" charset="0"/>
                <a:cs typeface="Arial" panose="020B0604020202020204" pitchFamily="34" charset="0"/>
              </a:rPr>
              <a:t>Office rent for building occupied by one agency.</a:t>
            </a:r>
          </a:p>
        </p:txBody>
      </p:sp>
      <p:sp>
        <p:nvSpPr>
          <p:cNvPr id="13" name="Content Placeholder 4"/>
          <p:cNvSpPr txBox="1">
            <a:spLocks/>
          </p:cNvSpPr>
          <p:nvPr/>
        </p:nvSpPr>
        <p:spPr>
          <a:xfrm>
            <a:off x="6021110" y="3411938"/>
            <a:ext cx="5311820" cy="2484830"/>
          </a:xfrm>
          <a:prstGeom prst="rect">
            <a:avLst/>
          </a:prstGeom>
          <a:noFill/>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defRPr/>
            </a:pPr>
            <a:r>
              <a:rPr lang="en-US" sz="1700" b="1" dirty="0">
                <a:solidFill>
                  <a:schemeClr val="accent3">
                    <a:lumMod val="50000"/>
                  </a:schemeClr>
                </a:solidFill>
                <a:latin typeface="Arial" panose="020B0604020202020204" pitchFamily="34" charset="0"/>
                <a:cs typeface="Arial" panose="020B0604020202020204" pitchFamily="34" charset="0"/>
              </a:rPr>
              <a:t>Cost to supply common admin services which includes ICASS employee salary &amp; benefits, supplies, equipment and vehicles including:</a:t>
            </a:r>
          </a:p>
          <a:p>
            <a:pPr lvl="1">
              <a:defRPr/>
            </a:pPr>
            <a:r>
              <a:rPr lang="en-US" sz="1700" b="1" dirty="0">
                <a:solidFill>
                  <a:schemeClr val="accent3">
                    <a:lumMod val="50000"/>
                  </a:schemeClr>
                </a:solidFill>
                <a:latin typeface="Arial" panose="020B0604020202020204" pitchFamily="34" charset="0"/>
                <a:cs typeface="Arial" panose="020B0604020202020204" pitchFamily="34" charset="0"/>
              </a:rPr>
              <a:t>Medical equipment.</a:t>
            </a:r>
          </a:p>
          <a:p>
            <a:pPr lvl="1">
              <a:defRPr/>
            </a:pPr>
            <a:r>
              <a:rPr lang="en-US" sz="1700" b="1" dirty="0">
                <a:solidFill>
                  <a:schemeClr val="accent3">
                    <a:lumMod val="50000"/>
                  </a:schemeClr>
                </a:solidFill>
                <a:latin typeface="Arial" panose="020B0604020202020204" pitchFamily="34" charset="0"/>
                <a:cs typeface="Arial" panose="020B0604020202020204" pitchFamily="34" charset="0"/>
              </a:rPr>
              <a:t>Gardening or janitorial contract.</a:t>
            </a:r>
          </a:p>
          <a:p>
            <a:pPr lvl="1">
              <a:defRPr/>
            </a:pPr>
            <a:r>
              <a:rPr lang="en-US" sz="1700" b="1" dirty="0">
                <a:solidFill>
                  <a:schemeClr val="accent3">
                    <a:lumMod val="50000"/>
                  </a:schemeClr>
                </a:solidFill>
                <a:latin typeface="Arial" panose="020B0604020202020204" pitchFamily="34" charset="0"/>
                <a:cs typeface="Arial" panose="020B0604020202020204" pitchFamily="34" charset="0"/>
              </a:rPr>
              <a:t>Shared office building costs.</a:t>
            </a:r>
          </a:p>
          <a:p>
            <a:pPr lvl="1">
              <a:defRPr/>
            </a:pPr>
            <a:r>
              <a:rPr lang="en-US" sz="1700" b="1" dirty="0">
                <a:solidFill>
                  <a:schemeClr val="accent3">
                    <a:lumMod val="50000"/>
                  </a:schemeClr>
                </a:solidFill>
                <a:latin typeface="Arial" panose="020B0604020202020204" pitchFamily="34" charset="0"/>
                <a:cs typeface="Arial" panose="020B0604020202020204" pitchFamily="34" charset="0"/>
              </a:rPr>
              <a:t>Forklift for warehouse</a:t>
            </a:r>
            <a:r>
              <a:rPr lang="en-US" sz="1700" dirty="0">
                <a:solidFill>
                  <a:schemeClr val="accent3">
                    <a:lumMod val="50000"/>
                  </a:schemeClr>
                </a:solidFill>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789677CB-CD57-16C9-11B4-D092FABAE70F}"/>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196118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0A11B8F-536B-572F-E529-E18CACD0E0AB}"/>
              </a:ext>
            </a:extLst>
          </p:cNvPr>
          <p:cNvSpPr/>
          <p:nvPr/>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9" name="Freeform: Shape 18">
            <a:extLst>
              <a:ext uri="{FF2B5EF4-FFF2-40B4-BE49-F238E27FC236}">
                <a16:creationId xmlns:a16="http://schemas.microsoft.com/office/drawing/2014/main" id="{FB8BE841-4881-3567-13EE-F92C97A337FF}"/>
              </a:ext>
            </a:extLst>
          </p:cNvPr>
          <p:cNvSpPr/>
          <p:nvPr/>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8" name="Text Placeholder 3"/>
          <p:cNvSpPr txBox="1">
            <a:spLocks/>
          </p:cNvSpPr>
          <p:nvPr/>
        </p:nvSpPr>
        <p:spPr>
          <a:xfrm>
            <a:off x="1047526" y="2942134"/>
            <a:ext cx="4306008" cy="413658"/>
          </a:xfrm>
          <a:prstGeom prst="rect">
            <a:avLst/>
          </a:prstGeom>
        </p:spPr>
        <p:txBody>
          <a:bodyPr vert="horz" lIns="68580" tIns="34290" rIns="68580" bIns="3429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US" u="sng">
                <a:solidFill>
                  <a:srgbClr val="C00000"/>
                </a:solidFill>
                <a:latin typeface="Arial" panose="020B0604020202020204" pitchFamily="34" charset="0"/>
                <a:cs typeface="Arial" panose="020B0604020202020204" pitchFamily="34" charset="0"/>
              </a:rPr>
              <a:t>Direct Charged Costs</a:t>
            </a:r>
          </a:p>
        </p:txBody>
      </p:sp>
      <p:sp>
        <p:nvSpPr>
          <p:cNvPr id="9" name="Content Placeholder 5"/>
          <p:cNvSpPr txBox="1">
            <a:spLocks/>
          </p:cNvSpPr>
          <p:nvPr/>
        </p:nvSpPr>
        <p:spPr>
          <a:xfrm>
            <a:off x="990600" y="3426881"/>
            <a:ext cx="5146629" cy="2695154"/>
          </a:xfrm>
          <a:prstGeom prst="rect">
            <a:avLst/>
          </a:prstGeom>
        </p:spPr>
        <p:txBody>
          <a:bodyPr vert="horz" lIns="68580" tIns="34290" rIns="68580" bIns="34290" rtlCol="0" anchor="t">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defRPr/>
            </a:pPr>
            <a:r>
              <a:rPr lang="en-US" sz="1700" b="1" dirty="0">
                <a:solidFill>
                  <a:schemeClr val="accent4">
                    <a:lumMod val="50000"/>
                  </a:schemeClr>
                </a:solidFill>
                <a:latin typeface="Arial"/>
                <a:cs typeface="Arial"/>
              </a:rPr>
              <a:t>Distinct activity (cost) that is easy to identify, price, and agree on outside the ICASS MOU, i.e. </a:t>
            </a:r>
            <a:r>
              <a:rPr lang="en-US" sz="1700" b="1" u="sng" dirty="0">
                <a:solidFill>
                  <a:schemeClr val="accent4">
                    <a:lumMod val="50000"/>
                  </a:schemeClr>
                </a:solidFill>
                <a:latin typeface="Arial"/>
                <a:cs typeface="Arial"/>
              </a:rPr>
              <a:t>NOT SHARED:</a:t>
            </a:r>
          </a:p>
          <a:p>
            <a:pPr lvl="1">
              <a:defRPr/>
            </a:pPr>
            <a:r>
              <a:rPr lang="en-US" sz="1700" b="1" dirty="0">
                <a:solidFill>
                  <a:schemeClr val="accent4">
                    <a:lumMod val="50000"/>
                  </a:schemeClr>
                </a:solidFill>
                <a:latin typeface="Arial"/>
                <a:cs typeface="Arial"/>
              </a:rPr>
              <a:t>Computer equipment.</a:t>
            </a:r>
          </a:p>
          <a:p>
            <a:pPr lvl="1">
              <a:defRPr/>
            </a:pPr>
            <a:r>
              <a:rPr lang="en-US" sz="1700" b="1" dirty="0">
                <a:solidFill>
                  <a:schemeClr val="accent4">
                    <a:lumMod val="50000"/>
                  </a:schemeClr>
                </a:solidFill>
                <a:latin typeface="Arial"/>
                <a:cs typeface="Arial"/>
              </a:rPr>
              <a:t>Agency requested overtime for an ICASS employee.</a:t>
            </a:r>
          </a:p>
          <a:p>
            <a:pPr lvl="1">
              <a:defRPr/>
            </a:pPr>
            <a:r>
              <a:rPr lang="en-US" sz="1700" b="1" dirty="0">
                <a:solidFill>
                  <a:schemeClr val="accent4">
                    <a:lumMod val="50000"/>
                  </a:schemeClr>
                </a:solidFill>
                <a:latin typeface="Arial"/>
                <a:cs typeface="Arial"/>
              </a:rPr>
              <a:t>Telephone tolls &amp; lines.</a:t>
            </a:r>
          </a:p>
          <a:p>
            <a:pPr lvl="1">
              <a:defRPr/>
            </a:pPr>
            <a:r>
              <a:rPr lang="en-US" sz="1700" b="1" dirty="0">
                <a:solidFill>
                  <a:schemeClr val="accent4">
                    <a:lumMod val="50000"/>
                  </a:schemeClr>
                </a:solidFill>
                <a:latin typeface="Arial"/>
                <a:cs typeface="Arial"/>
              </a:rPr>
              <a:t>Office rent for building occupied by one agency.</a:t>
            </a:r>
          </a:p>
        </p:txBody>
      </p:sp>
      <p:sp>
        <p:nvSpPr>
          <p:cNvPr id="3" name="TextBox 2"/>
          <p:cNvSpPr txBox="1"/>
          <p:nvPr/>
        </p:nvSpPr>
        <p:spPr>
          <a:xfrm>
            <a:off x="990600" y="2449691"/>
            <a:ext cx="5030510" cy="492443"/>
          </a:xfrm>
          <a:prstGeom prst="rect">
            <a:avLst/>
          </a:prstGeom>
          <a:noFill/>
        </p:spPr>
        <p:txBody>
          <a:bodyPr wrap="square" rtlCol="0">
            <a:spAutoFit/>
          </a:bodyPr>
          <a:lstStyle/>
          <a:p>
            <a:pPr defTabSz="457200"/>
            <a:r>
              <a:rPr lang="en-US" sz="2600">
                <a:solidFill>
                  <a:schemeClr val="tx1">
                    <a:lumMod val="65000"/>
                    <a:lumOff val="35000"/>
                  </a:schemeClr>
                </a:solidFill>
                <a:latin typeface="Arial Black" panose="020B0A04020102020204" pitchFamily="34" charset="0"/>
              </a:rPr>
              <a:t>Administrative Costs:</a:t>
            </a:r>
          </a:p>
        </p:txBody>
      </p:sp>
      <p:sp>
        <p:nvSpPr>
          <p:cNvPr id="10" name="Title 1"/>
          <p:cNvSpPr txBox="1">
            <a:spLocks/>
          </p:cNvSpPr>
          <p:nvPr/>
        </p:nvSpPr>
        <p:spPr>
          <a:xfrm>
            <a:off x="1828800" y="632713"/>
            <a:ext cx="10496550" cy="822166"/>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lumMod val="75000"/>
                  </a:schemeClr>
                </a:solidFill>
                <a:latin typeface="Arial" panose="020B0604020202020204" pitchFamily="34" charset="0"/>
                <a:ea typeface="+mj-ea"/>
                <a:cs typeface="Arial" panose="020B0604020202020204" pitchFamily="34" charset="0"/>
              </a:defRPr>
            </a:lvl1pPr>
          </a:lstStyle>
          <a:p>
            <a:r>
              <a:rPr lang="en-US" sz="2800" dirty="0">
                <a:solidFill>
                  <a:schemeClr val="tx1"/>
                </a:solidFill>
                <a:latin typeface="Arial Black" panose="020B0A04020102020204" pitchFamily="34" charset="0"/>
              </a:rPr>
              <a:t>Costs for USG Agencies Operating Overseas</a:t>
            </a:r>
          </a:p>
        </p:txBody>
      </p:sp>
      <p:sp>
        <p:nvSpPr>
          <p:cNvPr id="11" name="Rectangle 10"/>
          <p:cNvSpPr/>
          <p:nvPr/>
        </p:nvSpPr>
        <p:spPr>
          <a:xfrm>
            <a:off x="1111181" y="1089533"/>
            <a:ext cx="8629649" cy="1338828"/>
          </a:xfrm>
          <a:prstGeom prst="rect">
            <a:avLst/>
          </a:prstGeom>
        </p:spPr>
        <p:txBody>
          <a:bodyPr wrap="square" lIns="91440" tIns="45720" rIns="91440" bIns="45720" anchor="t">
            <a:spAutoFit/>
          </a:bodyPr>
          <a:lstStyle/>
          <a:p>
            <a:r>
              <a:rPr lang="en-US" sz="2200" dirty="0">
                <a:solidFill>
                  <a:schemeClr val="accent1">
                    <a:lumMod val="50000"/>
                  </a:schemeClr>
                </a:solidFill>
                <a:latin typeface="Arial" panose="020B0604020202020204" pitchFamily="34" charset="0"/>
                <a:cs typeface="Arial" panose="020B0604020202020204" pitchFamily="34" charset="0"/>
              </a:rPr>
              <a:t>USG agencies operating overseas have </a:t>
            </a:r>
            <a:r>
              <a:rPr lang="en-US" sz="2200" b="1" u="sng" dirty="0">
                <a:solidFill>
                  <a:schemeClr val="accent1">
                    <a:lumMod val="50000"/>
                  </a:schemeClr>
                </a:solidFill>
                <a:latin typeface="Arial" panose="020B0604020202020204" pitchFamily="34" charset="0"/>
                <a:cs typeface="Arial" panose="020B0604020202020204" pitchFamily="34" charset="0"/>
              </a:rPr>
              <a:t>two</a:t>
            </a:r>
            <a:r>
              <a:rPr lang="en-US" sz="2200" dirty="0">
                <a:solidFill>
                  <a:schemeClr val="accent1">
                    <a:lumMod val="50000"/>
                  </a:schemeClr>
                </a:solidFill>
                <a:latin typeface="Arial" panose="020B0604020202020204" pitchFamily="34" charset="0"/>
                <a:cs typeface="Arial" panose="020B0604020202020204" pitchFamily="34" charset="0"/>
              </a:rPr>
              <a:t> types of costs:  </a:t>
            </a:r>
          </a:p>
          <a:p>
            <a:pPr marL="274320" lvl="1">
              <a:buFont typeface="Arial" panose="020B0604020202020204" pitchFamily="34" charset="0"/>
              <a:buChar char="•"/>
            </a:pPr>
            <a:r>
              <a:rPr lang="en-US" sz="2200" dirty="0">
                <a:solidFill>
                  <a:schemeClr val="accent1">
                    <a:lumMod val="50000"/>
                  </a:schemeClr>
                </a:solidFill>
                <a:latin typeface="Arial" panose="020B0604020202020204" pitchFamily="34" charset="0"/>
                <a:cs typeface="Arial" panose="020B0604020202020204" pitchFamily="34" charset="0"/>
              </a:rPr>
              <a:t>Programmatic costs </a:t>
            </a:r>
          </a:p>
          <a:p>
            <a:pPr marL="274320" lvl="1">
              <a:buFont typeface="Arial" panose="020B0604020202020204" pitchFamily="34" charset="0"/>
              <a:buChar char="•"/>
            </a:pPr>
            <a:r>
              <a:rPr lang="en-US" sz="2200" dirty="0">
                <a:solidFill>
                  <a:schemeClr val="accent1">
                    <a:lumMod val="50000"/>
                  </a:schemeClr>
                </a:solidFill>
                <a:latin typeface="Arial" panose="020B0604020202020204" pitchFamily="34" charset="0"/>
                <a:cs typeface="Arial" panose="020B0604020202020204" pitchFamily="34" charset="0"/>
              </a:rPr>
              <a:t>Administrative costs </a:t>
            </a:r>
          </a:p>
          <a:p>
            <a:pPr marL="274320" lvl="1" defTabSz="457200"/>
            <a:endParaRPr lang="en-US" sz="15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2"/>
          <p:cNvSpPr txBox="1">
            <a:spLocks/>
          </p:cNvSpPr>
          <p:nvPr/>
        </p:nvSpPr>
        <p:spPr>
          <a:xfrm>
            <a:off x="6378910" y="2814694"/>
            <a:ext cx="3361920" cy="511629"/>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US" u="sng">
                <a:solidFill>
                  <a:srgbClr val="002060"/>
                </a:solidFill>
                <a:latin typeface="Arial" panose="020B0604020202020204" pitchFamily="34" charset="0"/>
                <a:cs typeface="Arial" panose="020B0604020202020204" pitchFamily="34" charset="0"/>
              </a:rPr>
              <a:t>Shared Costs - ICASS</a:t>
            </a:r>
          </a:p>
        </p:txBody>
      </p:sp>
      <p:sp>
        <p:nvSpPr>
          <p:cNvPr id="13" name="Content Placeholder 4"/>
          <p:cNvSpPr txBox="1">
            <a:spLocks/>
          </p:cNvSpPr>
          <p:nvPr/>
        </p:nvSpPr>
        <p:spPr>
          <a:xfrm>
            <a:off x="6021110" y="3411938"/>
            <a:ext cx="5311820" cy="2484830"/>
          </a:xfrm>
          <a:prstGeom prst="rect">
            <a:avLst/>
          </a:prstGeom>
          <a:noFill/>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defRPr/>
            </a:pPr>
            <a:r>
              <a:rPr lang="en-US" sz="1700" b="1" dirty="0">
                <a:solidFill>
                  <a:schemeClr val="accent3">
                    <a:lumMod val="50000"/>
                  </a:schemeClr>
                </a:solidFill>
                <a:latin typeface="Arial" panose="020B0604020202020204" pitchFamily="34" charset="0"/>
                <a:cs typeface="Arial" panose="020B0604020202020204" pitchFamily="34" charset="0"/>
              </a:rPr>
              <a:t>Cost to supply common admin services which includes ICASS employee salary &amp; benefits, supplies, equipment and vehicles including:</a:t>
            </a:r>
          </a:p>
          <a:p>
            <a:pPr lvl="1">
              <a:defRPr/>
            </a:pPr>
            <a:r>
              <a:rPr lang="en-US" sz="1700" b="1" dirty="0">
                <a:solidFill>
                  <a:schemeClr val="accent3">
                    <a:lumMod val="50000"/>
                  </a:schemeClr>
                </a:solidFill>
                <a:latin typeface="Arial" panose="020B0604020202020204" pitchFamily="34" charset="0"/>
                <a:cs typeface="Arial" panose="020B0604020202020204" pitchFamily="34" charset="0"/>
              </a:rPr>
              <a:t>Medical equipment.</a:t>
            </a:r>
          </a:p>
          <a:p>
            <a:pPr lvl="1">
              <a:defRPr/>
            </a:pPr>
            <a:r>
              <a:rPr lang="en-US" sz="1700" b="1" dirty="0">
                <a:solidFill>
                  <a:schemeClr val="accent3">
                    <a:lumMod val="50000"/>
                  </a:schemeClr>
                </a:solidFill>
                <a:latin typeface="Arial" panose="020B0604020202020204" pitchFamily="34" charset="0"/>
                <a:cs typeface="Arial" panose="020B0604020202020204" pitchFamily="34" charset="0"/>
              </a:rPr>
              <a:t>Gardening or janitorial contract.</a:t>
            </a:r>
          </a:p>
          <a:p>
            <a:pPr lvl="1">
              <a:defRPr/>
            </a:pPr>
            <a:r>
              <a:rPr lang="en-US" sz="1700" b="1" dirty="0">
                <a:solidFill>
                  <a:schemeClr val="accent3">
                    <a:lumMod val="50000"/>
                  </a:schemeClr>
                </a:solidFill>
                <a:latin typeface="Arial" panose="020B0604020202020204" pitchFamily="34" charset="0"/>
                <a:cs typeface="Arial" panose="020B0604020202020204" pitchFamily="34" charset="0"/>
              </a:rPr>
              <a:t>Shared office building costs.</a:t>
            </a:r>
          </a:p>
          <a:p>
            <a:pPr lvl="1">
              <a:defRPr/>
            </a:pPr>
            <a:r>
              <a:rPr lang="en-US" sz="1700" b="1" dirty="0">
                <a:solidFill>
                  <a:schemeClr val="accent3">
                    <a:lumMod val="50000"/>
                  </a:schemeClr>
                </a:solidFill>
                <a:latin typeface="Arial" panose="020B0604020202020204" pitchFamily="34" charset="0"/>
                <a:cs typeface="Arial" panose="020B0604020202020204" pitchFamily="34" charset="0"/>
              </a:rPr>
              <a:t>Forklift for warehouse.</a:t>
            </a:r>
          </a:p>
        </p:txBody>
      </p:sp>
      <p:sp>
        <p:nvSpPr>
          <p:cNvPr id="15" name="Rectangle 14"/>
          <p:cNvSpPr/>
          <p:nvPr/>
        </p:nvSpPr>
        <p:spPr>
          <a:xfrm>
            <a:off x="6317460" y="5714019"/>
            <a:ext cx="5650140" cy="1077218"/>
          </a:xfrm>
          <a:prstGeom prst="rect">
            <a:avLst/>
          </a:prstGeom>
        </p:spPr>
        <p:txBody>
          <a:bodyPr wrap="square" lIns="91440" tIns="45720" rIns="91440" bIns="45720" anchor="t">
            <a:spAutoFit/>
          </a:bodyPr>
          <a:lstStyle/>
          <a:p>
            <a:pPr indent="-68580" defTabSz="457200"/>
            <a:r>
              <a:rPr lang="en-US" sz="1600" b="1" dirty="0">
                <a:solidFill>
                  <a:schemeClr val="accent3">
                    <a:lumMod val="50000"/>
                  </a:schemeClr>
                </a:solidFill>
                <a:latin typeface="Arial"/>
                <a:cs typeface="Arial"/>
              </a:rPr>
              <a:t>ICASS covers </a:t>
            </a:r>
            <a:r>
              <a:rPr lang="en-US" sz="1600" b="1" u="sng" dirty="0">
                <a:solidFill>
                  <a:srgbClr val="ED7D31"/>
                </a:solidFill>
                <a:latin typeface="Arial"/>
                <a:cs typeface="Arial"/>
              </a:rPr>
              <a:t>shared administrative costs</a:t>
            </a:r>
            <a:r>
              <a:rPr lang="en-US" sz="1600" b="1" dirty="0">
                <a:solidFill>
                  <a:srgbClr val="FFC000"/>
                </a:solidFill>
                <a:latin typeface="Arial"/>
                <a:cs typeface="Arial"/>
              </a:rPr>
              <a:t> </a:t>
            </a:r>
            <a:r>
              <a:rPr lang="en-US" sz="1600" b="1" dirty="0">
                <a:solidFill>
                  <a:schemeClr val="accent3">
                    <a:lumMod val="50000"/>
                  </a:schemeClr>
                </a:solidFill>
                <a:latin typeface="Arial"/>
                <a:cs typeface="Arial"/>
              </a:rPr>
              <a:t>while all other agency-specific costs (programmatic and administrative) are charged directly to the respective agencies.</a:t>
            </a:r>
            <a:endParaRPr lang="en-US" b="1" dirty="0">
              <a:solidFill>
                <a:schemeClr val="accent3">
                  <a:lumMod val="50000"/>
                </a:schemeClr>
              </a:solidFill>
              <a:latin typeface="Arial"/>
              <a:cs typeface="Arial"/>
            </a:endParaRPr>
          </a:p>
        </p:txBody>
      </p:sp>
      <p:sp>
        <p:nvSpPr>
          <p:cNvPr id="16" name="Down Arrow 15"/>
          <p:cNvSpPr/>
          <p:nvPr/>
        </p:nvSpPr>
        <p:spPr>
          <a:xfrm>
            <a:off x="2275340" y="2191252"/>
            <a:ext cx="363569" cy="21934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panose="020F0502020204030204"/>
            </a:endParaRPr>
          </a:p>
        </p:txBody>
      </p:sp>
    </p:spTree>
    <p:extLst>
      <p:ext uri="{BB962C8B-B14F-4D97-AF65-F5344CB8AC3E}">
        <p14:creationId xmlns:p14="http://schemas.microsoft.com/office/powerpoint/2010/main" val="196003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06027231"/>
              </p:ext>
            </p:extLst>
          </p:nvPr>
        </p:nvGraphicFramePr>
        <p:xfrm>
          <a:off x="831273" y="2004070"/>
          <a:ext cx="10806545" cy="428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2F590AAD-930D-488E-97DE-8BB80766FED7}"/>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5" name="Rectangle 2">
            <a:extLst>
              <a:ext uri="{FF2B5EF4-FFF2-40B4-BE49-F238E27FC236}">
                <a16:creationId xmlns:a16="http://schemas.microsoft.com/office/drawing/2014/main" id="{E7729108-F2B2-3303-53C3-062510BCD334}"/>
              </a:ext>
            </a:extLst>
          </p:cNvPr>
          <p:cNvSpPr txBox="1">
            <a:spLocks noChangeArrowheads="1"/>
          </p:cNvSpPr>
          <p:nvPr/>
        </p:nvSpPr>
        <p:spPr>
          <a:xfrm>
            <a:off x="1794130" y="1260262"/>
            <a:ext cx="8874317" cy="765288"/>
          </a:xfrm>
          <a:prstGeom prst="rect">
            <a:avLst/>
          </a:prstGeom>
        </p:spPr>
        <p:txBody>
          <a:bodyPr/>
          <a:lstStyle/>
          <a:p>
            <a:pPr algn="ctr" defTabSz="457200">
              <a:spcBef>
                <a:spcPct val="0"/>
              </a:spcBef>
              <a:defRPr/>
            </a:pPr>
            <a:r>
              <a:rPr lang="en-US" sz="2800" b="1" i="1" dirty="0">
                <a:solidFill>
                  <a:schemeClr val="accent3">
                    <a:lumMod val="50000"/>
                  </a:schemeClr>
                </a:solidFill>
                <a:latin typeface="Arial" panose="020B0604020202020204" pitchFamily="34" charset="0"/>
                <a:cs typeface="Arial" panose="020B0604020202020204" pitchFamily="34" charset="0"/>
              </a:rPr>
              <a:t>I</a:t>
            </a:r>
            <a:r>
              <a:rPr lang="en-US" sz="2000" b="1" i="1" dirty="0">
                <a:solidFill>
                  <a:schemeClr val="accent3">
                    <a:lumMod val="50000"/>
                  </a:schemeClr>
                </a:solidFill>
                <a:latin typeface="Arial" panose="020B0604020202020204" pitchFamily="34" charset="0"/>
                <a:cs typeface="Arial" panose="020B0604020202020204" pitchFamily="34" charset="0"/>
              </a:rPr>
              <a:t>nternational </a:t>
            </a:r>
            <a:r>
              <a:rPr lang="en-US" sz="2800" b="1" i="1" dirty="0">
                <a:solidFill>
                  <a:schemeClr val="accent3">
                    <a:lumMod val="50000"/>
                  </a:schemeClr>
                </a:solidFill>
                <a:latin typeface="Arial" panose="020B0604020202020204" pitchFamily="34" charset="0"/>
                <a:cs typeface="Arial" panose="020B0604020202020204" pitchFamily="34" charset="0"/>
              </a:rPr>
              <a:t>C</a:t>
            </a:r>
            <a:r>
              <a:rPr lang="en-US" sz="2000" b="1" i="1" dirty="0">
                <a:solidFill>
                  <a:schemeClr val="accent3">
                    <a:lumMod val="50000"/>
                  </a:schemeClr>
                </a:solidFill>
                <a:latin typeface="Arial" panose="020B0604020202020204" pitchFamily="34" charset="0"/>
                <a:cs typeface="Arial" panose="020B0604020202020204" pitchFamily="34" charset="0"/>
              </a:rPr>
              <a:t>ooperative </a:t>
            </a:r>
            <a:r>
              <a:rPr lang="en-US" sz="2800" b="1" i="1" dirty="0">
                <a:solidFill>
                  <a:schemeClr val="accent3">
                    <a:lumMod val="50000"/>
                  </a:schemeClr>
                </a:solidFill>
                <a:latin typeface="Arial" panose="020B0604020202020204" pitchFamily="34" charset="0"/>
                <a:cs typeface="Arial" panose="020B0604020202020204" pitchFamily="34" charset="0"/>
              </a:rPr>
              <a:t>A</a:t>
            </a:r>
            <a:r>
              <a:rPr lang="en-US" sz="2000" b="1" i="1" dirty="0">
                <a:solidFill>
                  <a:schemeClr val="accent3">
                    <a:lumMod val="50000"/>
                  </a:schemeClr>
                </a:solidFill>
                <a:latin typeface="Arial" panose="020B0604020202020204" pitchFamily="34" charset="0"/>
                <a:cs typeface="Arial" panose="020B0604020202020204" pitchFamily="34" charset="0"/>
              </a:rPr>
              <a:t>dministrative </a:t>
            </a:r>
            <a:r>
              <a:rPr lang="en-US" sz="2800" b="1" i="1" dirty="0">
                <a:solidFill>
                  <a:schemeClr val="accent3">
                    <a:lumMod val="50000"/>
                  </a:schemeClr>
                </a:solidFill>
                <a:latin typeface="Arial" panose="020B0604020202020204" pitchFamily="34" charset="0"/>
                <a:cs typeface="Arial" panose="020B0604020202020204" pitchFamily="34" charset="0"/>
              </a:rPr>
              <a:t>S</a:t>
            </a:r>
            <a:r>
              <a:rPr lang="en-US" sz="2000" b="1" i="1" dirty="0">
                <a:solidFill>
                  <a:schemeClr val="accent3">
                    <a:lumMod val="50000"/>
                  </a:schemeClr>
                </a:solidFill>
                <a:latin typeface="Arial" panose="020B0604020202020204" pitchFamily="34" charset="0"/>
                <a:cs typeface="Arial" panose="020B0604020202020204" pitchFamily="34" charset="0"/>
              </a:rPr>
              <a:t>upport </a:t>
            </a:r>
            <a:r>
              <a:rPr lang="en-US" sz="2800" b="1" i="1" dirty="0">
                <a:solidFill>
                  <a:schemeClr val="accent3">
                    <a:lumMod val="50000"/>
                  </a:schemeClr>
                </a:solidFill>
                <a:latin typeface="Arial" panose="020B0604020202020204" pitchFamily="34" charset="0"/>
                <a:cs typeface="Arial" panose="020B0604020202020204" pitchFamily="34" charset="0"/>
              </a:rPr>
              <a:t>S</a:t>
            </a:r>
            <a:r>
              <a:rPr lang="en-US" sz="2000" b="1" i="1" dirty="0">
                <a:solidFill>
                  <a:schemeClr val="accent3">
                    <a:lumMod val="50000"/>
                  </a:schemeClr>
                </a:solidFill>
                <a:latin typeface="Arial" panose="020B0604020202020204" pitchFamily="34" charset="0"/>
                <a:cs typeface="Arial" panose="020B0604020202020204" pitchFamily="34" charset="0"/>
              </a:rPr>
              <a:t>ervices</a:t>
            </a:r>
          </a:p>
        </p:txBody>
      </p:sp>
      <p:sp>
        <p:nvSpPr>
          <p:cNvPr id="7" name="TextBox 6">
            <a:extLst>
              <a:ext uri="{FF2B5EF4-FFF2-40B4-BE49-F238E27FC236}">
                <a16:creationId xmlns:a16="http://schemas.microsoft.com/office/drawing/2014/main" id="{8F5684CC-B1AC-A6D4-6437-35F6CE80B068}"/>
              </a:ext>
            </a:extLst>
          </p:cNvPr>
          <p:cNvSpPr txBox="1"/>
          <p:nvPr/>
        </p:nvSpPr>
        <p:spPr>
          <a:xfrm>
            <a:off x="3605732" y="573856"/>
            <a:ext cx="4980536" cy="707886"/>
          </a:xfrm>
          <a:prstGeom prst="rect">
            <a:avLst/>
          </a:prstGeom>
          <a:noFill/>
        </p:spPr>
        <p:txBody>
          <a:bodyPr wrap="square" rtlCol="0">
            <a:spAutoFit/>
          </a:bodyPr>
          <a:lstStyle/>
          <a:p>
            <a:pPr algn="ctr" defTabSz="457200"/>
            <a:r>
              <a:rPr lang="en-US" sz="4000" b="1" dirty="0">
                <a:solidFill>
                  <a:schemeClr val="accent3">
                    <a:lumMod val="50000"/>
                  </a:schemeClr>
                </a:solidFill>
                <a:latin typeface="Arial Black" panose="020B0A04020102020204" pitchFamily="34" charset="0"/>
              </a:rPr>
              <a:t>What is ICASS?</a:t>
            </a:r>
          </a:p>
        </p:txBody>
      </p:sp>
    </p:spTree>
    <p:extLst>
      <p:ext uri="{BB962C8B-B14F-4D97-AF65-F5344CB8AC3E}">
        <p14:creationId xmlns:p14="http://schemas.microsoft.com/office/powerpoint/2010/main" val="101130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48312721"/>
              </p:ext>
            </p:extLst>
          </p:nvPr>
        </p:nvGraphicFramePr>
        <p:xfrm>
          <a:off x="831273" y="2004070"/>
          <a:ext cx="10806545" cy="428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1D421E5-C3EF-4520-3353-E28EB34A9D2E}"/>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5" name="Rectangle 2">
            <a:extLst>
              <a:ext uri="{FF2B5EF4-FFF2-40B4-BE49-F238E27FC236}">
                <a16:creationId xmlns:a16="http://schemas.microsoft.com/office/drawing/2014/main" id="{A982DE0B-D88E-99BD-C062-327FD612C265}"/>
              </a:ext>
            </a:extLst>
          </p:cNvPr>
          <p:cNvSpPr txBox="1">
            <a:spLocks noChangeArrowheads="1"/>
          </p:cNvSpPr>
          <p:nvPr/>
        </p:nvSpPr>
        <p:spPr>
          <a:xfrm>
            <a:off x="1794130" y="1260262"/>
            <a:ext cx="8874317" cy="765288"/>
          </a:xfrm>
          <a:prstGeom prst="rect">
            <a:avLst/>
          </a:prstGeom>
        </p:spPr>
        <p:txBody>
          <a:bodyPr/>
          <a:lstStyle/>
          <a:p>
            <a:pPr algn="ctr" defTabSz="457200">
              <a:spcBef>
                <a:spcPct val="0"/>
              </a:spcBef>
              <a:defRPr/>
            </a:pPr>
            <a:r>
              <a:rPr lang="en-US" sz="2800" b="1" i="1" dirty="0">
                <a:solidFill>
                  <a:schemeClr val="accent3">
                    <a:lumMod val="50000"/>
                  </a:schemeClr>
                </a:solidFill>
                <a:latin typeface="Arial" panose="020B0604020202020204" pitchFamily="34" charset="0"/>
                <a:cs typeface="Arial" panose="020B0604020202020204" pitchFamily="34" charset="0"/>
              </a:rPr>
              <a:t>I</a:t>
            </a:r>
            <a:r>
              <a:rPr lang="en-US" sz="2000" b="1" i="1" dirty="0">
                <a:solidFill>
                  <a:schemeClr val="accent3">
                    <a:lumMod val="50000"/>
                  </a:schemeClr>
                </a:solidFill>
                <a:latin typeface="Arial" panose="020B0604020202020204" pitchFamily="34" charset="0"/>
                <a:cs typeface="Arial" panose="020B0604020202020204" pitchFamily="34" charset="0"/>
              </a:rPr>
              <a:t>nternational </a:t>
            </a:r>
            <a:r>
              <a:rPr lang="en-US" sz="2800" b="1" i="1" dirty="0">
                <a:solidFill>
                  <a:schemeClr val="accent3">
                    <a:lumMod val="50000"/>
                  </a:schemeClr>
                </a:solidFill>
                <a:latin typeface="Arial" panose="020B0604020202020204" pitchFamily="34" charset="0"/>
                <a:cs typeface="Arial" panose="020B0604020202020204" pitchFamily="34" charset="0"/>
              </a:rPr>
              <a:t>C</a:t>
            </a:r>
            <a:r>
              <a:rPr lang="en-US" sz="2000" b="1" i="1" dirty="0">
                <a:solidFill>
                  <a:schemeClr val="accent3">
                    <a:lumMod val="50000"/>
                  </a:schemeClr>
                </a:solidFill>
                <a:latin typeface="Arial" panose="020B0604020202020204" pitchFamily="34" charset="0"/>
                <a:cs typeface="Arial" panose="020B0604020202020204" pitchFamily="34" charset="0"/>
              </a:rPr>
              <a:t>ooperative </a:t>
            </a:r>
            <a:r>
              <a:rPr lang="en-US" sz="2800" b="1" i="1" dirty="0">
                <a:solidFill>
                  <a:schemeClr val="accent3">
                    <a:lumMod val="50000"/>
                  </a:schemeClr>
                </a:solidFill>
                <a:latin typeface="Arial" panose="020B0604020202020204" pitchFamily="34" charset="0"/>
                <a:cs typeface="Arial" panose="020B0604020202020204" pitchFamily="34" charset="0"/>
              </a:rPr>
              <a:t>A</a:t>
            </a:r>
            <a:r>
              <a:rPr lang="en-US" sz="2000" b="1" i="1" dirty="0">
                <a:solidFill>
                  <a:schemeClr val="accent3">
                    <a:lumMod val="50000"/>
                  </a:schemeClr>
                </a:solidFill>
                <a:latin typeface="Arial" panose="020B0604020202020204" pitchFamily="34" charset="0"/>
                <a:cs typeface="Arial" panose="020B0604020202020204" pitchFamily="34" charset="0"/>
              </a:rPr>
              <a:t>dministrative </a:t>
            </a:r>
            <a:r>
              <a:rPr lang="en-US" sz="2800" b="1" i="1" dirty="0">
                <a:solidFill>
                  <a:schemeClr val="accent3">
                    <a:lumMod val="50000"/>
                  </a:schemeClr>
                </a:solidFill>
                <a:latin typeface="Arial" panose="020B0604020202020204" pitchFamily="34" charset="0"/>
                <a:cs typeface="Arial" panose="020B0604020202020204" pitchFamily="34" charset="0"/>
              </a:rPr>
              <a:t>S</a:t>
            </a:r>
            <a:r>
              <a:rPr lang="en-US" sz="2000" b="1" i="1" dirty="0">
                <a:solidFill>
                  <a:schemeClr val="accent3">
                    <a:lumMod val="50000"/>
                  </a:schemeClr>
                </a:solidFill>
                <a:latin typeface="Arial" panose="020B0604020202020204" pitchFamily="34" charset="0"/>
                <a:cs typeface="Arial" panose="020B0604020202020204" pitchFamily="34" charset="0"/>
              </a:rPr>
              <a:t>upport </a:t>
            </a:r>
            <a:r>
              <a:rPr lang="en-US" sz="2800" b="1" i="1" dirty="0">
                <a:solidFill>
                  <a:schemeClr val="accent3">
                    <a:lumMod val="50000"/>
                  </a:schemeClr>
                </a:solidFill>
                <a:latin typeface="Arial" panose="020B0604020202020204" pitchFamily="34" charset="0"/>
                <a:cs typeface="Arial" panose="020B0604020202020204" pitchFamily="34" charset="0"/>
              </a:rPr>
              <a:t>S</a:t>
            </a:r>
            <a:r>
              <a:rPr lang="en-US" sz="2000" b="1" i="1" dirty="0">
                <a:solidFill>
                  <a:schemeClr val="accent3">
                    <a:lumMod val="50000"/>
                  </a:schemeClr>
                </a:solidFill>
                <a:latin typeface="Arial" panose="020B0604020202020204" pitchFamily="34" charset="0"/>
                <a:cs typeface="Arial" panose="020B0604020202020204" pitchFamily="34" charset="0"/>
              </a:rPr>
              <a:t>ervices</a:t>
            </a:r>
          </a:p>
        </p:txBody>
      </p:sp>
      <p:sp>
        <p:nvSpPr>
          <p:cNvPr id="7" name="TextBox 6">
            <a:extLst>
              <a:ext uri="{FF2B5EF4-FFF2-40B4-BE49-F238E27FC236}">
                <a16:creationId xmlns:a16="http://schemas.microsoft.com/office/drawing/2014/main" id="{379A1C52-A0F3-C467-DE04-D986C1BE0E4A}"/>
              </a:ext>
            </a:extLst>
          </p:cNvPr>
          <p:cNvSpPr txBox="1"/>
          <p:nvPr/>
        </p:nvSpPr>
        <p:spPr>
          <a:xfrm>
            <a:off x="3605732" y="573856"/>
            <a:ext cx="4980536" cy="707886"/>
          </a:xfrm>
          <a:prstGeom prst="rect">
            <a:avLst/>
          </a:prstGeom>
          <a:noFill/>
        </p:spPr>
        <p:txBody>
          <a:bodyPr wrap="square" rtlCol="0">
            <a:spAutoFit/>
          </a:bodyPr>
          <a:lstStyle/>
          <a:p>
            <a:pPr algn="ctr" defTabSz="457200"/>
            <a:r>
              <a:rPr lang="en-US" sz="4000" b="1" dirty="0">
                <a:solidFill>
                  <a:schemeClr val="accent3">
                    <a:lumMod val="50000"/>
                  </a:schemeClr>
                </a:solidFill>
                <a:latin typeface="Arial Black" panose="020B0A04020102020204" pitchFamily="34" charset="0"/>
              </a:rPr>
              <a:t>What is ICASS?</a:t>
            </a:r>
          </a:p>
        </p:txBody>
      </p:sp>
    </p:spTree>
    <p:extLst>
      <p:ext uri="{BB962C8B-B14F-4D97-AF65-F5344CB8AC3E}">
        <p14:creationId xmlns:p14="http://schemas.microsoft.com/office/powerpoint/2010/main" val="253313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99139740"/>
              </p:ext>
            </p:extLst>
          </p:nvPr>
        </p:nvGraphicFramePr>
        <p:xfrm>
          <a:off x="831273" y="2004070"/>
          <a:ext cx="10806545" cy="428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592E1CE7-060A-344F-F909-86184EE0205D}"/>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5" name="Rectangle 2">
            <a:extLst>
              <a:ext uri="{FF2B5EF4-FFF2-40B4-BE49-F238E27FC236}">
                <a16:creationId xmlns:a16="http://schemas.microsoft.com/office/drawing/2014/main" id="{1E7F1CB7-0695-F62D-C1D9-C18FC6CA440D}"/>
              </a:ext>
            </a:extLst>
          </p:cNvPr>
          <p:cNvSpPr txBox="1">
            <a:spLocks noChangeArrowheads="1"/>
          </p:cNvSpPr>
          <p:nvPr/>
        </p:nvSpPr>
        <p:spPr>
          <a:xfrm>
            <a:off x="1794130" y="1260262"/>
            <a:ext cx="8874317" cy="765288"/>
          </a:xfrm>
          <a:prstGeom prst="rect">
            <a:avLst/>
          </a:prstGeom>
        </p:spPr>
        <p:txBody>
          <a:bodyPr/>
          <a:lstStyle/>
          <a:p>
            <a:pPr algn="ctr" defTabSz="457200">
              <a:spcBef>
                <a:spcPct val="0"/>
              </a:spcBef>
              <a:defRPr/>
            </a:pPr>
            <a:r>
              <a:rPr lang="en-US" sz="2800" b="1" i="1" dirty="0">
                <a:solidFill>
                  <a:schemeClr val="accent3">
                    <a:lumMod val="50000"/>
                  </a:schemeClr>
                </a:solidFill>
                <a:latin typeface="Arial" panose="020B0604020202020204" pitchFamily="34" charset="0"/>
                <a:cs typeface="Arial" panose="020B0604020202020204" pitchFamily="34" charset="0"/>
              </a:rPr>
              <a:t>I</a:t>
            </a:r>
            <a:r>
              <a:rPr lang="en-US" sz="2000" b="1" i="1" dirty="0">
                <a:solidFill>
                  <a:schemeClr val="accent3">
                    <a:lumMod val="50000"/>
                  </a:schemeClr>
                </a:solidFill>
                <a:latin typeface="Arial" panose="020B0604020202020204" pitchFamily="34" charset="0"/>
                <a:cs typeface="Arial" panose="020B0604020202020204" pitchFamily="34" charset="0"/>
              </a:rPr>
              <a:t>nternational </a:t>
            </a:r>
            <a:r>
              <a:rPr lang="en-US" sz="2800" b="1" i="1" dirty="0">
                <a:solidFill>
                  <a:schemeClr val="accent3">
                    <a:lumMod val="50000"/>
                  </a:schemeClr>
                </a:solidFill>
                <a:latin typeface="Arial" panose="020B0604020202020204" pitchFamily="34" charset="0"/>
                <a:cs typeface="Arial" panose="020B0604020202020204" pitchFamily="34" charset="0"/>
              </a:rPr>
              <a:t>C</a:t>
            </a:r>
            <a:r>
              <a:rPr lang="en-US" sz="2000" b="1" i="1" dirty="0">
                <a:solidFill>
                  <a:schemeClr val="accent3">
                    <a:lumMod val="50000"/>
                  </a:schemeClr>
                </a:solidFill>
                <a:latin typeface="Arial" panose="020B0604020202020204" pitchFamily="34" charset="0"/>
                <a:cs typeface="Arial" panose="020B0604020202020204" pitchFamily="34" charset="0"/>
              </a:rPr>
              <a:t>ooperative </a:t>
            </a:r>
            <a:r>
              <a:rPr lang="en-US" sz="2800" b="1" i="1" dirty="0">
                <a:solidFill>
                  <a:schemeClr val="accent3">
                    <a:lumMod val="50000"/>
                  </a:schemeClr>
                </a:solidFill>
                <a:latin typeface="Arial" panose="020B0604020202020204" pitchFamily="34" charset="0"/>
                <a:cs typeface="Arial" panose="020B0604020202020204" pitchFamily="34" charset="0"/>
              </a:rPr>
              <a:t>A</a:t>
            </a:r>
            <a:r>
              <a:rPr lang="en-US" sz="2000" b="1" i="1" dirty="0">
                <a:solidFill>
                  <a:schemeClr val="accent3">
                    <a:lumMod val="50000"/>
                  </a:schemeClr>
                </a:solidFill>
                <a:latin typeface="Arial" panose="020B0604020202020204" pitchFamily="34" charset="0"/>
                <a:cs typeface="Arial" panose="020B0604020202020204" pitchFamily="34" charset="0"/>
              </a:rPr>
              <a:t>dministrative </a:t>
            </a:r>
            <a:r>
              <a:rPr lang="en-US" sz="2800" b="1" i="1" dirty="0">
                <a:solidFill>
                  <a:schemeClr val="accent3">
                    <a:lumMod val="50000"/>
                  </a:schemeClr>
                </a:solidFill>
                <a:latin typeface="Arial" panose="020B0604020202020204" pitchFamily="34" charset="0"/>
                <a:cs typeface="Arial" panose="020B0604020202020204" pitchFamily="34" charset="0"/>
              </a:rPr>
              <a:t>S</a:t>
            </a:r>
            <a:r>
              <a:rPr lang="en-US" sz="2000" b="1" i="1" dirty="0">
                <a:solidFill>
                  <a:schemeClr val="accent3">
                    <a:lumMod val="50000"/>
                  </a:schemeClr>
                </a:solidFill>
                <a:latin typeface="Arial" panose="020B0604020202020204" pitchFamily="34" charset="0"/>
                <a:cs typeface="Arial" panose="020B0604020202020204" pitchFamily="34" charset="0"/>
              </a:rPr>
              <a:t>upport </a:t>
            </a:r>
            <a:r>
              <a:rPr lang="en-US" sz="2800" b="1" i="1" dirty="0">
                <a:solidFill>
                  <a:schemeClr val="accent3">
                    <a:lumMod val="50000"/>
                  </a:schemeClr>
                </a:solidFill>
                <a:latin typeface="Arial" panose="020B0604020202020204" pitchFamily="34" charset="0"/>
                <a:cs typeface="Arial" panose="020B0604020202020204" pitchFamily="34" charset="0"/>
              </a:rPr>
              <a:t>S</a:t>
            </a:r>
            <a:r>
              <a:rPr lang="en-US" sz="2000" b="1" i="1" dirty="0">
                <a:solidFill>
                  <a:schemeClr val="accent3">
                    <a:lumMod val="50000"/>
                  </a:schemeClr>
                </a:solidFill>
                <a:latin typeface="Arial" panose="020B0604020202020204" pitchFamily="34" charset="0"/>
                <a:cs typeface="Arial" panose="020B0604020202020204" pitchFamily="34" charset="0"/>
              </a:rPr>
              <a:t>ervices</a:t>
            </a:r>
          </a:p>
        </p:txBody>
      </p:sp>
      <p:sp>
        <p:nvSpPr>
          <p:cNvPr id="7" name="TextBox 6">
            <a:extLst>
              <a:ext uri="{FF2B5EF4-FFF2-40B4-BE49-F238E27FC236}">
                <a16:creationId xmlns:a16="http://schemas.microsoft.com/office/drawing/2014/main" id="{07FE751B-04A1-B3B4-CD58-8230C11A40FE}"/>
              </a:ext>
            </a:extLst>
          </p:cNvPr>
          <p:cNvSpPr txBox="1"/>
          <p:nvPr/>
        </p:nvSpPr>
        <p:spPr>
          <a:xfrm>
            <a:off x="3605732" y="573856"/>
            <a:ext cx="4980536" cy="707886"/>
          </a:xfrm>
          <a:prstGeom prst="rect">
            <a:avLst/>
          </a:prstGeom>
          <a:noFill/>
        </p:spPr>
        <p:txBody>
          <a:bodyPr wrap="square" rtlCol="0">
            <a:spAutoFit/>
          </a:bodyPr>
          <a:lstStyle/>
          <a:p>
            <a:pPr algn="ctr" defTabSz="457200"/>
            <a:r>
              <a:rPr lang="en-US" sz="4000" b="1" dirty="0">
                <a:solidFill>
                  <a:schemeClr val="accent3">
                    <a:lumMod val="50000"/>
                  </a:schemeClr>
                </a:solidFill>
                <a:latin typeface="Arial Black" panose="020B0A04020102020204" pitchFamily="34" charset="0"/>
              </a:rPr>
              <a:t>What is ICASS?</a:t>
            </a:r>
          </a:p>
        </p:txBody>
      </p:sp>
    </p:spTree>
    <p:extLst>
      <p:ext uri="{BB962C8B-B14F-4D97-AF65-F5344CB8AC3E}">
        <p14:creationId xmlns:p14="http://schemas.microsoft.com/office/powerpoint/2010/main" val="413776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94130" y="1260262"/>
            <a:ext cx="8874317" cy="765288"/>
          </a:xfrm>
          <a:prstGeom prst="rect">
            <a:avLst/>
          </a:prstGeom>
        </p:spPr>
        <p:txBody>
          <a:bodyPr/>
          <a:lstStyle/>
          <a:p>
            <a:pPr algn="ctr" defTabSz="457200">
              <a:spcBef>
                <a:spcPct val="0"/>
              </a:spcBef>
              <a:defRPr/>
            </a:pPr>
            <a:r>
              <a:rPr lang="en-US" sz="2800" b="1" i="1" dirty="0">
                <a:solidFill>
                  <a:schemeClr val="accent3">
                    <a:lumMod val="50000"/>
                  </a:schemeClr>
                </a:solidFill>
                <a:latin typeface="Arial" panose="020B0604020202020204" pitchFamily="34" charset="0"/>
                <a:cs typeface="Arial" panose="020B0604020202020204" pitchFamily="34" charset="0"/>
              </a:rPr>
              <a:t>I</a:t>
            </a:r>
            <a:r>
              <a:rPr lang="en-US" sz="2000" b="1" i="1" dirty="0">
                <a:solidFill>
                  <a:schemeClr val="accent3">
                    <a:lumMod val="50000"/>
                  </a:schemeClr>
                </a:solidFill>
                <a:latin typeface="Arial" panose="020B0604020202020204" pitchFamily="34" charset="0"/>
                <a:cs typeface="Arial" panose="020B0604020202020204" pitchFamily="34" charset="0"/>
              </a:rPr>
              <a:t>nternational </a:t>
            </a:r>
            <a:r>
              <a:rPr lang="en-US" sz="2800" b="1" i="1" dirty="0">
                <a:solidFill>
                  <a:schemeClr val="accent3">
                    <a:lumMod val="50000"/>
                  </a:schemeClr>
                </a:solidFill>
                <a:latin typeface="Arial" panose="020B0604020202020204" pitchFamily="34" charset="0"/>
                <a:cs typeface="Arial" panose="020B0604020202020204" pitchFamily="34" charset="0"/>
              </a:rPr>
              <a:t>C</a:t>
            </a:r>
            <a:r>
              <a:rPr lang="en-US" sz="2000" b="1" i="1" dirty="0">
                <a:solidFill>
                  <a:schemeClr val="accent3">
                    <a:lumMod val="50000"/>
                  </a:schemeClr>
                </a:solidFill>
                <a:latin typeface="Arial" panose="020B0604020202020204" pitchFamily="34" charset="0"/>
                <a:cs typeface="Arial" panose="020B0604020202020204" pitchFamily="34" charset="0"/>
              </a:rPr>
              <a:t>ooperative </a:t>
            </a:r>
            <a:r>
              <a:rPr lang="en-US" sz="2800" b="1" i="1" dirty="0">
                <a:solidFill>
                  <a:schemeClr val="accent3">
                    <a:lumMod val="50000"/>
                  </a:schemeClr>
                </a:solidFill>
                <a:latin typeface="Arial" panose="020B0604020202020204" pitchFamily="34" charset="0"/>
                <a:cs typeface="Arial" panose="020B0604020202020204" pitchFamily="34" charset="0"/>
              </a:rPr>
              <a:t>A</a:t>
            </a:r>
            <a:r>
              <a:rPr lang="en-US" sz="2000" b="1" i="1" dirty="0">
                <a:solidFill>
                  <a:schemeClr val="accent3">
                    <a:lumMod val="50000"/>
                  </a:schemeClr>
                </a:solidFill>
                <a:latin typeface="Arial" panose="020B0604020202020204" pitchFamily="34" charset="0"/>
                <a:cs typeface="Arial" panose="020B0604020202020204" pitchFamily="34" charset="0"/>
              </a:rPr>
              <a:t>dministrative </a:t>
            </a:r>
            <a:r>
              <a:rPr lang="en-US" sz="2800" b="1" i="1" dirty="0">
                <a:solidFill>
                  <a:schemeClr val="accent3">
                    <a:lumMod val="50000"/>
                  </a:schemeClr>
                </a:solidFill>
                <a:latin typeface="Arial" panose="020B0604020202020204" pitchFamily="34" charset="0"/>
                <a:cs typeface="Arial" panose="020B0604020202020204" pitchFamily="34" charset="0"/>
              </a:rPr>
              <a:t>S</a:t>
            </a:r>
            <a:r>
              <a:rPr lang="en-US" sz="2000" b="1" i="1" dirty="0">
                <a:solidFill>
                  <a:schemeClr val="accent3">
                    <a:lumMod val="50000"/>
                  </a:schemeClr>
                </a:solidFill>
                <a:latin typeface="Arial" panose="020B0604020202020204" pitchFamily="34" charset="0"/>
                <a:cs typeface="Arial" panose="020B0604020202020204" pitchFamily="34" charset="0"/>
              </a:rPr>
              <a:t>upport </a:t>
            </a:r>
            <a:r>
              <a:rPr lang="en-US" sz="2800" b="1" i="1" dirty="0">
                <a:solidFill>
                  <a:schemeClr val="accent3">
                    <a:lumMod val="50000"/>
                  </a:schemeClr>
                </a:solidFill>
                <a:latin typeface="Arial" panose="020B0604020202020204" pitchFamily="34" charset="0"/>
                <a:cs typeface="Arial" panose="020B0604020202020204" pitchFamily="34" charset="0"/>
              </a:rPr>
              <a:t>S</a:t>
            </a:r>
            <a:r>
              <a:rPr lang="en-US" sz="2000" b="1" i="1" dirty="0">
                <a:solidFill>
                  <a:schemeClr val="accent3">
                    <a:lumMod val="50000"/>
                  </a:schemeClr>
                </a:solidFill>
                <a:latin typeface="Arial" panose="020B0604020202020204" pitchFamily="34" charset="0"/>
                <a:cs typeface="Arial" panose="020B0604020202020204" pitchFamily="34" charset="0"/>
              </a:rPr>
              <a:t>ervices</a:t>
            </a:r>
          </a:p>
        </p:txBody>
      </p:sp>
      <p:graphicFrame>
        <p:nvGraphicFramePr>
          <p:cNvPr id="3" name="Diagram 2"/>
          <p:cNvGraphicFramePr/>
          <p:nvPr>
            <p:extLst>
              <p:ext uri="{D42A27DB-BD31-4B8C-83A1-F6EECF244321}">
                <p14:modId xmlns:p14="http://schemas.microsoft.com/office/powerpoint/2010/main" val="4084863174"/>
              </p:ext>
            </p:extLst>
          </p:nvPr>
        </p:nvGraphicFramePr>
        <p:xfrm>
          <a:off x="831273" y="2004070"/>
          <a:ext cx="10806545" cy="428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605732" y="573856"/>
            <a:ext cx="4980536" cy="707886"/>
          </a:xfrm>
          <a:prstGeom prst="rect">
            <a:avLst/>
          </a:prstGeom>
          <a:noFill/>
        </p:spPr>
        <p:txBody>
          <a:bodyPr wrap="square" rtlCol="0">
            <a:spAutoFit/>
          </a:bodyPr>
          <a:lstStyle/>
          <a:p>
            <a:pPr algn="ctr" defTabSz="457200"/>
            <a:r>
              <a:rPr lang="en-US" sz="4000" b="1" dirty="0">
                <a:solidFill>
                  <a:schemeClr val="accent3">
                    <a:lumMod val="50000"/>
                  </a:schemeClr>
                </a:solidFill>
                <a:latin typeface="Arial Black" panose="020B0A04020102020204" pitchFamily="34" charset="0"/>
              </a:rPr>
              <a:t>What is ICASS?</a:t>
            </a:r>
          </a:p>
        </p:txBody>
      </p:sp>
      <p:sp>
        <p:nvSpPr>
          <p:cNvPr id="5" name="Rectangle 4">
            <a:extLst>
              <a:ext uri="{FF2B5EF4-FFF2-40B4-BE49-F238E27FC236}">
                <a16:creationId xmlns:a16="http://schemas.microsoft.com/office/drawing/2014/main" id="{0C4CEFD7-2E51-4BFC-93B4-110652B3A9F3}"/>
              </a:ext>
            </a:extLst>
          </p:cNvPr>
          <p:cNvSpPr/>
          <p:nvPr/>
        </p:nvSpPr>
        <p:spPr>
          <a:xfrm>
            <a:off x="828017" y="6027003"/>
            <a:ext cx="10806544" cy="830997"/>
          </a:xfrm>
          <a:prstGeom prst="rect">
            <a:avLst/>
          </a:prstGeom>
          <a:noFill/>
        </p:spPr>
        <p:txBody>
          <a:bodyPr wrap="square">
            <a:spAutoFit/>
          </a:bodyPr>
          <a:lstStyle/>
          <a:p>
            <a:pPr defTabSz="457200"/>
            <a:r>
              <a:rPr lang="en-US" sz="2400" i="1" u="sng" dirty="0">
                <a:solidFill>
                  <a:srgbClr val="FF0000"/>
                </a:solidFill>
                <a:latin typeface="Arial" panose="020B0604020202020204" pitchFamily="34" charset="0"/>
                <a:ea typeface="Tahoma" panose="020B0604030504040204" pitchFamily="34" charset="0"/>
                <a:cs typeface="Arial" panose="020B0604020202020204" pitchFamily="34" charset="0"/>
              </a:rPr>
              <a:t>Important note:</a:t>
            </a:r>
            <a:r>
              <a:rPr lang="en-US" sz="2400" i="1"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just because a service may benefit all agencies </a:t>
            </a:r>
          </a:p>
          <a:p>
            <a:pPr defTabSz="457200"/>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does not mean it can be funded through ICASS</a:t>
            </a:r>
            <a:endParaRPr lang="en-US" sz="240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21C97579-2067-4407-A8E0-1B5AD16030A0}"/>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331810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69F8435-A641-4298-CF03-5C8EF08A09BB}"/>
              </a:ext>
            </a:extLst>
          </p:cNvPr>
          <p:cNvSpPr/>
          <p:nvPr/>
        </p:nvSpPr>
        <p:spPr>
          <a:xfrm rot="16200000">
            <a:off x="-1635649" y="248881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graphicFrame>
        <p:nvGraphicFramePr>
          <p:cNvPr id="2" name="Diagram 1"/>
          <p:cNvGraphicFramePr/>
          <p:nvPr/>
        </p:nvGraphicFramePr>
        <p:xfrm>
          <a:off x="1085551" y="1240735"/>
          <a:ext cx="10020897" cy="5362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120835" y="568464"/>
            <a:ext cx="6311343" cy="707886"/>
          </a:xfrm>
          <a:prstGeom prst="rect">
            <a:avLst/>
          </a:prstGeom>
        </p:spPr>
        <p:txBody>
          <a:bodyPr wrap="none">
            <a:spAutoFit/>
          </a:bodyPr>
          <a:lstStyle/>
          <a:p>
            <a:pPr defTabSz="685777">
              <a:defRPr/>
            </a:pPr>
            <a:r>
              <a:rPr lang="en-US" sz="4000" b="1" u="sng" kern="0">
                <a:solidFill>
                  <a:srgbClr val="C00000"/>
                </a:solidFill>
                <a:uFill>
                  <a:solidFill>
                    <a:srgbClr val="003399"/>
                  </a:solidFill>
                </a:uFill>
                <a:latin typeface="Arial Black" panose="020B0A04020102020204" pitchFamily="34" charset="0"/>
                <a:cs typeface="Arial" pitchFamily="34" charset="0"/>
              </a:rPr>
              <a:t>3 Key Points in ICASS</a:t>
            </a:r>
            <a:endParaRPr lang="en-US" sz="4000" kern="0">
              <a:solidFill>
                <a:srgbClr val="C00000"/>
              </a:solidFill>
              <a:latin typeface="Arial Black" panose="020B0A04020102020204" pitchFamily="34" charset="0"/>
            </a:endParaRPr>
          </a:p>
        </p:txBody>
      </p:sp>
      <p:sp>
        <p:nvSpPr>
          <p:cNvPr id="4" name="Rectangle 3">
            <a:extLst>
              <a:ext uri="{FF2B5EF4-FFF2-40B4-BE49-F238E27FC236}">
                <a16:creationId xmlns:a16="http://schemas.microsoft.com/office/drawing/2014/main" id="{E5516BAD-FD34-410D-96E8-D3BA0866D147}"/>
              </a:ext>
            </a:extLst>
          </p:cNvPr>
          <p:cNvSpPr/>
          <p:nvPr/>
        </p:nvSpPr>
        <p:spPr>
          <a:xfrm>
            <a:off x="4711149" y="1240735"/>
            <a:ext cx="6756314" cy="54430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B2044F-F70D-B58F-1A44-97BDFFE903DE}"/>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133981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B2C3F89-073E-793A-85CE-4B656DBC5ECB}"/>
              </a:ext>
            </a:extLst>
          </p:cNvPr>
          <p:cNvSpPr/>
          <p:nvPr/>
        </p:nvSpPr>
        <p:spPr>
          <a:xfrm rot="16200000">
            <a:off x="-1635649" y="248881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graphicFrame>
        <p:nvGraphicFramePr>
          <p:cNvPr id="2" name="Diagram 1"/>
          <p:cNvGraphicFramePr/>
          <p:nvPr/>
        </p:nvGraphicFramePr>
        <p:xfrm>
          <a:off x="1085551" y="1240735"/>
          <a:ext cx="10020897" cy="5362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120835" y="568464"/>
            <a:ext cx="6311343" cy="707886"/>
          </a:xfrm>
          <a:prstGeom prst="rect">
            <a:avLst/>
          </a:prstGeom>
        </p:spPr>
        <p:txBody>
          <a:bodyPr wrap="none">
            <a:spAutoFit/>
          </a:bodyPr>
          <a:lstStyle/>
          <a:p>
            <a:pPr defTabSz="685777">
              <a:defRPr/>
            </a:pPr>
            <a:r>
              <a:rPr lang="en-US" sz="4000" b="1" u="sng" kern="0">
                <a:solidFill>
                  <a:srgbClr val="C00000"/>
                </a:solidFill>
                <a:uFill>
                  <a:solidFill>
                    <a:srgbClr val="003399"/>
                  </a:solidFill>
                </a:uFill>
                <a:latin typeface="Arial Black" panose="020B0A04020102020204" pitchFamily="34" charset="0"/>
                <a:cs typeface="Arial" pitchFamily="34" charset="0"/>
              </a:rPr>
              <a:t>3 Key Points in ICASS</a:t>
            </a:r>
            <a:endParaRPr lang="en-US" sz="4000" kern="0">
              <a:solidFill>
                <a:srgbClr val="C00000"/>
              </a:solidFill>
              <a:latin typeface="Arial Black" panose="020B0A04020102020204" pitchFamily="34" charset="0"/>
            </a:endParaRPr>
          </a:p>
        </p:txBody>
      </p:sp>
      <p:sp>
        <p:nvSpPr>
          <p:cNvPr id="6" name="Rectangle 5">
            <a:extLst>
              <a:ext uri="{FF2B5EF4-FFF2-40B4-BE49-F238E27FC236}">
                <a16:creationId xmlns:a16="http://schemas.microsoft.com/office/drawing/2014/main" id="{79F1C515-07E4-C337-6F64-291234DD9EB8}"/>
              </a:ext>
            </a:extLst>
          </p:cNvPr>
          <p:cNvSpPr/>
          <p:nvPr/>
        </p:nvSpPr>
        <p:spPr>
          <a:xfrm>
            <a:off x="7957457" y="1240735"/>
            <a:ext cx="3510005" cy="5432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49BF76-6C58-3A1D-EC55-FCC8581CBDA5}"/>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255517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DE6428D-AF28-40F1-EEEB-DBB93DE56D49}"/>
              </a:ext>
            </a:extLst>
          </p:cNvPr>
          <p:cNvSpPr/>
          <p:nvPr/>
        </p:nvSpPr>
        <p:spPr>
          <a:xfrm rot="16200000">
            <a:off x="-1635649" y="248881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graphicFrame>
        <p:nvGraphicFramePr>
          <p:cNvPr id="2" name="Diagram 1"/>
          <p:cNvGraphicFramePr/>
          <p:nvPr/>
        </p:nvGraphicFramePr>
        <p:xfrm>
          <a:off x="1085551" y="1240735"/>
          <a:ext cx="10020897" cy="5362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120835" y="568464"/>
            <a:ext cx="6311343" cy="707886"/>
          </a:xfrm>
          <a:prstGeom prst="rect">
            <a:avLst/>
          </a:prstGeom>
        </p:spPr>
        <p:txBody>
          <a:bodyPr wrap="none">
            <a:spAutoFit/>
          </a:bodyPr>
          <a:lstStyle/>
          <a:p>
            <a:pPr defTabSz="685777">
              <a:defRPr/>
            </a:pPr>
            <a:r>
              <a:rPr lang="en-US" sz="4000" b="1" u="sng" kern="0">
                <a:solidFill>
                  <a:srgbClr val="C00000"/>
                </a:solidFill>
                <a:uFill>
                  <a:solidFill>
                    <a:srgbClr val="003399"/>
                  </a:solidFill>
                </a:uFill>
                <a:latin typeface="Arial Black" panose="020B0A04020102020204" pitchFamily="34" charset="0"/>
                <a:cs typeface="Arial" pitchFamily="34" charset="0"/>
              </a:rPr>
              <a:t>3 Key Points in ICASS</a:t>
            </a:r>
            <a:endParaRPr lang="en-US" sz="4000" kern="0">
              <a:solidFill>
                <a:srgbClr val="C00000"/>
              </a:solidFill>
              <a:latin typeface="Arial Black" panose="020B0A04020102020204" pitchFamily="34" charset="0"/>
            </a:endParaRPr>
          </a:p>
        </p:txBody>
      </p:sp>
      <p:sp>
        <p:nvSpPr>
          <p:cNvPr id="5" name="Rectangle 4">
            <a:extLst>
              <a:ext uri="{FF2B5EF4-FFF2-40B4-BE49-F238E27FC236}">
                <a16:creationId xmlns:a16="http://schemas.microsoft.com/office/drawing/2014/main" id="{CFA6EF0A-C07D-9113-FC7A-A3FB54C95B36}"/>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118989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ECF2D9-A967-4B9E-B592-C68436C8CD64}"/>
              </a:ext>
            </a:extLst>
          </p:cNvPr>
          <p:cNvSpPr txBox="1"/>
          <p:nvPr/>
        </p:nvSpPr>
        <p:spPr>
          <a:xfrm>
            <a:off x="471813" y="2290227"/>
            <a:ext cx="10926872" cy="1077218"/>
          </a:xfrm>
          <a:prstGeom prst="rect">
            <a:avLst/>
          </a:prstGeom>
          <a:solidFill>
            <a:srgbClr val="EEECFF"/>
          </a:solidFill>
        </p:spPr>
        <p:txBody>
          <a:bodyPr wrap="square" rtlCol="0">
            <a:spAutoFit/>
          </a:bodyPr>
          <a:lstStyle/>
          <a:p>
            <a:r>
              <a:rPr lang="en-US" sz="3600" dirty="0"/>
              <a:t>Captioning available here:</a:t>
            </a:r>
          </a:p>
          <a:p>
            <a:r>
              <a:rPr lang="en-US" sz="2800">
                <a:hlinkClick r:id="rId3"/>
              </a:rPr>
              <a:t>StateDepartment17094 : Real Time Text (streamtext.net)</a:t>
            </a:r>
            <a:endParaRPr lang="en-US" sz="2800" strike="sngStrike" dirty="0">
              <a:solidFill>
                <a:srgbClr val="0000F2"/>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4368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780D5F-704D-49A2-809D-5F9305B20592}"/>
              </a:ext>
            </a:extLst>
          </p:cNvPr>
          <p:cNvSpPr/>
          <p:nvPr/>
        </p:nvSpPr>
        <p:spPr>
          <a:xfrm>
            <a:off x="321365" y="22312"/>
            <a:ext cx="11549270" cy="1266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809D3B-01A5-C4CB-5B6B-FDE8AC48E6BC}"/>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8" name="Content Placeholder 2">
            <a:extLst>
              <a:ext uri="{FF2B5EF4-FFF2-40B4-BE49-F238E27FC236}">
                <a16:creationId xmlns:a16="http://schemas.microsoft.com/office/drawing/2014/main" id="{8DF6F98E-B825-9ECD-E840-B333CF76B29A}"/>
              </a:ext>
            </a:extLst>
          </p:cNvPr>
          <p:cNvSpPr txBox="1">
            <a:spLocks/>
          </p:cNvSpPr>
          <p:nvPr/>
        </p:nvSpPr>
        <p:spPr>
          <a:xfrm>
            <a:off x="1844675" y="1855840"/>
            <a:ext cx="4251325" cy="2630487"/>
          </a:xfrm>
          <a:prstGeom prst="rect">
            <a:avLst/>
          </a:prstGeom>
          <a:solidFill>
            <a:schemeClr val="accent1">
              <a:lumMod val="40000"/>
              <a:lumOff val="60000"/>
            </a:schemeClr>
          </a:solidFill>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75" indent="-457200">
              <a:buClr>
                <a:schemeClr val="accent4">
                  <a:lumMod val="50000"/>
                </a:schemeClr>
              </a:buClr>
              <a:buFont typeface="Wingdings"/>
              <a:buChar char="v"/>
            </a:pPr>
            <a:r>
              <a:rPr lang="en-US" sz="2600" b="1" dirty="0"/>
              <a:t>Basic Package </a:t>
            </a:r>
            <a:endParaRPr lang="en-US" dirty="0"/>
          </a:p>
          <a:p>
            <a:pPr marL="523875" indent="-457200">
              <a:buClr>
                <a:schemeClr val="accent4">
                  <a:lumMod val="50000"/>
                </a:schemeClr>
              </a:buClr>
              <a:buFont typeface="Wingdings"/>
              <a:buChar char="v"/>
            </a:pPr>
            <a:r>
              <a:rPr lang="en-US" sz="2600" b="1" dirty="0"/>
              <a:t>Community Liaison Office</a:t>
            </a:r>
          </a:p>
          <a:p>
            <a:pPr marL="523875" indent="-457200">
              <a:buClr>
                <a:schemeClr val="accent4">
                  <a:lumMod val="50000"/>
                </a:schemeClr>
              </a:buClr>
              <a:buFont typeface="Wingdings"/>
              <a:buChar char="v"/>
            </a:pPr>
            <a:r>
              <a:rPr lang="en-US" sz="2600" b="1" dirty="0"/>
              <a:t>Health Services </a:t>
            </a:r>
          </a:p>
          <a:p>
            <a:pPr marL="581025" indent="-514350">
              <a:buClr>
                <a:schemeClr val="accent4">
                  <a:lumMod val="50000"/>
                </a:schemeClr>
              </a:buClr>
              <a:buFont typeface="Wingdings"/>
              <a:buChar char="v"/>
            </a:pPr>
            <a:r>
              <a:rPr lang="en-US" sz="2600" b="1" dirty="0"/>
              <a:t>Security Services</a:t>
            </a:r>
            <a:endParaRPr lang="en-US" sz="2600" dirty="0"/>
          </a:p>
        </p:txBody>
      </p:sp>
      <p:sp>
        <p:nvSpPr>
          <p:cNvPr id="10" name="Title 10">
            <a:extLst>
              <a:ext uri="{FF2B5EF4-FFF2-40B4-BE49-F238E27FC236}">
                <a16:creationId xmlns:a16="http://schemas.microsoft.com/office/drawing/2014/main" id="{CC3A6720-3408-5950-0B25-9214EF08E6EE}"/>
              </a:ext>
            </a:extLst>
          </p:cNvPr>
          <p:cNvSpPr txBox="1">
            <a:spLocks/>
          </p:cNvSpPr>
          <p:nvPr/>
        </p:nvSpPr>
        <p:spPr>
          <a:xfrm>
            <a:off x="1578428" y="756459"/>
            <a:ext cx="9336088" cy="5302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3800" dirty="0">
                <a:solidFill>
                  <a:srgbClr val="002060"/>
                </a:solidFill>
                <a:latin typeface="+mn-lt"/>
              </a:rPr>
              <a:t>ICASS Services Offered to Agencies</a:t>
            </a:r>
          </a:p>
        </p:txBody>
      </p:sp>
      <p:sp>
        <p:nvSpPr>
          <p:cNvPr id="7" name="Text Placeholder 4">
            <a:extLst>
              <a:ext uri="{FF2B5EF4-FFF2-40B4-BE49-F238E27FC236}">
                <a16:creationId xmlns:a16="http://schemas.microsoft.com/office/drawing/2014/main" id="{F661A9F3-187F-E0C3-49B7-E40B9F97BB85}"/>
              </a:ext>
            </a:extLst>
          </p:cNvPr>
          <p:cNvSpPr txBox="1">
            <a:spLocks/>
          </p:cNvSpPr>
          <p:nvPr/>
        </p:nvSpPr>
        <p:spPr>
          <a:xfrm>
            <a:off x="2307834" y="1354935"/>
            <a:ext cx="3624263" cy="43497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u="sng"/>
              <a:t>Mandatory Services</a:t>
            </a:r>
            <a:endParaRPr lang="en-US" sz="3000" b="1" u="sng" dirty="0"/>
          </a:p>
        </p:txBody>
      </p:sp>
    </p:spTree>
    <p:extLst>
      <p:ext uri="{BB962C8B-B14F-4D97-AF65-F5344CB8AC3E}">
        <p14:creationId xmlns:p14="http://schemas.microsoft.com/office/powerpoint/2010/main" val="2880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780D5F-704D-49A2-809D-5F9305B20592}"/>
              </a:ext>
            </a:extLst>
          </p:cNvPr>
          <p:cNvSpPr/>
          <p:nvPr/>
        </p:nvSpPr>
        <p:spPr>
          <a:xfrm>
            <a:off x="321365" y="22312"/>
            <a:ext cx="11549270" cy="1266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D4877C9B-2631-4049-90D4-C6C010791F37}"/>
              </a:ext>
            </a:extLst>
          </p:cNvPr>
          <p:cNvSpPr>
            <a:spLocks noGrp="1"/>
          </p:cNvSpPr>
          <p:nvPr>
            <p:ph sz="quarter" idx="4294967295"/>
          </p:nvPr>
        </p:nvSpPr>
        <p:spPr>
          <a:xfrm>
            <a:off x="6443662" y="1855840"/>
            <a:ext cx="5062537" cy="4162425"/>
          </a:xfrm>
          <a:solidFill>
            <a:schemeClr val="accent2">
              <a:lumMod val="20000"/>
              <a:lumOff val="80000"/>
            </a:schemeClr>
          </a:solidFill>
        </p:spPr>
        <p:txBody>
          <a:bodyPr>
            <a:noAutofit/>
          </a:bodyPr>
          <a:lstStyle/>
          <a:p>
            <a:pPr marL="259098" indent="-457200">
              <a:buClr>
                <a:schemeClr val="hlink"/>
              </a:buClr>
              <a:buFont typeface="Wingdings" panose="05000000000000000000" pitchFamily="2" charset="2"/>
              <a:buChar char="v"/>
            </a:pPr>
            <a:endParaRPr lang="en-US" sz="800" b="1" dirty="0"/>
          </a:p>
          <a:p>
            <a:pPr marL="259098" indent="-457200">
              <a:buClr>
                <a:schemeClr val="hlink"/>
              </a:buClr>
              <a:buFont typeface="Wingdings" panose="05000000000000000000" pitchFamily="2" charset="2"/>
              <a:buChar char="v"/>
            </a:pPr>
            <a:r>
              <a:rPr lang="en-US" sz="2600" b="1" dirty="0"/>
              <a:t>IM Tech Support Services</a:t>
            </a:r>
          </a:p>
          <a:p>
            <a:pPr marL="259098" indent="-457200">
              <a:buClr>
                <a:schemeClr val="hlink"/>
              </a:buClr>
              <a:buFont typeface="Wingdings" panose="05000000000000000000" pitchFamily="2" charset="2"/>
              <a:buChar char="v"/>
            </a:pPr>
            <a:r>
              <a:rPr lang="en-US" sz="2600" b="1" dirty="0"/>
              <a:t>Local Guard Program</a:t>
            </a:r>
          </a:p>
          <a:p>
            <a:pPr marL="259098" indent="-457200">
              <a:buClr>
                <a:schemeClr val="hlink"/>
              </a:buClr>
              <a:buFont typeface="Wingdings" panose="05000000000000000000" pitchFamily="2" charset="2"/>
              <a:buChar char="v"/>
            </a:pPr>
            <a:r>
              <a:rPr lang="en-US" sz="2600" b="1" dirty="0"/>
              <a:t>General Services</a:t>
            </a:r>
          </a:p>
          <a:p>
            <a:pPr marL="259098" indent="-457200">
              <a:buClr>
                <a:schemeClr val="hlink"/>
              </a:buClr>
              <a:buFont typeface="Wingdings" panose="05000000000000000000" pitchFamily="2" charset="2"/>
              <a:buChar char="v"/>
            </a:pPr>
            <a:r>
              <a:rPr lang="en-US" sz="2600" b="1" dirty="0"/>
              <a:t>Information Management Services</a:t>
            </a:r>
          </a:p>
          <a:p>
            <a:pPr marL="259098" indent="-457200">
              <a:buClr>
                <a:schemeClr val="hlink"/>
              </a:buClr>
              <a:buFont typeface="Wingdings" panose="05000000000000000000" pitchFamily="2" charset="2"/>
              <a:buChar char="v"/>
            </a:pPr>
            <a:r>
              <a:rPr lang="en-US" sz="2600" b="1" dirty="0"/>
              <a:t>Financial Management Services</a:t>
            </a:r>
          </a:p>
          <a:p>
            <a:pPr marL="259098" indent="-457200">
              <a:buClr>
                <a:schemeClr val="hlink"/>
              </a:buClr>
              <a:buFont typeface="Wingdings" panose="05000000000000000000" pitchFamily="2" charset="2"/>
              <a:buChar char="v"/>
            </a:pPr>
            <a:r>
              <a:rPr lang="en-US" sz="2600" b="1" dirty="0"/>
              <a:t>Personnel Services</a:t>
            </a:r>
          </a:p>
          <a:p>
            <a:pPr marL="259098" indent="-457200">
              <a:buClr>
                <a:schemeClr val="hlink"/>
              </a:buClr>
              <a:buFont typeface="Wingdings" panose="05000000000000000000" pitchFamily="2" charset="2"/>
              <a:buChar char="v"/>
            </a:pPr>
            <a:r>
              <a:rPr lang="en-US" sz="2600" b="1" dirty="0"/>
              <a:t>Building Operations</a:t>
            </a:r>
          </a:p>
        </p:txBody>
      </p:sp>
      <p:sp>
        <p:nvSpPr>
          <p:cNvPr id="15" name="Rectangle 14">
            <a:extLst>
              <a:ext uri="{FF2B5EF4-FFF2-40B4-BE49-F238E27FC236}">
                <a16:creationId xmlns:a16="http://schemas.microsoft.com/office/drawing/2014/main" id="{1A809D3B-01A5-C4CB-5B6B-FDE8AC48E6BC}"/>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8" name="Content Placeholder 2">
            <a:extLst>
              <a:ext uri="{FF2B5EF4-FFF2-40B4-BE49-F238E27FC236}">
                <a16:creationId xmlns:a16="http://schemas.microsoft.com/office/drawing/2014/main" id="{8DF6F98E-B825-9ECD-E840-B333CF76B29A}"/>
              </a:ext>
            </a:extLst>
          </p:cNvPr>
          <p:cNvSpPr txBox="1">
            <a:spLocks/>
          </p:cNvSpPr>
          <p:nvPr/>
        </p:nvSpPr>
        <p:spPr>
          <a:xfrm>
            <a:off x="1844675" y="1855840"/>
            <a:ext cx="4251325" cy="2630487"/>
          </a:xfrm>
          <a:prstGeom prst="rect">
            <a:avLst/>
          </a:prstGeom>
          <a:solidFill>
            <a:schemeClr val="accent1">
              <a:lumMod val="40000"/>
              <a:lumOff val="60000"/>
            </a:schemeClr>
          </a:solidFill>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75" indent="-457200">
              <a:buClr>
                <a:schemeClr val="accent4">
                  <a:lumMod val="50000"/>
                </a:schemeClr>
              </a:buClr>
              <a:buFont typeface="Wingdings"/>
              <a:buChar char="v"/>
            </a:pPr>
            <a:r>
              <a:rPr lang="en-US" sz="2600" b="1" dirty="0"/>
              <a:t>Basic Package </a:t>
            </a:r>
            <a:endParaRPr lang="en-US" dirty="0"/>
          </a:p>
          <a:p>
            <a:pPr marL="523875" indent="-457200">
              <a:buClr>
                <a:schemeClr val="accent4">
                  <a:lumMod val="50000"/>
                </a:schemeClr>
              </a:buClr>
              <a:buFont typeface="Wingdings"/>
              <a:buChar char="v"/>
            </a:pPr>
            <a:r>
              <a:rPr lang="en-US" sz="2600" b="1" dirty="0"/>
              <a:t>Community Liaison Office</a:t>
            </a:r>
          </a:p>
          <a:p>
            <a:pPr marL="523875" indent="-457200">
              <a:buClr>
                <a:schemeClr val="accent4">
                  <a:lumMod val="50000"/>
                </a:schemeClr>
              </a:buClr>
              <a:buFont typeface="Wingdings"/>
              <a:buChar char="v"/>
            </a:pPr>
            <a:r>
              <a:rPr lang="en-US" sz="2600" b="1" dirty="0"/>
              <a:t>Health Services </a:t>
            </a:r>
          </a:p>
          <a:p>
            <a:pPr marL="581025" indent="-514350">
              <a:buClr>
                <a:schemeClr val="accent4">
                  <a:lumMod val="50000"/>
                </a:schemeClr>
              </a:buClr>
              <a:buFont typeface="Wingdings"/>
              <a:buChar char="v"/>
            </a:pPr>
            <a:r>
              <a:rPr lang="en-US" sz="2600" b="1" dirty="0"/>
              <a:t>Security Services</a:t>
            </a:r>
            <a:endParaRPr lang="en-US" sz="2600" dirty="0"/>
          </a:p>
        </p:txBody>
      </p:sp>
      <p:sp>
        <p:nvSpPr>
          <p:cNvPr id="10" name="Title 10">
            <a:extLst>
              <a:ext uri="{FF2B5EF4-FFF2-40B4-BE49-F238E27FC236}">
                <a16:creationId xmlns:a16="http://schemas.microsoft.com/office/drawing/2014/main" id="{A59F8DB7-61CA-C93D-C015-1A3CA8335671}"/>
              </a:ext>
            </a:extLst>
          </p:cNvPr>
          <p:cNvSpPr txBox="1">
            <a:spLocks/>
          </p:cNvSpPr>
          <p:nvPr/>
        </p:nvSpPr>
        <p:spPr>
          <a:xfrm>
            <a:off x="1578428" y="756459"/>
            <a:ext cx="9336088" cy="5302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3800" dirty="0">
                <a:solidFill>
                  <a:srgbClr val="002060"/>
                </a:solidFill>
                <a:latin typeface="+mn-lt"/>
              </a:rPr>
              <a:t>ICASS Services Offered to Agencies</a:t>
            </a:r>
          </a:p>
        </p:txBody>
      </p:sp>
      <p:sp>
        <p:nvSpPr>
          <p:cNvPr id="11" name="Text Placeholder 4">
            <a:extLst>
              <a:ext uri="{FF2B5EF4-FFF2-40B4-BE49-F238E27FC236}">
                <a16:creationId xmlns:a16="http://schemas.microsoft.com/office/drawing/2014/main" id="{C01DF4D8-1C39-0143-B27A-FD58FDB8DA51}"/>
              </a:ext>
            </a:extLst>
          </p:cNvPr>
          <p:cNvSpPr txBox="1">
            <a:spLocks/>
          </p:cNvSpPr>
          <p:nvPr/>
        </p:nvSpPr>
        <p:spPr>
          <a:xfrm>
            <a:off x="2307834" y="1354935"/>
            <a:ext cx="3624263" cy="43497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u="sng"/>
              <a:t>Mandatory Services</a:t>
            </a:r>
            <a:endParaRPr lang="en-US" sz="3000" b="1" u="sng" dirty="0"/>
          </a:p>
        </p:txBody>
      </p:sp>
      <p:sp>
        <p:nvSpPr>
          <p:cNvPr id="13" name="Text Placeholder 6">
            <a:extLst>
              <a:ext uri="{FF2B5EF4-FFF2-40B4-BE49-F238E27FC236}">
                <a16:creationId xmlns:a16="http://schemas.microsoft.com/office/drawing/2014/main" id="{69111A7D-77FF-2CED-2F08-D48656515F5D}"/>
              </a:ext>
            </a:extLst>
          </p:cNvPr>
          <p:cNvSpPr txBox="1">
            <a:spLocks/>
          </p:cNvSpPr>
          <p:nvPr/>
        </p:nvSpPr>
        <p:spPr>
          <a:xfrm>
            <a:off x="7227092" y="1412788"/>
            <a:ext cx="3495675" cy="4318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u="sng"/>
              <a:t>Elective Services</a:t>
            </a:r>
            <a:endParaRPr lang="en-US" sz="3000" b="1" u="sng" dirty="0"/>
          </a:p>
        </p:txBody>
      </p:sp>
    </p:spTree>
    <p:extLst>
      <p:ext uri="{BB962C8B-B14F-4D97-AF65-F5344CB8AC3E}">
        <p14:creationId xmlns:p14="http://schemas.microsoft.com/office/powerpoint/2010/main" val="144326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8DF6F98E-B825-9ECD-E840-B333CF76B29A}"/>
              </a:ext>
            </a:extLst>
          </p:cNvPr>
          <p:cNvSpPr txBox="1">
            <a:spLocks/>
          </p:cNvSpPr>
          <p:nvPr/>
        </p:nvSpPr>
        <p:spPr>
          <a:xfrm>
            <a:off x="1844675" y="1855840"/>
            <a:ext cx="4251325" cy="2630487"/>
          </a:xfrm>
          <a:prstGeom prst="rect">
            <a:avLst/>
          </a:prstGeom>
          <a:solidFill>
            <a:schemeClr val="accent1">
              <a:lumMod val="40000"/>
              <a:lumOff val="60000"/>
            </a:schemeClr>
          </a:solidFill>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75" indent="-457200">
              <a:buClr>
                <a:schemeClr val="accent4">
                  <a:lumMod val="50000"/>
                </a:schemeClr>
              </a:buClr>
              <a:buFont typeface="Wingdings"/>
              <a:buChar char="v"/>
            </a:pPr>
            <a:r>
              <a:rPr lang="en-US" sz="2600" b="1" dirty="0"/>
              <a:t>Basic Package </a:t>
            </a:r>
            <a:endParaRPr lang="en-US" dirty="0"/>
          </a:p>
          <a:p>
            <a:pPr marL="523875" indent="-457200">
              <a:buClr>
                <a:schemeClr val="accent4">
                  <a:lumMod val="50000"/>
                </a:schemeClr>
              </a:buClr>
              <a:buFont typeface="Wingdings"/>
              <a:buChar char="v"/>
            </a:pPr>
            <a:r>
              <a:rPr lang="en-US" sz="2600" b="1" dirty="0"/>
              <a:t>Community Liaison Office</a:t>
            </a:r>
          </a:p>
          <a:p>
            <a:pPr marL="523875" indent="-457200">
              <a:buClr>
                <a:schemeClr val="accent4">
                  <a:lumMod val="50000"/>
                </a:schemeClr>
              </a:buClr>
              <a:buFont typeface="Wingdings"/>
              <a:buChar char="v"/>
            </a:pPr>
            <a:r>
              <a:rPr lang="en-US" sz="2600" b="1" dirty="0"/>
              <a:t>Health Services </a:t>
            </a:r>
          </a:p>
          <a:p>
            <a:pPr marL="581025" indent="-514350">
              <a:buClr>
                <a:schemeClr val="accent4">
                  <a:lumMod val="50000"/>
                </a:schemeClr>
              </a:buClr>
              <a:buFont typeface="Wingdings"/>
              <a:buChar char="v"/>
            </a:pPr>
            <a:r>
              <a:rPr lang="en-US" sz="2600" b="1" dirty="0"/>
              <a:t>Security Services</a:t>
            </a:r>
            <a:endParaRPr lang="en-US" sz="2600" dirty="0"/>
          </a:p>
        </p:txBody>
      </p:sp>
      <p:sp>
        <p:nvSpPr>
          <p:cNvPr id="12" name="Rectangle 11">
            <a:extLst>
              <a:ext uri="{FF2B5EF4-FFF2-40B4-BE49-F238E27FC236}">
                <a16:creationId xmlns:a16="http://schemas.microsoft.com/office/drawing/2014/main" id="{9A780D5F-704D-49A2-809D-5F9305B20592}"/>
              </a:ext>
            </a:extLst>
          </p:cNvPr>
          <p:cNvSpPr/>
          <p:nvPr/>
        </p:nvSpPr>
        <p:spPr>
          <a:xfrm>
            <a:off x="321365" y="22312"/>
            <a:ext cx="11549270" cy="1266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57D7E7F-292B-4F78-81B0-B1766019BF2A}"/>
              </a:ext>
            </a:extLst>
          </p:cNvPr>
          <p:cNvSpPr>
            <a:spLocks noGrp="1"/>
          </p:cNvSpPr>
          <p:nvPr>
            <p:ph type="body" idx="4294967295"/>
          </p:nvPr>
        </p:nvSpPr>
        <p:spPr>
          <a:xfrm>
            <a:off x="2307834" y="1354935"/>
            <a:ext cx="3624263" cy="434975"/>
          </a:xfrm>
        </p:spPr>
        <p:txBody>
          <a:bodyPr>
            <a:noAutofit/>
          </a:bodyPr>
          <a:lstStyle/>
          <a:p>
            <a:pPr marL="0" indent="0">
              <a:buNone/>
            </a:pPr>
            <a:r>
              <a:rPr lang="en-US" sz="3000" b="1" u="sng" dirty="0">
                <a:latin typeface="+mn-lt"/>
              </a:rPr>
              <a:t>Mandatory Services</a:t>
            </a:r>
          </a:p>
        </p:txBody>
      </p:sp>
      <p:sp>
        <p:nvSpPr>
          <p:cNvPr id="7" name="Text Placeholder 6">
            <a:extLst>
              <a:ext uri="{FF2B5EF4-FFF2-40B4-BE49-F238E27FC236}">
                <a16:creationId xmlns:a16="http://schemas.microsoft.com/office/drawing/2014/main" id="{BA24EFD3-C631-45A2-9C4E-F81BC02AB4DC}"/>
              </a:ext>
            </a:extLst>
          </p:cNvPr>
          <p:cNvSpPr>
            <a:spLocks noGrp="1"/>
          </p:cNvSpPr>
          <p:nvPr>
            <p:ph type="body" idx="4294967295"/>
          </p:nvPr>
        </p:nvSpPr>
        <p:spPr>
          <a:xfrm>
            <a:off x="7227092" y="1412788"/>
            <a:ext cx="3495675" cy="431800"/>
          </a:xfrm>
        </p:spPr>
        <p:txBody>
          <a:bodyPr>
            <a:noAutofit/>
          </a:bodyPr>
          <a:lstStyle/>
          <a:p>
            <a:pPr marL="0" indent="0">
              <a:buNone/>
            </a:pPr>
            <a:r>
              <a:rPr lang="en-US" sz="3000" b="1" u="sng" dirty="0">
                <a:latin typeface="+mn-lt"/>
              </a:rPr>
              <a:t>Elective Services</a:t>
            </a:r>
          </a:p>
        </p:txBody>
      </p:sp>
      <p:sp>
        <p:nvSpPr>
          <p:cNvPr id="9" name="Text Placeholder 8">
            <a:extLst>
              <a:ext uri="{FF2B5EF4-FFF2-40B4-BE49-F238E27FC236}">
                <a16:creationId xmlns:a16="http://schemas.microsoft.com/office/drawing/2014/main" id="{D4877C9B-2631-4049-90D4-C6C010791F37}"/>
              </a:ext>
            </a:extLst>
          </p:cNvPr>
          <p:cNvSpPr>
            <a:spLocks noGrp="1"/>
          </p:cNvSpPr>
          <p:nvPr>
            <p:ph sz="quarter" idx="4294967295"/>
          </p:nvPr>
        </p:nvSpPr>
        <p:spPr>
          <a:xfrm>
            <a:off x="6443662" y="1855840"/>
            <a:ext cx="5062537" cy="4162425"/>
          </a:xfrm>
          <a:solidFill>
            <a:schemeClr val="accent2">
              <a:lumMod val="20000"/>
              <a:lumOff val="80000"/>
            </a:schemeClr>
          </a:solidFill>
        </p:spPr>
        <p:txBody>
          <a:bodyPr>
            <a:noAutofit/>
          </a:bodyPr>
          <a:lstStyle/>
          <a:p>
            <a:pPr marL="259098" indent="-457200">
              <a:buClr>
                <a:schemeClr val="hlink"/>
              </a:buClr>
              <a:buFont typeface="Wingdings" panose="05000000000000000000" pitchFamily="2" charset="2"/>
              <a:buChar char="v"/>
            </a:pPr>
            <a:endParaRPr lang="en-US" sz="800" b="1" dirty="0"/>
          </a:p>
          <a:p>
            <a:pPr marL="259098" indent="-457200">
              <a:buClr>
                <a:schemeClr val="hlink"/>
              </a:buClr>
              <a:buFont typeface="Wingdings" panose="05000000000000000000" pitchFamily="2" charset="2"/>
              <a:buChar char="v"/>
            </a:pPr>
            <a:r>
              <a:rPr lang="en-US" sz="2600" b="1" dirty="0"/>
              <a:t>IM Tech Support Services</a:t>
            </a:r>
          </a:p>
          <a:p>
            <a:pPr marL="259098" indent="-457200">
              <a:buClr>
                <a:schemeClr val="hlink"/>
              </a:buClr>
              <a:buFont typeface="Wingdings" panose="05000000000000000000" pitchFamily="2" charset="2"/>
              <a:buChar char="v"/>
            </a:pPr>
            <a:r>
              <a:rPr lang="en-US" sz="2600" b="1" dirty="0"/>
              <a:t>Local Guard Program</a:t>
            </a:r>
          </a:p>
          <a:p>
            <a:pPr marL="259098" indent="-457200">
              <a:buClr>
                <a:schemeClr val="hlink"/>
              </a:buClr>
              <a:buFont typeface="Wingdings" panose="05000000000000000000" pitchFamily="2" charset="2"/>
              <a:buChar char="v"/>
            </a:pPr>
            <a:r>
              <a:rPr lang="en-US" sz="2600" b="1" dirty="0"/>
              <a:t>General Services</a:t>
            </a:r>
          </a:p>
          <a:p>
            <a:pPr marL="259098" indent="-457200">
              <a:buClr>
                <a:schemeClr val="hlink"/>
              </a:buClr>
              <a:buFont typeface="Wingdings" panose="05000000000000000000" pitchFamily="2" charset="2"/>
              <a:buChar char="v"/>
            </a:pPr>
            <a:r>
              <a:rPr lang="en-US" sz="2600" b="1" dirty="0"/>
              <a:t>Information Management Services</a:t>
            </a:r>
          </a:p>
          <a:p>
            <a:pPr marL="259098" indent="-457200">
              <a:buClr>
                <a:schemeClr val="hlink"/>
              </a:buClr>
              <a:buFont typeface="Wingdings" panose="05000000000000000000" pitchFamily="2" charset="2"/>
              <a:buChar char="v"/>
            </a:pPr>
            <a:r>
              <a:rPr lang="en-US" sz="2600" b="1" dirty="0"/>
              <a:t>Financial Management Services</a:t>
            </a:r>
          </a:p>
          <a:p>
            <a:pPr marL="259098" indent="-457200">
              <a:buClr>
                <a:schemeClr val="hlink"/>
              </a:buClr>
              <a:buFont typeface="Wingdings" panose="05000000000000000000" pitchFamily="2" charset="2"/>
              <a:buChar char="v"/>
            </a:pPr>
            <a:r>
              <a:rPr lang="en-US" sz="2600" b="1" dirty="0"/>
              <a:t>Personnel Services</a:t>
            </a:r>
          </a:p>
          <a:p>
            <a:pPr marL="259098" indent="-457200">
              <a:buClr>
                <a:schemeClr val="hlink"/>
              </a:buClr>
              <a:buFont typeface="Wingdings" panose="05000000000000000000" pitchFamily="2" charset="2"/>
              <a:buChar char="v"/>
            </a:pPr>
            <a:r>
              <a:rPr lang="en-US" sz="2600" b="1" dirty="0"/>
              <a:t>Building Operations</a:t>
            </a:r>
          </a:p>
        </p:txBody>
      </p:sp>
      <p:sp>
        <p:nvSpPr>
          <p:cNvPr id="15" name="Rectangle 14">
            <a:extLst>
              <a:ext uri="{FF2B5EF4-FFF2-40B4-BE49-F238E27FC236}">
                <a16:creationId xmlns:a16="http://schemas.microsoft.com/office/drawing/2014/main" id="{1A809D3B-01A5-C4CB-5B6B-FDE8AC48E6BC}"/>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7" name="Title 10">
            <a:extLst>
              <a:ext uri="{FF2B5EF4-FFF2-40B4-BE49-F238E27FC236}">
                <a16:creationId xmlns:a16="http://schemas.microsoft.com/office/drawing/2014/main" id="{8E1549FB-4B1D-7EE0-F555-4E6CDE295F03}"/>
              </a:ext>
            </a:extLst>
          </p:cNvPr>
          <p:cNvSpPr txBox="1">
            <a:spLocks/>
          </p:cNvSpPr>
          <p:nvPr/>
        </p:nvSpPr>
        <p:spPr>
          <a:xfrm>
            <a:off x="1578428" y="756459"/>
            <a:ext cx="9336088" cy="5302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3800" dirty="0">
                <a:solidFill>
                  <a:srgbClr val="002060"/>
                </a:solidFill>
                <a:latin typeface="+mn-lt"/>
              </a:rPr>
              <a:t>ICASS Services Offered to Agencies</a:t>
            </a:r>
          </a:p>
        </p:txBody>
      </p:sp>
      <p:sp>
        <p:nvSpPr>
          <p:cNvPr id="4" name="Explosion 2 3"/>
          <p:cNvSpPr/>
          <p:nvPr/>
        </p:nvSpPr>
        <p:spPr>
          <a:xfrm rot="21366355">
            <a:off x="272633" y="3711890"/>
            <a:ext cx="6483524" cy="2983577"/>
          </a:xfrm>
          <a:prstGeom prst="irregularSeal2">
            <a:avLst/>
          </a:prstGeom>
          <a:solidFill>
            <a:schemeClr val="bg1">
              <a:lumMod val="9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b="1" dirty="0">
              <a:solidFill>
                <a:srgbClr val="002060"/>
              </a:solidFill>
            </a:endParaRPr>
          </a:p>
          <a:p>
            <a:pPr algn="ctr" defTabSz="457200"/>
            <a:r>
              <a:rPr lang="en-US" sz="2000" b="1" dirty="0">
                <a:solidFill>
                  <a:srgbClr val="002060"/>
                </a:solidFill>
              </a:rPr>
              <a:t>Examine the </a:t>
            </a:r>
            <a:r>
              <a:rPr lang="en-US" sz="2000" b="1" u="sng" dirty="0">
                <a:solidFill>
                  <a:srgbClr val="FF0000"/>
                </a:solidFill>
              </a:rPr>
              <a:t>Subscription of Service</a:t>
            </a:r>
            <a:r>
              <a:rPr lang="en-US" sz="2000" b="1" u="sng" dirty="0">
                <a:solidFill>
                  <a:srgbClr val="002060"/>
                </a:solidFill>
              </a:rPr>
              <a:t> </a:t>
            </a:r>
            <a:r>
              <a:rPr lang="en-US" sz="2000" b="1" dirty="0">
                <a:solidFill>
                  <a:srgbClr val="002060"/>
                </a:solidFill>
              </a:rPr>
              <a:t>document you receive each year!</a:t>
            </a:r>
          </a:p>
          <a:p>
            <a:pPr algn="ctr" defTabSz="457200"/>
            <a:endParaRPr lang="en-US" sz="2000" dirty="0">
              <a:solidFill>
                <a:prstClr val="white"/>
              </a:solidFill>
            </a:endParaRPr>
          </a:p>
        </p:txBody>
      </p:sp>
    </p:spTree>
    <p:extLst>
      <p:ext uri="{BB962C8B-B14F-4D97-AF65-F5344CB8AC3E}">
        <p14:creationId xmlns:p14="http://schemas.microsoft.com/office/powerpoint/2010/main" val="2979378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815D3AD-AC6A-45A0-A327-F42CB15E9A1F}"/>
              </a:ext>
            </a:extLst>
          </p:cNvPr>
          <p:cNvPicPr>
            <a:picLocks noChangeAspect="1"/>
          </p:cNvPicPr>
          <p:nvPr/>
        </p:nvPicPr>
        <p:blipFill>
          <a:blip r:embed="rId3"/>
          <a:stretch>
            <a:fillRect/>
          </a:stretch>
        </p:blipFill>
        <p:spPr>
          <a:xfrm>
            <a:off x="1634245" y="1033275"/>
            <a:ext cx="9046724" cy="4753964"/>
          </a:xfrm>
          <a:prstGeom prst="rect">
            <a:avLst/>
          </a:prstGeom>
        </p:spPr>
      </p:pic>
      <p:pic>
        <p:nvPicPr>
          <p:cNvPr id="1026" name="Picture 2" descr="Interview Questions to Ask the Hiring Manager | JRoss Recruiters">
            <a:extLst>
              <a:ext uri="{FF2B5EF4-FFF2-40B4-BE49-F238E27FC236}">
                <a16:creationId xmlns:a16="http://schemas.microsoft.com/office/drawing/2014/main" id="{E0550192-C5CA-8F07-D355-DF3130B3D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94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2458BE-AE9D-F44E-E3BA-50900F7D0C7F}"/>
              </a:ext>
            </a:extLst>
          </p:cNvPr>
          <p:cNvSpPr/>
          <p:nvPr/>
        </p:nvSpPr>
        <p:spPr>
          <a:xfrm>
            <a:off x="680852" y="1186543"/>
            <a:ext cx="10929258" cy="121475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3" name="Content Placeholder 8">
            <a:extLst>
              <a:ext uri="{FF2B5EF4-FFF2-40B4-BE49-F238E27FC236}">
                <a16:creationId xmlns:a16="http://schemas.microsoft.com/office/drawing/2014/main" id="{7589618F-912A-41F0-B41B-1981349384F3}"/>
              </a:ext>
            </a:extLst>
          </p:cNvPr>
          <p:cNvSpPr>
            <a:spLocks noGrp="1"/>
          </p:cNvSpPr>
          <p:nvPr>
            <p:ph idx="4294967295"/>
          </p:nvPr>
        </p:nvSpPr>
        <p:spPr>
          <a:xfrm>
            <a:off x="6404011" y="2874037"/>
            <a:ext cx="5468937" cy="3006725"/>
          </a:xfrm>
        </p:spPr>
        <p:txBody>
          <a:bodyPr vert="horz" lIns="0" tIns="0" rIns="0" bIns="0" rtlCol="0" anchor="t">
            <a:normAutofit/>
          </a:bodyPr>
          <a:lstStyle/>
          <a:p>
            <a:pPr marL="0" indent="0">
              <a:buNone/>
            </a:pPr>
            <a:r>
              <a:rPr lang="en-US" b="1" dirty="0">
                <a:solidFill>
                  <a:srgbClr val="262626"/>
                </a:solidFill>
                <a:latin typeface="+mj-lt"/>
              </a:rPr>
              <a:t>For more information:</a:t>
            </a:r>
          </a:p>
          <a:p>
            <a:pPr marL="0" indent="0">
              <a:buNone/>
            </a:pPr>
            <a:r>
              <a:rPr lang="en-US" sz="2800" b="1" dirty="0">
                <a:solidFill>
                  <a:srgbClr val="0070C0"/>
                </a:solidFill>
                <a:latin typeface="+mj-lt"/>
                <a:ea typeface="+mn-lt"/>
                <a:cs typeface="+mn-lt"/>
              </a:rPr>
              <a:t>go to icasstraining.com then</a:t>
            </a:r>
          </a:p>
          <a:p>
            <a:pPr marL="0" indent="0">
              <a:buNone/>
            </a:pPr>
            <a:r>
              <a:rPr lang="en-US" sz="2800" b="1" dirty="0">
                <a:solidFill>
                  <a:srgbClr val="0070C0"/>
                </a:solidFill>
                <a:latin typeface="+mj-lt"/>
                <a:ea typeface="+mn-lt"/>
                <a:cs typeface="+mn-lt"/>
              </a:rPr>
              <a:t> scroll to the right to find this video.</a:t>
            </a:r>
          </a:p>
          <a:p>
            <a:pPr>
              <a:buSzPct val="114999"/>
            </a:pPr>
            <a:endParaRPr lang="en-US" dirty="0">
              <a:solidFill>
                <a:schemeClr val="bg1"/>
              </a:solidFill>
              <a:latin typeface="+mj-lt"/>
              <a:ea typeface="+mn-lt"/>
              <a:cs typeface="+mn-lt"/>
            </a:endParaRPr>
          </a:p>
        </p:txBody>
      </p:sp>
      <p:sp>
        <p:nvSpPr>
          <p:cNvPr id="2" name="Title 1"/>
          <p:cNvSpPr>
            <a:spLocks noGrp="1"/>
          </p:cNvSpPr>
          <p:nvPr>
            <p:ph type="title" idx="4294967295"/>
          </p:nvPr>
        </p:nvSpPr>
        <p:spPr>
          <a:xfrm>
            <a:off x="794658" y="678525"/>
            <a:ext cx="10815452" cy="2195512"/>
          </a:xfrm>
          <a:noFill/>
        </p:spPr>
        <p:txBody>
          <a:bodyPr>
            <a:normAutofit/>
          </a:bodyPr>
          <a:lstStyle/>
          <a:p>
            <a:pPr algn="ctr">
              <a:lnSpc>
                <a:spcPct val="90000"/>
              </a:lnSpc>
            </a:pPr>
            <a:r>
              <a:rPr lang="en-US" sz="4400" b="1" dirty="0">
                <a:solidFill>
                  <a:schemeClr val="bg1"/>
                </a:solidFill>
                <a:cs typeface="Arial"/>
              </a:rPr>
              <a:t>Memorandum of Understanding (MOU)&amp; Subscription of Service (SoS) Tutorial</a:t>
            </a:r>
          </a:p>
        </p:txBody>
      </p:sp>
      <p:sp>
        <p:nvSpPr>
          <p:cNvPr id="3" name="Flowchart: Off-page Connector 2">
            <a:extLst>
              <a:ext uri="{FF2B5EF4-FFF2-40B4-BE49-F238E27FC236}">
                <a16:creationId xmlns:a16="http://schemas.microsoft.com/office/drawing/2014/main" id="{BB73C206-EFC8-4C2E-93BF-830E9FC6A260}"/>
              </a:ext>
            </a:extLst>
          </p:cNvPr>
          <p:cNvSpPr/>
          <p:nvPr/>
        </p:nvSpPr>
        <p:spPr>
          <a:xfrm>
            <a:off x="4837981" y="247204"/>
            <a:ext cx="2516037" cy="862641"/>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mj-lt"/>
              </a:rPr>
              <a:t>Tutorial #1</a:t>
            </a:r>
          </a:p>
        </p:txBody>
      </p:sp>
      <p:sp>
        <p:nvSpPr>
          <p:cNvPr id="7" name="Rectangle 6">
            <a:extLst>
              <a:ext uri="{FF2B5EF4-FFF2-40B4-BE49-F238E27FC236}">
                <a16:creationId xmlns:a16="http://schemas.microsoft.com/office/drawing/2014/main" id="{99B04A4D-D3CD-D77E-ECD8-4780F1720555}"/>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pic>
        <p:nvPicPr>
          <p:cNvPr id="4" name="Picture 3">
            <a:extLst>
              <a:ext uri="{FF2B5EF4-FFF2-40B4-BE49-F238E27FC236}">
                <a16:creationId xmlns:a16="http://schemas.microsoft.com/office/drawing/2014/main" id="{D9202A4D-5B4D-2B07-429F-29E9506AE412}"/>
              </a:ext>
            </a:extLst>
          </p:cNvPr>
          <p:cNvPicPr>
            <a:picLocks noChangeAspect="1"/>
          </p:cNvPicPr>
          <p:nvPr/>
        </p:nvPicPr>
        <p:blipFill>
          <a:blip r:embed="rId3"/>
          <a:stretch>
            <a:fillRect/>
          </a:stretch>
        </p:blipFill>
        <p:spPr>
          <a:xfrm>
            <a:off x="683582" y="2543697"/>
            <a:ext cx="5282070" cy="3733017"/>
          </a:xfrm>
          <a:prstGeom prst="rect">
            <a:avLst/>
          </a:prstGeom>
        </p:spPr>
      </p:pic>
    </p:spTree>
    <p:extLst>
      <p:ext uri="{BB962C8B-B14F-4D97-AF65-F5344CB8AC3E}">
        <p14:creationId xmlns:p14="http://schemas.microsoft.com/office/powerpoint/2010/main" val="1549501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7579" y="373918"/>
            <a:ext cx="7716837" cy="479425"/>
          </a:xfrm>
        </p:spPr>
        <p:txBody>
          <a:bodyPr>
            <a:noAutofit/>
          </a:bodyPr>
          <a:lstStyle/>
          <a:p>
            <a:pPr algn="ctr"/>
            <a:r>
              <a:rPr lang="en-US" sz="2401" b="1" dirty="0">
                <a:latin typeface="Calibri" panose="020F0502020204030204" pitchFamily="34" charset="0"/>
              </a:rPr>
              <a:t>		</a:t>
            </a:r>
            <a:br>
              <a:rPr lang="en-US" sz="2401" b="1" dirty="0">
                <a:latin typeface="Calibri" panose="020F0502020204030204" pitchFamily="34" charset="0"/>
              </a:rPr>
            </a:br>
            <a:br>
              <a:rPr lang="en-US" sz="5400" b="1" dirty="0">
                <a:latin typeface="Calibri" panose="020F0502020204030204" pitchFamily="34" charset="0"/>
              </a:rPr>
            </a:br>
            <a:r>
              <a:rPr lang="en-US" sz="5400" b="1" dirty="0">
                <a:latin typeface="Calibri" panose="020F0502020204030204" pitchFamily="34" charset="0"/>
              </a:rPr>
              <a:t>Factors in ICASS Invoice</a:t>
            </a:r>
            <a:endParaRPr lang="en-US" sz="5400" b="1" dirty="0">
              <a:solidFill>
                <a:srgbClr val="002060"/>
              </a:solidFill>
              <a:latin typeface="Calibri" panose="020F0502020204030204" pitchFamily="34" charset="0"/>
            </a:endParaRPr>
          </a:p>
        </p:txBody>
      </p:sp>
      <p:sp>
        <p:nvSpPr>
          <p:cNvPr id="5" name="Rectangle 4"/>
          <p:cNvSpPr/>
          <p:nvPr/>
        </p:nvSpPr>
        <p:spPr>
          <a:xfrm>
            <a:off x="1101113" y="1936008"/>
            <a:ext cx="428322" cy="669542"/>
          </a:xfrm>
          <a:prstGeom prst="rect">
            <a:avLst/>
          </a:prstGeom>
        </p:spPr>
        <p:txBody>
          <a:bodyPr wrap="none">
            <a:spAutoFit/>
          </a:bodyPr>
          <a:lstStyle/>
          <a:p>
            <a:pPr defTabSz="457200"/>
            <a:r>
              <a:rPr lang="en-US" sz="3751" b="1">
                <a:solidFill>
                  <a:srgbClr val="002060"/>
                </a:solidFill>
                <a:latin typeface="Calibri" panose="020F0502020204030204"/>
              </a:rPr>
              <a:t>1</a:t>
            </a:r>
          </a:p>
        </p:txBody>
      </p:sp>
      <p:sp>
        <p:nvSpPr>
          <p:cNvPr id="7" name="TextBox 6"/>
          <p:cNvSpPr txBox="1"/>
          <p:nvPr/>
        </p:nvSpPr>
        <p:spPr>
          <a:xfrm>
            <a:off x="2052736" y="1834260"/>
            <a:ext cx="3694186" cy="984885"/>
          </a:xfrm>
          <a:prstGeom prst="rect">
            <a:avLst/>
          </a:prstGeom>
          <a:solidFill>
            <a:schemeClr val="accent2">
              <a:lumMod val="40000"/>
              <a:lumOff val="60000"/>
            </a:schemeClr>
          </a:solidFill>
          <a:ln>
            <a:solidFill>
              <a:schemeClr val="accent1">
                <a:lumMod val="75000"/>
              </a:schemeClr>
            </a:solidFill>
          </a:ln>
        </p:spPr>
        <p:txBody>
          <a:bodyPr wrap="square" rtlCol="0">
            <a:spAutoFit/>
          </a:bodyPr>
          <a:lstStyle/>
          <a:p>
            <a:pPr algn="ctr" defTabSz="457200"/>
            <a:endParaRPr lang="en-US" b="1">
              <a:solidFill>
                <a:prstClr val="black"/>
              </a:solidFill>
              <a:latin typeface="Calibri" panose="020F0502020204030204"/>
            </a:endParaRPr>
          </a:p>
          <a:p>
            <a:pPr algn="ctr" defTabSz="457200"/>
            <a:r>
              <a:rPr lang="en-US" sz="2200" b="1">
                <a:solidFill>
                  <a:srgbClr val="44546A"/>
                </a:solidFill>
                <a:latin typeface="Calibri" panose="020F0502020204030204"/>
              </a:rPr>
              <a:t>COST CENTER</a:t>
            </a:r>
          </a:p>
          <a:p>
            <a:pPr algn="ctr" defTabSz="457200"/>
            <a:endParaRPr lang="en-US" b="1">
              <a:solidFill>
                <a:prstClr val="black"/>
              </a:solidFill>
              <a:latin typeface="Calibri" panose="020F0502020204030204"/>
            </a:endParaRPr>
          </a:p>
        </p:txBody>
      </p:sp>
      <p:sp>
        <p:nvSpPr>
          <p:cNvPr id="12" name="TextBox 11"/>
          <p:cNvSpPr txBox="1"/>
          <p:nvPr/>
        </p:nvSpPr>
        <p:spPr>
          <a:xfrm>
            <a:off x="6095999" y="1795973"/>
            <a:ext cx="4522238" cy="984885"/>
          </a:xfrm>
          <a:prstGeom prst="rect">
            <a:avLst/>
          </a:prstGeom>
          <a:solidFill>
            <a:schemeClr val="accent3">
              <a:lumMod val="50000"/>
            </a:schemeClr>
          </a:solidFill>
          <a:ln>
            <a:solidFill>
              <a:schemeClr val="accent2">
                <a:lumMod val="60000"/>
                <a:lumOff val="40000"/>
              </a:schemeClr>
            </a:solidFill>
          </a:ln>
        </p:spPr>
        <p:txBody>
          <a:bodyPr wrap="square" rtlCol="0">
            <a:spAutoFit/>
          </a:bodyPr>
          <a:lstStyle/>
          <a:p>
            <a:pPr defTabSz="457200"/>
            <a:endParaRPr lang="en-US" b="1">
              <a:solidFill>
                <a:srgbClr val="44546A"/>
              </a:solidFill>
              <a:latin typeface="Calibri" panose="020F0502020204030204"/>
            </a:endParaRPr>
          </a:p>
          <a:p>
            <a:pPr algn="ctr" defTabSz="457200"/>
            <a:r>
              <a:rPr lang="en-US" sz="2200" b="1">
                <a:solidFill>
                  <a:prstClr val="white"/>
                </a:solidFill>
                <a:latin typeface="Calibri" panose="020F0502020204030204"/>
              </a:rPr>
              <a:t>Collection of Services</a:t>
            </a:r>
          </a:p>
          <a:p>
            <a:pPr algn="ctr" defTabSz="457200"/>
            <a:endParaRPr lang="en-US" b="1">
              <a:solidFill>
                <a:srgbClr val="44546A"/>
              </a:solidFill>
              <a:latin typeface="Calibri" panose="020F0502020204030204"/>
            </a:endParaRPr>
          </a:p>
        </p:txBody>
      </p:sp>
      <p:sp>
        <p:nvSpPr>
          <p:cNvPr id="18" name="Rectangle 17"/>
          <p:cNvSpPr/>
          <p:nvPr/>
        </p:nvSpPr>
        <p:spPr>
          <a:xfrm>
            <a:off x="1092175" y="5041695"/>
            <a:ext cx="184731" cy="877291"/>
          </a:xfrm>
          <a:prstGeom prst="rect">
            <a:avLst/>
          </a:prstGeom>
        </p:spPr>
        <p:txBody>
          <a:bodyPr wrap="none">
            <a:spAutoFit/>
          </a:bodyPr>
          <a:lstStyle/>
          <a:p>
            <a:pPr defTabSz="457200"/>
            <a:endParaRPr lang="en-US" sz="3751" b="1" dirty="0">
              <a:solidFill>
                <a:srgbClr val="002060"/>
              </a:solidFill>
              <a:latin typeface="Calibri" panose="020F0502020204030204"/>
            </a:endParaRPr>
          </a:p>
          <a:p>
            <a:pPr defTabSz="457200"/>
            <a:endParaRPr lang="en-US" sz="1350" b="1" dirty="0">
              <a:solidFill>
                <a:srgbClr val="002060"/>
              </a:solidFill>
              <a:latin typeface="Calibri" panose="020F0502020204030204"/>
            </a:endParaRPr>
          </a:p>
        </p:txBody>
      </p:sp>
      <p:sp>
        <p:nvSpPr>
          <p:cNvPr id="16" name="Rectangle 15">
            <a:extLst>
              <a:ext uri="{FF2B5EF4-FFF2-40B4-BE49-F238E27FC236}">
                <a16:creationId xmlns:a16="http://schemas.microsoft.com/office/drawing/2014/main" id="{D5870185-25AC-31F6-F6BB-E1BC815D09F8}"/>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198912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1113" y="1936008"/>
            <a:ext cx="428322" cy="669542"/>
          </a:xfrm>
          <a:prstGeom prst="rect">
            <a:avLst/>
          </a:prstGeom>
        </p:spPr>
        <p:txBody>
          <a:bodyPr wrap="none">
            <a:spAutoFit/>
          </a:bodyPr>
          <a:lstStyle/>
          <a:p>
            <a:pPr defTabSz="457200"/>
            <a:r>
              <a:rPr lang="en-US" sz="3751" b="1">
                <a:solidFill>
                  <a:srgbClr val="002060"/>
                </a:solidFill>
                <a:latin typeface="Calibri" panose="020F0502020204030204"/>
              </a:rPr>
              <a:t>1</a:t>
            </a:r>
          </a:p>
        </p:txBody>
      </p:sp>
      <p:sp>
        <p:nvSpPr>
          <p:cNvPr id="7" name="TextBox 6"/>
          <p:cNvSpPr txBox="1"/>
          <p:nvPr/>
        </p:nvSpPr>
        <p:spPr>
          <a:xfrm>
            <a:off x="2052736" y="1834260"/>
            <a:ext cx="3694186" cy="984885"/>
          </a:xfrm>
          <a:prstGeom prst="rect">
            <a:avLst/>
          </a:prstGeom>
          <a:solidFill>
            <a:schemeClr val="accent2">
              <a:lumMod val="40000"/>
              <a:lumOff val="60000"/>
            </a:schemeClr>
          </a:solidFill>
          <a:ln>
            <a:solidFill>
              <a:schemeClr val="accent1">
                <a:lumMod val="75000"/>
              </a:schemeClr>
            </a:solidFill>
          </a:ln>
        </p:spPr>
        <p:txBody>
          <a:bodyPr wrap="square" rtlCol="0">
            <a:spAutoFit/>
          </a:bodyPr>
          <a:lstStyle/>
          <a:p>
            <a:pPr algn="ctr" defTabSz="457200"/>
            <a:endParaRPr lang="en-US" b="1">
              <a:solidFill>
                <a:prstClr val="black"/>
              </a:solidFill>
              <a:latin typeface="Calibri" panose="020F0502020204030204"/>
            </a:endParaRPr>
          </a:p>
          <a:p>
            <a:pPr algn="ctr" defTabSz="457200"/>
            <a:r>
              <a:rPr lang="en-US" sz="2200" b="1">
                <a:solidFill>
                  <a:srgbClr val="44546A"/>
                </a:solidFill>
                <a:latin typeface="Calibri" panose="020F0502020204030204"/>
              </a:rPr>
              <a:t>COST CENTER</a:t>
            </a:r>
          </a:p>
          <a:p>
            <a:pPr algn="ctr" defTabSz="457200"/>
            <a:endParaRPr lang="en-US" b="1">
              <a:solidFill>
                <a:prstClr val="black"/>
              </a:solidFill>
              <a:latin typeface="Calibri" panose="020F0502020204030204"/>
            </a:endParaRPr>
          </a:p>
        </p:txBody>
      </p:sp>
      <p:sp>
        <p:nvSpPr>
          <p:cNvPr id="8" name="TextBox 7"/>
          <p:cNvSpPr txBox="1"/>
          <p:nvPr/>
        </p:nvSpPr>
        <p:spPr>
          <a:xfrm>
            <a:off x="2052736" y="2865209"/>
            <a:ext cx="3694185" cy="984885"/>
          </a:xfrm>
          <a:prstGeom prst="rect">
            <a:avLst/>
          </a:prstGeom>
          <a:solidFill>
            <a:schemeClr val="accent2">
              <a:lumMod val="40000"/>
              <a:lumOff val="60000"/>
            </a:schemeClr>
          </a:solidFill>
          <a:ln>
            <a:solidFill>
              <a:schemeClr val="accent1">
                <a:lumMod val="75000"/>
              </a:schemeClr>
            </a:solidFill>
          </a:ln>
        </p:spPr>
        <p:txBody>
          <a:bodyPr wrap="square" rtlCol="0">
            <a:spAutoFit/>
          </a:bodyPr>
          <a:lstStyle/>
          <a:p>
            <a:pPr algn="ctr" defTabSz="457200"/>
            <a:endParaRPr lang="en-US" b="1">
              <a:solidFill>
                <a:srgbClr val="44546A"/>
              </a:solidFill>
              <a:latin typeface="Calibri" panose="020F0502020204030204"/>
            </a:endParaRPr>
          </a:p>
          <a:p>
            <a:pPr algn="ctr" defTabSz="457200"/>
            <a:r>
              <a:rPr lang="en-US" sz="2200" b="1">
                <a:solidFill>
                  <a:srgbClr val="44546A"/>
                </a:solidFill>
                <a:latin typeface="Calibri" panose="020F0502020204030204"/>
              </a:rPr>
              <a:t>COST/TIME ALLOCATION</a:t>
            </a:r>
          </a:p>
          <a:p>
            <a:pPr algn="ctr" defTabSz="457200"/>
            <a:endParaRPr lang="en-US" b="1">
              <a:solidFill>
                <a:srgbClr val="44546A"/>
              </a:solidFill>
              <a:latin typeface="Calibri" panose="020F0502020204030204"/>
            </a:endParaRPr>
          </a:p>
        </p:txBody>
      </p:sp>
      <p:sp>
        <p:nvSpPr>
          <p:cNvPr id="12" name="TextBox 11"/>
          <p:cNvSpPr txBox="1"/>
          <p:nvPr/>
        </p:nvSpPr>
        <p:spPr>
          <a:xfrm>
            <a:off x="6095999" y="1795973"/>
            <a:ext cx="4522238" cy="984885"/>
          </a:xfrm>
          <a:prstGeom prst="rect">
            <a:avLst/>
          </a:prstGeom>
          <a:solidFill>
            <a:schemeClr val="accent3">
              <a:lumMod val="50000"/>
            </a:schemeClr>
          </a:solidFill>
          <a:ln>
            <a:solidFill>
              <a:schemeClr val="accent2">
                <a:lumMod val="60000"/>
                <a:lumOff val="40000"/>
              </a:schemeClr>
            </a:solidFill>
          </a:ln>
        </p:spPr>
        <p:txBody>
          <a:bodyPr wrap="square" rtlCol="0">
            <a:spAutoFit/>
          </a:bodyPr>
          <a:lstStyle/>
          <a:p>
            <a:pPr defTabSz="457200"/>
            <a:endParaRPr lang="en-US" b="1">
              <a:solidFill>
                <a:srgbClr val="44546A"/>
              </a:solidFill>
              <a:latin typeface="Calibri" panose="020F0502020204030204"/>
            </a:endParaRPr>
          </a:p>
          <a:p>
            <a:pPr algn="ctr" defTabSz="457200"/>
            <a:r>
              <a:rPr lang="en-US" sz="2200" b="1">
                <a:solidFill>
                  <a:prstClr val="white"/>
                </a:solidFill>
                <a:latin typeface="Calibri" panose="020F0502020204030204"/>
              </a:rPr>
              <a:t>Collection of Services</a:t>
            </a:r>
          </a:p>
          <a:p>
            <a:pPr algn="ctr" defTabSz="457200"/>
            <a:endParaRPr lang="en-US" b="1">
              <a:solidFill>
                <a:srgbClr val="44546A"/>
              </a:solidFill>
              <a:latin typeface="Calibri" panose="020F0502020204030204"/>
            </a:endParaRPr>
          </a:p>
        </p:txBody>
      </p:sp>
      <p:sp>
        <p:nvSpPr>
          <p:cNvPr id="13" name="TextBox 12"/>
          <p:cNvSpPr txBox="1"/>
          <p:nvPr/>
        </p:nvSpPr>
        <p:spPr>
          <a:xfrm>
            <a:off x="6096001" y="2850738"/>
            <a:ext cx="4522236" cy="984885"/>
          </a:xfrm>
          <a:prstGeom prst="rect">
            <a:avLst/>
          </a:prstGeom>
          <a:solidFill>
            <a:schemeClr val="accent3">
              <a:lumMod val="50000"/>
            </a:schemeClr>
          </a:solidFill>
          <a:ln>
            <a:solidFill>
              <a:schemeClr val="accent2">
                <a:lumMod val="60000"/>
                <a:lumOff val="40000"/>
              </a:schemeClr>
            </a:solidFill>
          </a:ln>
        </p:spPr>
        <p:txBody>
          <a:bodyPr wrap="square" rtlCol="0">
            <a:spAutoFit/>
          </a:bodyPr>
          <a:lstStyle/>
          <a:p>
            <a:pPr defTabSz="457200"/>
            <a:endParaRPr lang="en-US" b="1">
              <a:solidFill>
                <a:srgbClr val="44546A"/>
              </a:solidFill>
              <a:latin typeface="Calibri" panose="020F0502020204030204"/>
            </a:endParaRPr>
          </a:p>
          <a:p>
            <a:pPr algn="ctr" defTabSz="457200"/>
            <a:r>
              <a:rPr lang="en-US" sz="2200" b="1">
                <a:solidFill>
                  <a:prstClr val="white"/>
                </a:solidFill>
                <a:latin typeface="Calibri" panose="020F0502020204030204"/>
              </a:rPr>
              <a:t>Cost of Delivering Services</a:t>
            </a:r>
          </a:p>
          <a:p>
            <a:pPr algn="ctr" defTabSz="457200"/>
            <a:endParaRPr lang="en-US" b="1">
              <a:solidFill>
                <a:prstClr val="white"/>
              </a:solidFill>
              <a:latin typeface="Calibri" panose="020F0502020204030204"/>
            </a:endParaRPr>
          </a:p>
        </p:txBody>
      </p:sp>
      <p:sp>
        <p:nvSpPr>
          <p:cNvPr id="17" name="Rectangle 16"/>
          <p:cNvSpPr/>
          <p:nvPr/>
        </p:nvSpPr>
        <p:spPr>
          <a:xfrm>
            <a:off x="1101113" y="3050206"/>
            <a:ext cx="428322" cy="877291"/>
          </a:xfrm>
          <a:prstGeom prst="rect">
            <a:avLst/>
          </a:prstGeom>
        </p:spPr>
        <p:txBody>
          <a:bodyPr wrap="none">
            <a:spAutoFit/>
          </a:bodyPr>
          <a:lstStyle/>
          <a:p>
            <a:pPr defTabSz="457200"/>
            <a:r>
              <a:rPr lang="en-US" sz="3751" b="1">
                <a:solidFill>
                  <a:srgbClr val="002060"/>
                </a:solidFill>
                <a:latin typeface="Calibri" panose="020F0502020204030204"/>
              </a:rPr>
              <a:t>2</a:t>
            </a:r>
          </a:p>
          <a:p>
            <a:pPr defTabSz="457200"/>
            <a:endParaRPr lang="en-US" sz="1350" b="1">
              <a:solidFill>
                <a:srgbClr val="002060"/>
              </a:solidFill>
              <a:latin typeface="Calibri" panose="020F0502020204030204"/>
            </a:endParaRPr>
          </a:p>
        </p:txBody>
      </p:sp>
      <p:sp>
        <p:nvSpPr>
          <p:cNvPr id="18" name="Rectangle 17"/>
          <p:cNvSpPr/>
          <p:nvPr/>
        </p:nvSpPr>
        <p:spPr>
          <a:xfrm>
            <a:off x="1092175" y="5041695"/>
            <a:ext cx="184731" cy="877291"/>
          </a:xfrm>
          <a:prstGeom prst="rect">
            <a:avLst/>
          </a:prstGeom>
        </p:spPr>
        <p:txBody>
          <a:bodyPr wrap="none">
            <a:spAutoFit/>
          </a:bodyPr>
          <a:lstStyle/>
          <a:p>
            <a:pPr defTabSz="457200"/>
            <a:endParaRPr lang="en-US" sz="3751" b="1" dirty="0">
              <a:solidFill>
                <a:srgbClr val="002060"/>
              </a:solidFill>
              <a:latin typeface="Calibri" panose="020F0502020204030204"/>
            </a:endParaRPr>
          </a:p>
          <a:p>
            <a:pPr defTabSz="457200"/>
            <a:endParaRPr lang="en-US" sz="1350" b="1" dirty="0">
              <a:solidFill>
                <a:srgbClr val="002060"/>
              </a:solidFill>
              <a:latin typeface="Calibri" panose="020F0502020204030204"/>
            </a:endParaRPr>
          </a:p>
        </p:txBody>
      </p:sp>
      <p:sp>
        <p:nvSpPr>
          <p:cNvPr id="11" name="Rectangle 10">
            <a:extLst>
              <a:ext uri="{FF2B5EF4-FFF2-40B4-BE49-F238E27FC236}">
                <a16:creationId xmlns:a16="http://schemas.microsoft.com/office/drawing/2014/main" id="{1C4DF439-622F-58B1-6982-D7F8E558A40B}"/>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4" name="Title 1">
            <a:extLst>
              <a:ext uri="{FF2B5EF4-FFF2-40B4-BE49-F238E27FC236}">
                <a16:creationId xmlns:a16="http://schemas.microsoft.com/office/drawing/2014/main" id="{9270AAB9-BAB0-FA97-E88D-C2487269602A}"/>
              </a:ext>
            </a:extLst>
          </p:cNvPr>
          <p:cNvSpPr txBox="1">
            <a:spLocks/>
          </p:cNvSpPr>
          <p:nvPr/>
        </p:nvSpPr>
        <p:spPr>
          <a:xfrm>
            <a:off x="2237579" y="373918"/>
            <a:ext cx="7716837" cy="4794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2401">
                <a:latin typeface="Calibri" panose="020F0502020204030204" pitchFamily="34" charset="0"/>
              </a:rPr>
              <a:t>		</a:t>
            </a:r>
            <a:br>
              <a:rPr lang="en-US" sz="2401">
                <a:latin typeface="Calibri" panose="020F0502020204030204" pitchFamily="34" charset="0"/>
              </a:rPr>
            </a:br>
            <a:br>
              <a:rPr lang="en-US" sz="5400">
                <a:latin typeface="Calibri" panose="020F0502020204030204" pitchFamily="34" charset="0"/>
              </a:rPr>
            </a:br>
            <a:r>
              <a:rPr lang="en-US" sz="5400">
                <a:latin typeface="Calibri" panose="020F0502020204030204" pitchFamily="34" charset="0"/>
              </a:rPr>
              <a:t>Factors in ICASS Invoice</a:t>
            </a:r>
            <a:endParaRPr lang="en-US" sz="5400">
              <a:solidFill>
                <a:srgbClr val="002060"/>
              </a:solidFill>
              <a:latin typeface="Calibri" panose="020F0502020204030204" pitchFamily="34" charset="0"/>
            </a:endParaRPr>
          </a:p>
        </p:txBody>
      </p:sp>
    </p:spTree>
    <p:extLst>
      <p:ext uri="{BB962C8B-B14F-4D97-AF65-F5344CB8AC3E}">
        <p14:creationId xmlns:p14="http://schemas.microsoft.com/office/powerpoint/2010/main" val="3580869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1113" y="1936008"/>
            <a:ext cx="428322" cy="669542"/>
          </a:xfrm>
          <a:prstGeom prst="rect">
            <a:avLst/>
          </a:prstGeom>
        </p:spPr>
        <p:txBody>
          <a:bodyPr wrap="none">
            <a:spAutoFit/>
          </a:bodyPr>
          <a:lstStyle/>
          <a:p>
            <a:pPr defTabSz="457200"/>
            <a:r>
              <a:rPr lang="en-US" sz="3751" b="1">
                <a:solidFill>
                  <a:srgbClr val="002060"/>
                </a:solidFill>
                <a:latin typeface="Calibri" panose="020F0502020204030204"/>
              </a:rPr>
              <a:t>1</a:t>
            </a:r>
          </a:p>
        </p:txBody>
      </p:sp>
      <p:sp>
        <p:nvSpPr>
          <p:cNvPr id="7" name="TextBox 6"/>
          <p:cNvSpPr txBox="1"/>
          <p:nvPr/>
        </p:nvSpPr>
        <p:spPr>
          <a:xfrm>
            <a:off x="2052736" y="1834260"/>
            <a:ext cx="3694186" cy="984885"/>
          </a:xfrm>
          <a:prstGeom prst="rect">
            <a:avLst/>
          </a:prstGeom>
          <a:solidFill>
            <a:schemeClr val="accent2">
              <a:lumMod val="40000"/>
              <a:lumOff val="60000"/>
            </a:schemeClr>
          </a:solidFill>
          <a:ln>
            <a:solidFill>
              <a:schemeClr val="accent1">
                <a:lumMod val="75000"/>
              </a:schemeClr>
            </a:solidFill>
          </a:ln>
        </p:spPr>
        <p:txBody>
          <a:bodyPr wrap="square" rtlCol="0">
            <a:spAutoFit/>
          </a:bodyPr>
          <a:lstStyle/>
          <a:p>
            <a:pPr algn="ctr" defTabSz="457200"/>
            <a:endParaRPr lang="en-US" b="1">
              <a:solidFill>
                <a:prstClr val="black"/>
              </a:solidFill>
              <a:latin typeface="Calibri" panose="020F0502020204030204"/>
            </a:endParaRPr>
          </a:p>
          <a:p>
            <a:pPr algn="ctr" defTabSz="457200"/>
            <a:r>
              <a:rPr lang="en-US" sz="2200" b="1">
                <a:solidFill>
                  <a:srgbClr val="44546A"/>
                </a:solidFill>
                <a:latin typeface="Calibri" panose="020F0502020204030204"/>
              </a:rPr>
              <a:t>COST CENTER</a:t>
            </a:r>
          </a:p>
          <a:p>
            <a:pPr algn="ctr" defTabSz="457200"/>
            <a:endParaRPr lang="en-US" b="1">
              <a:solidFill>
                <a:prstClr val="black"/>
              </a:solidFill>
              <a:latin typeface="Calibri" panose="020F0502020204030204"/>
            </a:endParaRPr>
          </a:p>
        </p:txBody>
      </p:sp>
      <p:sp>
        <p:nvSpPr>
          <p:cNvPr id="8" name="TextBox 7"/>
          <p:cNvSpPr txBox="1"/>
          <p:nvPr/>
        </p:nvSpPr>
        <p:spPr>
          <a:xfrm>
            <a:off x="2052736" y="2865209"/>
            <a:ext cx="3694185" cy="984885"/>
          </a:xfrm>
          <a:prstGeom prst="rect">
            <a:avLst/>
          </a:prstGeom>
          <a:solidFill>
            <a:schemeClr val="accent2">
              <a:lumMod val="40000"/>
              <a:lumOff val="60000"/>
            </a:schemeClr>
          </a:solidFill>
          <a:ln>
            <a:solidFill>
              <a:schemeClr val="accent1">
                <a:lumMod val="75000"/>
              </a:schemeClr>
            </a:solidFill>
          </a:ln>
        </p:spPr>
        <p:txBody>
          <a:bodyPr wrap="square" rtlCol="0">
            <a:spAutoFit/>
          </a:bodyPr>
          <a:lstStyle/>
          <a:p>
            <a:pPr algn="ctr" defTabSz="457200"/>
            <a:endParaRPr lang="en-US" b="1">
              <a:solidFill>
                <a:srgbClr val="44546A"/>
              </a:solidFill>
              <a:latin typeface="Calibri" panose="020F0502020204030204"/>
            </a:endParaRPr>
          </a:p>
          <a:p>
            <a:pPr algn="ctr" defTabSz="457200"/>
            <a:r>
              <a:rPr lang="en-US" sz="2200" b="1">
                <a:solidFill>
                  <a:srgbClr val="44546A"/>
                </a:solidFill>
                <a:latin typeface="Calibri" panose="020F0502020204030204"/>
              </a:rPr>
              <a:t>COST/TIME ALLOCATION</a:t>
            </a:r>
          </a:p>
          <a:p>
            <a:pPr algn="ctr" defTabSz="457200"/>
            <a:endParaRPr lang="en-US" b="1">
              <a:solidFill>
                <a:srgbClr val="44546A"/>
              </a:solidFill>
              <a:latin typeface="Calibri" panose="020F0502020204030204"/>
            </a:endParaRPr>
          </a:p>
        </p:txBody>
      </p:sp>
      <p:sp>
        <p:nvSpPr>
          <p:cNvPr id="9" name="TextBox 8"/>
          <p:cNvSpPr txBox="1"/>
          <p:nvPr/>
        </p:nvSpPr>
        <p:spPr>
          <a:xfrm>
            <a:off x="2052736" y="3927497"/>
            <a:ext cx="3694185" cy="915635"/>
          </a:xfrm>
          <a:prstGeom prst="rect">
            <a:avLst/>
          </a:prstGeom>
          <a:solidFill>
            <a:schemeClr val="accent2">
              <a:lumMod val="40000"/>
              <a:lumOff val="60000"/>
            </a:schemeClr>
          </a:solidFill>
          <a:ln>
            <a:solidFill>
              <a:schemeClr val="accent1">
                <a:lumMod val="75000"/>
              </a:schemeClr>
            </a:solidFill>
          </a:ln>
        </p:spPr>
        <p:txBody>
          <a:bodyPr wrap="square" rtlCol="0">
            <a:spAutoFit/>
          </a:bodyPr>
          <a:lstStyle/>
          <a:p>
            <a:pPr defTabSz="457200"/>
            <a:endParaRPr lang="en-US" sz="1350">
              <a:solidFill>
                <a:prstClr val="black"/>
              </a:solidFill>
              <a:latin typeface="Calibri" panose="020F0502020204030204"/>
            </a:endParaRPr>
          </a:p>
          <a:p>
            <a:pPr algn="ctr" defTabSz="457200"/>
            <a:r>
              <a:rPr lang="en-US" sz="2200" b="1">
                <a:solidFill>
                  <a:srgbClr val="44546A"/>
                </a:solidFill>
                <a:latin typeface="Calibri" panose="020F0502020204030204"/>
              </a:rPr>
              <a:t>DISTRIBUTION  FACTOR</a:t>
            </a:r>
          </a:p>
          <a:p>
            <a:pPr algn="ctr" defTabSz="457200"/>
            <a:endParaRPr lang="en-US" b="1">
              <a:solidFill>
                <a:srgbClr val="44546A"/>
              </a:solidFill>
              <a:latin typeface="Calibri" panose="020F0502020204030204"/>
            </a:endParaRPr>
          </a:p>
        </p:txBody>
      </p:sp>
      <p:sp>
        <p:nvSpPr>
          <p:cNvPr id="12" name="TextBox 11"/>
          <p:cNvSpPr txBox="1"/>
          <p:nvPr/>
        </p:nvSpPr>
        <p:spPr>
          <a:xfrm>
            <a:off x="6095999" y="1795973"/>
            <a:ext cx="4522238" cy="984885"/>
          </a:xfrm>
          <a:prstGeom prst="rect">
            <a:avLst/>
          </a:prstGeom>
          <a:solidFill>
            <a:schemeClr val="accent3">
              <a:lumMod val="50000"/>
            </a:schemeClr>
          </a:solidFill>
          <a:ln>
            <a:solidFill>
              <a:schemeClr val="accent2">
                <a:lumMod val="60000"/>
                <a:lumOff val="40000"/>
              </a:schemeClr>
            </a:solidFill>
          </a:ln>
        </p:spPr>
        <p:txBody>
          <a:bodyPr wrap="square" rtlCol="0">
            <a:spAutoFit/>
          </a:bodyPr>
          <a:lstStyle/>
          <a:p>
            <a:pPr defTabSz="457200"/>
            <a:endParaRPr lang="en-US" b="1">
              <a:solidFill>
                <a:srgbClr val="44546A"/>
              </a:solidFill>
              <a:latin typeface="Calibri" panose="020F0502020204030204"/>
            </a:endParaRPr>
          </a:p>
          <a:p>
            <a:pPr algn="ctr" defTabSz="457200"/>
            <a:r>
              <a:rPr lang="en-US" sz="2200" b="1">
                <a:solidFill>
                  <a:prstClr val="white"/>
                </a:solidFill>
                <a:latin typeface="Calibri" panose="020F0502020204030204"/>
              </a:rPr>
              <a:t>Collection of Services</a:t>
            </a:r>
          </a:p>
          <a:p>
            <a:pPr algn="ctr" defTabSz="457200"/>
            <a:endParaRPr lang="en-US" b="1">
              <a:solidFill>
                <a:srgbClr val="44546A"/>
              </a:solidFill>
              <a:latin typeface="Calibri" panose="020F0502020204030204"/>
            </a:endParaRPr>
          </a:p>
        </p:txBody>
      </p:sp>
      <p:sp>
        <p:nvSpPr>
          <p:cNvPr id="13" name="TextBox 12"/>
          <p:cNvSpPr txBox="1"/>
          <p:nvPr/>
        </p:nvSpPr>
        <p:spPr>
          <a:xfrm>
            <a:off x="6096001" y="2850738"/>
            <a:ext cx="4522236" cy="984885"/>
          </a:xfrm>
          <a:prstGeom prst="rect">
            <a:avLst/>
          </a:prstGeom>
          <a:solidFill>
            <a:schemeClr val="accent3">
              <a:lumMod val="50000"/>
            </a:schemeClr>
          </a:solidFill>
          <a:ln>
            <a:solidFill>
              <a:schemeClr val="accent2">
                <a:lumMod val="60000"/>
                <a:lumOff val="40000"/>
              </a:schemeClr>
            </a:solidFill>
          </a:ln>
        </p:spPr>
        <p:txBody>
          <a:bodyPr wrap="square" rtlCol="0">
            <a:spAutoFit/>
          </a:bodyPr>
          <a:lstStyle/>
          <a:p>
            <a:pPr defTabSz="457200"/>
            <a:endParaRPr lang="en-US" b="1">
              <a:solidFill>
                <a:srgbClr val="44546A"/>
              </a:solidFill>
              <a:latin typeface="Calibri" panose="020F0502020204030204"/>
            </a:endParaRPr>
          </a:p>
          <a:p>
            <a:pPr algn="ctr" defTabSz="457200"/>
            <a:r>
              <a:rPr lang="en-US" sz="2200" b="1">
                <a:solidFill>
                  <a:prstClr val="white"/>
                </a:solidFill>
                <a:latin typeface="Calibri" panose="020F0502020204030204"/>
              </a:rPr>
              <a:t>Cost of Delivering Services</a:t>
            </a:r>
          </a:p>
          <a:p>
            <a:pPr algn="ctr" defTabSz="457200"/>
            <a:endParaRPr lang="en-US" b="1">
              <a:solidFill>
                <a:prstClr val="white"/>
              </a:solidFill>
              <a:latin typeface="Calibri" panose="020F0502020204030204"/>
            </a:endParaRPr>
          </a:p>
        </p:txBody>
      </p:sp>
      <p:sp>
        <p:nvSpPr>
          <p:cNvPr id="14" name="TextBox 13"/>
          <p:cNvSpPr txBox="1"/>
          <p:nvPr/>
        </p:nvSpPr>
        <p:spPr>
          <a:xfrm>
            <a:off x="6096000" y="3880241"/>
            <a:ext cx="4522237" cy="984885"/>
          </a:xfrm>
          <a:prstGeom prst="rect">
            <a:avLst/>
          </a:prstGeom>
          <a:solidFill>
            <a:schemeClr val="accent3">
              <a:lumMod val="50000"/>
            </a:schemeClr>
          </a:solidFill>
          <a:ln>
            <a:solidFill>
              <a:schemeClr val="accent2">
                <a:lumMod val="60000"/>
                <a:lumOff val="40000"/>
              </a:schemeClr>
            </a:solidFill>
          </a:ln>
        </p:spPr>
        <p:txBody>
          <a:bodyPr wrap="square" lIns="91440" tIns="45720" rIns="91440" bIns="45720" rtlCol="0" anchor="t">
            <a:spAutoFit/>
          </a:bodyPr>
          <a:lstStyle/>
          <a:p>
            <a:pPr defTabSz="457200"/>
            <a:endParaRPr lang="en-US" b="1">
              <a:solidFill>
                <a:prstClr val="white"/>
              </a:solidFill>
              <a:latin typeface="Calibri" panose="020F0502020204030204"/>
            </a:endParaRPr>
          </a:p>
          <a:p>
            <a:pPr algn="ctr"/>
            <a:r>
              <a:rPr lang="en-US" sz="2200" b="1">
                <a:solidFill>
                  <a:schemeClr val="bg1"/>
                </a:solidFill>
                <a:latin typeface="Calibri" panose="020F0502020204030204"/>
              </a:rPr>
              <a:t>Units of Service Used</a:t>
            </a:r>
            <a:endParaRPr lang="en-US">
              <a:solidFill>
                <a:schemeClr val="bg1"/>
              </a:solidFill>
            </a:endParaRPr>
          </a:p>
          <a:p>
            <a:pPr algn="ctr" defTabSz="457200"/>
            <a:endParaRPr lang="en-US" b="1">
              <a:solidFill>
                <a:prstClr val="white"/>
              </a:solidFill>
              <a:latin typeface="Calibri" panose="020F0502020204030204"/>
            </a:endParaRPr>
          </a:p>
        </p:txBody>
      </p:sp>
      <p:sp>
        <p:nvSpPr>
          <p:cNvPr id="17" name="Rectangle 16"/>
          <p:cNvSpPr/>
          <p:nvPr/>
        </p:nvSpPr>
        <p:spPr>
          <a:xfrm>
            <a:off x="1101113" y="3050206"/>
            <a:ext cx="428322" cy="877291"/>
          </a:xfrm>
          <a:prstGeom prst="rect">
            <a:avLst/>
          </a:prstGeom>
        </p:spPr>
        <p:txBody>
          <a:bodyPr wrap="none">
            <a:spAutoFit/>
          </a:bodyPr>
          <a:lstStyle/>
          <a:p>
            <a:pPr defTabSz="457200"/>
            <a:r>
              <a:rPr lang="en-US" sz="3751" b="1">
                <a:solidFill>
                  <a:srgbClr val="002060"/>
                </a:solidFill>
                <a:latin typeface="Calibri" panose="020F0502020204030204"/>
              </a:rPr>
              <a:t>2</a:t>
            </a:r>
          </a:p>
          <a:p>
            <a:pPr defTabSz="457200"/>
            <a:endParaRPr lang="en-US" sz="1350" b="1">
              <a:solidFill>
                <a:srgbClr val="002060"/>
              </a:solidFill>
              <a:latin typeface="Calibri" panose="020F0502020204030204"/>
            </a:endParaRPr>
          </a:p>
        </p:txBody>
      </p:sp>
      <p:sp>
        <p:nvSpPr>
          <p:cNvPr id="19" name="Rectangle 18"/>
          <p:cNvSpPr/>
          <p:nvPr/>
        </p:nvSpPr>
        <p:spPr>
          <a:xfrm>
            <a:off x="1092175" y="4057714"/>
            <a:ext cx="428322" cy="877291"/>
          </a:xfrm>
          <a:prstGeom prst="rect">
            <a:avLst/>
          </a:prstGeom>
        </p:spPr>
        <p:txBody>
          <a:bodyPr wrap="none">
            <a:spAutoFit/>
          </a:bodyPr>
          <a:lstStyle/>
          <a:p>
            <a:pPr defTabSz="457200"/>
            <a:r>
              <a:rPr lang="en-US" sz="3751" b="1">
                <a:solidFill>
                  <a:srgbClr val="002060"/>
                </a:solidFill>
                <a:latin typeface="Calibri" panose="020F0502020204030204"/>
              </a:rPr>
              <a:t>3</a:t>
            </a:r>
          </a:p>
          <a:p>
            <a:pPr defTabSz="457200"/>
            <a:endParaRPr lang="en-US" sz="1350" b="1">
              <a:solidFill>
                <a:srgbClr val="002060"/>
              </a:solidFill>
              <a:latin typeface="Calibri" panose="020F0502020204030204"/>
            </a:endParaRPr>
          </a:p>
        </p:txBody>
      </p:sp>
      <p:sp>
        <p:nvSpPr>
          <p:cNvPr id="15" name="Rectangle 14">
            <a:extLst>
              <a:ext uri="{FF2B5EF4-FFF2-40B4-BE49-F238E27FC236}">
                <a16:creationId xmlns:a16="http://schemas.microsoft.com/office/drawing/2014/main" id="{0ECE00FC-7197-2ABF-C83E-5041AACC94F2}"/>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6" name="Title 1">
            <a:extLst>
              <a:ext uri="{FF2B5EF4-FFF2-40B4-BE49-F238E27FC236}">
                <a16:creationId xmlns:a16="http://schemas.microsoft.com/office/drawing/2014/main" id="{B50D849C-C832-22BE-F430-8F23852281DD}"/>
              </a:ext>
            </a:extLst>
          </p:cNvPr>
          <p:cNvSpPr txBox="1">
            <a:spLocks/>
          </p:cNvSpPr>
          <p:nvPr/>
        </p:nvSpPr>
        <p:spPr>
          <a:xfrm>
            <a:off x="2237579" y="373918"/>
            <a:ext cx="7716837" cy="4794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2401">
                <a:latin typeface="Calibri" panose="020F0502020204030204" pitchFamily="34" charset="0"/>
              </a:rPr>
              <a:t>		</a:t>
            </a:r>
            <a:br>
              <a:rPr lang="en-US" sz="2401">
                <a:latin typeface="Calibri" panose="020F0502020204030204" pitchFamily="34" charset="0"/>
              </a:rPr>
            </a:br>
            <a:br>
              <a:rPr lang="en-US" sz="5400">
                <a:latin typeface="Calibri" panose="020F0502020204030204" pitchFamily="34" charset="0"/>
              </a:rPr>
            </a:br>
            <a:r>
              <a:rPr lang="en-US" sz="5400">
                <a:latin typeface="Calibri" panose="020F0502020204030204" pitchFamily="34" charset="0"/>
              </a:rPr>
              <a:t>Factors in ICASS Invoice</a:t>
            </a:r>
            <a:endParaRPr lang="en-US" sz="5400">
              <a:solidFill>
                <a:srgbClr val="002060"/>
              </a:solidFill>
              <a:latin typeface="Calibri" panose="020F0502020204030204" pitchFamily="34" charset="0"/>
            </a:endParaRPr>
          </a:p>
        </p:txBody>
      </p:sp>
    </p:spTree>
    <p:extLst>
      <p:ext uri="{BB962C8B-B14F-4D97-AF65-F5344CB8AC3E}">
        <p14:creationId xmlns:p14="http://schemas.microsoft.com/office/powerpoint/2010/main" val="266209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7579" y="373918"/>
            <a:ext cx="7716837" cy="479425"/>
          </a:xfrm>
        </p:spPr>
        <p:txBody>
          <a:bodyPr>
            <a:noAutofit/>
          </a:bodyPr>
          <a:lstStyle/>
          <a:p>
            <a:pPr algn="ctr"/>
            <a:r>
              <a:rPr lang="en-US" sz="2401" b="1" dirty="0">
                <a:latin typeface="Calibri" panose="020F0502020204030204" pitchFamily="34" charset="0"/>
              </a:rPr>
              <a:t>		</a:t>
            </a:r>
            <a:br>
              <a:rPr lang="en-US" sz="2401" b="1" dirty="0">
                <a:latin typeface="Calibri" panose="020F0502020204030204" pitchFamily="34" charset="0"/>
              </a:rPr>
            </a:br>
            <a:br>
              <a:rPr lang="en-US" sz="5400" b="1" dirty="0">
                <a:latin typeface="Calibri" panose="020F0502020204030204" pitchFamily="34" charset="0"/>
              </a:rPr>
            </a:br>
            <a:r>
              <a:rPr lang="en-US" sz="5400" b="1" dirty="0">
                <a:latin typeface="Calibri" panose="020F0502020204030204" pitchFamily="34" charset="0"/>
              </a:rPr>
              <a:t>Factors in ICASS Invoice</a:t>
            </a:r>
            <a:endParaRPr lang="en-US" sz="5400" b="1" dirty="0">
              <a:solidFill>
                <a:srgbClr val="002060"/>
              </a:solidFill>
              <a:latin typeface="Calibri" panose="020F0502020204030204" pitchFamily="34" charset="0"/>
            </a:endParaRPr>
          </a:p>
        </p:txBody>
      </p:sp>
      <p:sp>
        <p:nvSpPr>
          <p:cNvPr id="5" name="Rectangle 4"/>
          <p:cNvSpPr/>
          <p:nvPr/>
        </p:nvSpPr>
        <p:spPr>
          <a:xfrm>
            <a:off x="1101113" y="1936008"/>
            <a:ext cx="428322" cy="669542"/>
          </a:xfrm>
          <a:prstGeom prst="rect">
            <a:avLst/>
          </a:prstGeom>
        </p:spPr>
        <p:txBody>
          <a:bodyPr wrap="none">
            <a:spAutoFit/>
          </a:bodyPr>
          <a:lstStyle/>
          <a:p>
            <a:pPr defTabSz="457200"/>
            <a:r>
              <a:rPr lang="en-US" sz="3751" b="1">
                <a:solidFill>
                  <a:srgbClr val="002060"/>
                </a:solidFill>
                <a:latin typeface="Calibri" panose="020F0502020204030204"/>
              </a:rPr>
              <a:t>1</a:t>
            </a:r>
          </a:p>
        </p:txBody>
      </p:sp>
      <p:sp>
        <p:nvSpPr>
          <p:cNvPr id="7" name="TextBox 6"/>
          <p:cNvSpPr txBox="1"/>
          <p:nvPr/>
        </p:nvSpPr>
        <p:spPr>
          <a:xfrm>
            <a:off x="2052736" y="1834260"/>
            <a:ext cx="3694186" cy="984885"/>
          </a:xfrm>
          <a:prstGeom prst="rect">
            <a:avLst/>
          </a:prstGeom>
          <a:solidFill>
            <a:schemeClr val="accent2">
              <a:lumMod val="40000"/>
              <a:lumOff val="60000"/>
            </a:schemeClr>
          </a:solidFill>
          <a:ln>
            <a:solidFill>
              <a:schemeClr val="accent1">
                <a:lumMod val="75000"/>
              </a:schemeClr>
            </a:solidFill>
          </a:ln>
        </p:spPr>
        <p:txBody>
          <a:bodyPr wrap="square" rtlCol="0">
            <a:spAutoFit/>
          </a:bodyPr>
          <a:lstStyle/>
          <a:p>
            <a:pPr algn="ctr" defTabSz="457200"/>
            <a:endParaRPr lang="en-US" b="1">
              <a:solidFill>
                <a:prstClr val="black"/>
              </a:solidFill>
              <a:latin typeface="Calibri" panose="020F0502020204030204"/>
            </a:endParaRPr>
          </a:p>
          <a:p>
            <a:pPr algn="ctr" defTabSz="457200"/>
            <a:r>
              <a:rPr lang="en-US" sz="2200" b="1">
                <a:solidFill>
                  <a:srgbClr val="44546A"/>
                </a:solidFill>
                <a:latin typeface="Calibri" panose="020F0502020204030204"/>
              </a:rPr>
              <a:t>COST CENTER</a:t>
            </a:r>
          </a:p>
          <a:p>
            <a:pPr algn="ctr" defTabSz="457200"/>
            <a:endParaRPr lang="en-US" b="1">
              <a:solidFill>
                <a:prstClr val="black"/>
              </a:solidFill>
              <a:latin typeface="Calibri" panose="020F0502020204030204"/>
            </a:endParaRPr>
          </a:p>
        </p:txBody>
      </p:sp>
      <p:sp>
        <p:nvSpPr>
          <p:cNvPr id="8" name="TextBox 7"/>
          <p:cNvSpPr txBox="1"/>
          <p:nvPr/>
        </p:nvSpPr>
        <p:spPr>
          <a:xfrm>
            <a:off x="2052736" y="2865209"/>
            <a:ext cx="3694185" cy="984885"/>
          </a:xfrm>
          <a:prstGeom prst="rect">
            <a:avLst/>
          </a:prstGeom>
          <a:solidFill>
            <a:schemeClr val="accent2">
              <a:lumMod val="40000"/>
              <a:lumOff val="60000"/>
            </a:schemeClr>
          </a:solidFill>
          <a:ln>
            <a:solidFill>
              <a:schemeClr val="accent1">
                <a:lumMod val="75000"/>
              </a:schemeClr>
            </a:solidFill>
          </a:ln>
        </p:spPr>
        <p:txBody>
          <a:bodyPr wrap="square" rtlCol="0">
            <a:spAutoFit/>
          </a:bodyPr>
          <a:lstStyle/>
          <a:p>
            <a:pPr algn="ctr" defTabSz="457200"/>
            <a:endParaRPr lang="en-US" b="1">
              <a:solidFill>
                <a:srgbClr val="44546A"/>
              </a:solidFill>
              <a:latin typeface="Calibri" panose="020F0502020204030204"/>
            </a:endParaRPr>
          </a:p>
          <a:p>
            <a:pPr algn="ctr" defTabSz="457200"/>
            <a:r>
              <a:rPr lang="en-US" sz="2200" b="1">
                <a:solidFill>
                  <a:srgbClr val="44546A"/>
                </a:solidFill>
                <a:latin typeface="Calibri" panose="020F0502020204030204"/>
              </a:rPr>
              <a:t>COST/TIME ALLOCATION</a:t>
            </a:r>
          </a:p>
          <a:p>
            <a:pPr algn="ctr" defTabSz="457200"/>
            <a:endParaRPr lang="en-US" b="1">
              <a:solidFill>
                <a:srgbClr val="44546A"/>
              </a:solidFill>
              <a:latin typeface="Calibri" panose="020F0502020204030204"/>
            </a:endParaRPr>
          </a:p>
        </p:txBody>
      </p:sp>
      <p:sp>
        <p:nvSpPr>
          <p:cNvPr id="9" name="TextBox 8"/>
          <p:cNvSpPr txBox="1"/>
          <p:nvPr/>
        </p:nvSpPr>
        <p:spPr>
          <a:xfrm>
            <a:off x="2052736" y="3927497"/>
            <a:ext cx="3694185" cy="915635"/>
          </a:xfrm>
          <a:prstGeom prst="rect">
            <a:avLst/>
          </a:prstGeom>
          <a:solidFill>
            <a:schemeClr val="accent2">
              <a:lumMod val="40000"/>
              <a:lumOff val="60000"/>
            </a:schemeClr>
          </a:solidFill>
          <a:ln>
            <a:solidFill>
              <a:schemeClr val="accent1">
                <a:lumMod val="75000"/>
              </a:schemeClr>
            </a:solidFill>
          </a:ln>
        </p:spPr>
        <p:txBody>
          <a:bodyPr wrap="square" rtlCol="0">
            <a:spAutoFit/>
          </a:bodyPr>
          <a:lstStyle/>
          <a:p>
            <a:pPr defTabSz="457200"/>
            <a:endParaRPr lang="en-US" sz="1350">
              <a:solidFill>
                <a:prstClr val="black"/>
              </a:solidFill>
              <a:latin typeface="Calibri" panose="020F0502020204030204"/>
            </a:endParaRPr>
          </a:p>
          <a:p>
            <a:pPr algn="ctr" defTabSz="457200"/>
            <a:r>
              <a:rPr lang="en-US" sz="2200" b="1">
                <a:solidFill>
                  <a:srgbClr val="44546A"/>
                </a:solidFill>
                <a:latin typeface="Calibri" panose="020F0502020204030204"/>
              </a:rPr>
              <a:t>DISTRIBUTION  FACTOR</a:t>
            </a:r>
          </a:p>
          <a:p>
            <a:pPr algn="ctr" defTabSz="457200"/>
            <a:endParaRPr lang="en-US" b="1">
              <a:solidFill>
                <a:srgbClr val="44546A"/>
              </a:solidFill>
              <a:latin typeface="Calibri" panose="020F0502020204030204"/>
            </a:endParaRPr>
          </a:p>
        </p:txBody>
      </p:sp>
      <p:sp>
        <p:nvSpPr>
          <p:cNvPr id="10" name="TextBox 9"/>
          <p:cNvSpPr txBox="1"/>
          <p:nvPr/>
        </p:nvSpPr>
        <p:spPr>
          <a:xfrm>
            <a:off x="2052736" y="4935006"/>
            <a:ext cx="3694184" cy="984885"/>
          </a:xfrm>
          <a:prstGeom prst="rect">
            <a:avLst/>
          </a:prstGeom>
          <a:solidFill>
            <a:schemeClr val="accent2">
              <a:lumMod val="40000"/>
              <a:lumOff val="60000"/>
            </a:schemeClr>
          </a:solidFill>
          <a:ln>
            <a:solidFill>
              <a:schemeClr val="accent1">
                <a:lumMod val="75000"/>
              </a:schemeClr>
            </a:solidFill>
          </a:ln>
        </p:spPr>
        <p:txBody>
          <a:bodyPr wrap="square" rtlCol="0">
            <a:spAutoFit/>
          </a:bodyPr>
          <a:lstStyle/>
          <a:p>
            <a:pPr algn="ctr" defTabSz="457200"/>
            <a:endParaRPr lang="en-US" b="1">
              <a:solidFill>
                <a:srgbClr val="44546A"/>
              </a:solidFill>
              <a:latin typeface="Calibri" panose="020F0502020204030204"/>
            </a:endParaRPr>
          </a:p>
          <a:p>
            <a:pPr algn="ctr" defTabSz="457200"/>
            <a:r>
              <a:rPr lang="en-US" sz="2200" b="1">
                <a:solidFill>
                  <a:srgbClr val="44546A"/>
                </a:solidFill>
                <a:latin typeface="Calibri" panose="020F0502020204030204"/>
              </a:rPr>
              <a:t>WORKLOAD COUNT</a:t>
            </a:r>
          </a:p>
          <a:p>
            <a:pPr algn="ctr" defTabSz="457200"/>
            <a:endParaRPr lang="en-US" b="1">
              <a:solidFill>
                <a:srgbClr val="44546A"/>
              </a:solidFill>
              <a:latin typeface="Calibri" panose="020F0502020204030204"/>
            </a:endParaRPr>
          </a:p>
        </p:txBody>
      </p:sp>
      <p:sp>
        <p:nvSpPr>
          <p:cNvPr id="12" name="TextBox 11"/>
          <p:cNvSpPr txBox="1"/>
          <p:nvPr/>
        </p:nvSpPr>
        <p:spPr>
          <a:xfrm>
            <a:off x="6095999" y="1795973"/>
            <a:ext cx="4522238" cy="984885"/>
          </a:xfrm>
          <a:prstGeom prst="rect">
            <a:avLst/>
          </a:prstGeom>
          <a:solidFill>
            <a:schemeClr val="accent3">
              <a:lumMod val="50000"/>
            </a:schemeClr>
          </a:solidFill>
          <a:ln>
            <a:solidFill>
              <a:schemeClr val="accent2">
                <a:lumMod val="60000"/>
                <a:lumOff val="40000"/>
              </a:schemeClr>
            </a:solidFill>
          </a:ln>
        </p:spPr>
        <p:txBody>
          <a:bodyPr wrap="square" rtlCol="0">
            <a:spAutoFit/>
          </a:bodyPr>
          <a:lstStyle/>
          <a:p>
            <a:pPr defTabSz="457200"/>
            <a:endParaRPr lang="en-US" b="1">
              <a:solidFill>
                <a:srgbClr val="44546A"/>
              </a:solidFill>
              <a:latin typeface="Calibri" panose="020F0502020204030204"/>
            </a:endParaRPr>
          </a:p>
          <a:p>
            <a:pPr algn="ctr" defTabSz="457200"/>
            <a:r>
              <a:rPr lang="en-US" sz="2200" b="1">
                <a:solidFill>
                  <a:prstClr val="white"/>
                </a:solidFill>
                <a:latin typeface="Calibri" panose="020F0502020204030204"/>
              </a:rPr>
              <a:t>Collection of Services</a:t>
            </a:r>
          </a:p>
          <a:p>
            <a:pPr algn="ctr" defTabSz="457200"/>
            <a:endParaRPr lang="en-US" b="1">
              <a:solidFill>
                <a:srgbClr val="44546A"/>
              </a:solidFill>
              <a:latin typeface="Calibri" panose="020F0502020204030204"/>
            </a:endParaRPr>
          </a:p>
        </p:txBody>
      </p:sp>
      <p:sp>
        <p:nvSpPr>
          <p:cNvPr id="13" name="TextBox 12"/>
          <p:cNvSpPr txBox="1"/>
          <p:nvPr/>
        </p:nvSpPr>
        <p:spPr>
          <a:xfrm>
            <a:off x="6096001" y="2850738"/>
            <a:ext cx="4522236" cy="984885"/>
          </a:xfrm>
          <a:prstGeom prst="rect">
            <a:avLst/>
          </a:prstGeom>
          <a:solidFill>
            <a:schemeClr val="accent3">
              <a:lumMod val="50000"/>
            </a:schemeClr>
          </a:solidFill>
          <a:ln>
            <a:solidFill>
              <a:schemeClr val="accent2">
                <a:lumMod val="60000"/>
                <a:lumOff val="40000"/>
              </a:schemeClr>
            </a:solidFill>
          </a:ln>
        </p:spPr>
        <p:txBody>
          <a:bodyPr wrap="square" rtlCol="0">
            <a:spAutoFit/>
          </a:bodyPr>
          <a:lstStyle/>
          <a:p>
            <a:pPr defTabSz="457200"/>
            <a:endParaRPr lang="en-US" b="1">
              <a:solidFill>
                <a:srgbClr val="44546A"/>
              </a:solidFill>
              <a:latin typeface="Calibri" panose="020F0502020204030204"/>
            </a:endParaRPr>
          </a:p>
          <a:p>
            <a:pPr algn="ctr" defTabSz="457200"/>
            <a:r>
              <a:rPr lang="en-US" sz="2200" b="1">
                <a:solidFill>
                  <a:prstClr val="white"/>
                </a:solidFill>
                <a:latin typeface="Calibri" panose="020F0502020204030204"/>
              </a:rPr>
              <a:t>Cost of Delivering Services</a:t>
            </a:r>
          </a:p>
          <a:p>
            <a:pPr algn="ctr" defTabSz="457200"/>
            <a:endParaRPr lang="en-US" b="1">
              <a:solidFill>
                <a:prstClr val="white"/>
              </a:solidFill>
              <a:latin typeface="Calibri" panose="020F0502020204030204"/>
            </a:endParaRPr>
          </a:p>
        </p:txBody>
      </p:sp>
      <p:sp>
        <p:nvSpPr>
          <p:cNvPr id="14" name="TextBox 13"/>
          <p:cNvSpPr txBox="1"/>
          <p:nvPr/>
        </p:nvSpPr>
        <p:spPr>
          <a:xfrm>
            <a:off x="6096000" y="3880241"/>
            <a:ext cx="4522237" cy="984885"/>
          </a:xfrm>
          <a:prstGeom prst="rect">
            <a:avLst/>
          </a:prstGeom>
          <a:solidFill>
            <a:schemeClr val="accent3">
              <a:lumMod val="50000"/>
            </a:schemeClr>
          </a:solidFill>
          <a:ln>
            <a:solidFill>
              <a:schemeClr val="accent2">
                <a:lumMod val="60000"/>
                <a:lumOff val="40000"/>
              </a:schemeClr>
            </a:solidFill>
          </a:ln>
        </p:spPr>
        <p:txBody>
          <a:bodyPr wrap="square" lIns="91440" tIns="45720" rIns="91440" bIns="45720" rtlCol="0" anchor="t">
            <a:spAutoFit/>
          </a:bodyPr>
          <a:lstStyle/>
          <a:p>
            <a:pPr defTabSz="457200"/>
            <a:endParaRPr lang="en-US" b="1">
              <a:solidFill>
                <a:prstClr val="white"/>
              </a:solidFill>
              <a:latin typeface="Calibri" panose="020F0502020204030204"/>
            </a:endParaRPr>
          </a:p>
          <a:p>
            <a:pPr algn="ctr"/>
            <a:r>
              <a:rPr lang="en-US" sz="2200" b="1">
                <a:solidFill>
                  <a:schemeClr val="bg1"/>
                </a:solidFill>
                <a:latin typeface="Calibri" panose="020F0502020204030204"/>
              </a:rPr>
              <a:t>Units of Service Used</a:t>
            </a:r>
            <a:endParaRPr lang="en-US">
              <a:solidFill>
                <a:schemeClr val="bg1"/>
              </a:solidFill>
            </a:endParaRPr>
          </a:p>
          <a:p>
            <a:pPr algn="ctr" defTabSz="457200"/>
            <a:endParaRPr lang="en-US" b="1">
              <a:solidFill>
                <a:prstClr val="white"/>
              </a:solidFill>
              <a:latin typeface="Calibri" panose="020F0502020204030204"/>
            </a:endParaRPr>
          </a:p>
        </p:txBody>
      </p:sp>
      <p:sp>
        <p:nvSpPr>
          <p:cNvPr id="15" name="TextBox 14"/>
          <p:cNvSpPr txBox="1"/>
          <p:nvPr/>
        </p:nvSpPr>
        <p:spPr>
          <a:xfrm>
            <a:off x="6095998" y="4935005"/>
            <a:ext cx="4522239" cy="1069652"/>
          </a:xfrm>
          <a:prstGeom prst="rect">
            <a:avLst/>
          </a:prstGeom>
          <a:solidFill>
            <a:schemeClr val="accent3">
              <a:lumMod val="50000"/>
            </a:schemeClr>
          </a:solidFill>
          <a:ln>
            <a:solidFill>
              <a:schemeClr val="accent2">
                <a:lumMod val="60000"/>
                <a:lumOff val="40000"/>
              </a:schemeClr>
            </a:solidFill>
          </a:ln>
        </p:spPr>
        <p:txBody>
          <a:bodyPr wrap="square" lIns="91440" tIns="45720" rIns="91440" bIns="45720" rtlCol="0" anchor="ctr" anchorCtr="1">
            <a:spAutoFit/>
          </a:bodyPr>
          <a:lstStyle/>
          <a:p>
            <a:pPr algn="ctr">
              <a:spcBef>
                <a:spcPts val="100"/>
              </a:spcBef>
            </a:pPr>
            <a:r>
              <a:rPr lang="en-US" sz="2200" b="1">
                <a:solidFill>
                  <a:schemeClr val="bg1"/>
                </a:solidFill>
                <a:latin typeface="Calibri" panose="020F0502020204030204"/>
              </a:rPr>
              <a:t>Distribution Factors Charged to Customer Agency</a:t>
            </a:r>
            <a:endParaRPr lang="en-US" sz="2200" b="1">
              <a:solidFill>
                <a:schemeClr val="bg1"/>
              </a:solidFill>
              <a:latin typeface="Calibri" panose="020F0502020204030204"/>
              <a:cs typeface="Calibri"/>
            </a:endParaRPr>
          </a:p>
          <a:p>
            <a:pPr algn="ctr" defTabSz="457200"/>
            <a:endParaRPr lang="en-US" sz="1951" b="1">
              <a:solidFill>
                <a:prstClr val="white"/>
              </a:solidFill>
              <a:latin typeface="Calibri" panose="020F0502020204030204"/>
            </a:endParaRPr>
          </a:p>
        </p:txBody>
      </p:sp>
      <p:sp>
        <p:nvSpPr>
          <p:cNvPr id="17" name="Rectangle 16"/>
          <p:cNvSpPr/>
          <p:nvPr/>
        </p:nvSpPr>
        <p:spPr>
          <a:xfrm>
            <a:off x="1101113" y="3050206"/>
            <a:ext cx="428322" cy="877291"/>
          </a:xfrm>
          <a:prstGeom prst="rect">
            <a:avLst/>
          </a:prstGeom>
        </p:spPr>
        <p:txBody>
          <a:bodyPr wrap="none">
            <a:spAutoFit/>
          </a:bodyPr>
          <a:lstStyle/>
          <a:p>
            <a:pPr defTabSz="457200"/>
            <a:r>
              <a:rPr lang="en-US" sz="3751" b="1">
                <a:solidFill>
                  <a:srgbClr val="002060"/>
                </a:solidFill>
                <a:latin typeface="Calibri" panose="020F0502020204030204"/>
              </a:rPr>
              <a:t>2</a:t>
            </a:r>
          </a:p>
          <a:p>
            <a:pPr defTabSz="457200"/>
            <a:endParaRPr lang="en-US" sz="1350" b="1">
              <a:solidFill>
                <a:srgbClr val="002060"/>
              </a:solidFill>
              <a:latin typeface="Calibri" panose="020F0502020204030204"/>
            </a:endParaRPr>
          </a:p>
        </p:txBody>
      </p:sp>
      <p:sp>
        <p:nvSpPr>
          <p:cNvPr id="19" name="Rectangle 18"/>
          <p:cNvSpPr/>
          <p:nvPr/>
        </p:nvSpPr>
        <p:spPr>
          <a:xfrm>
            <a:off x="1092175" y="4057714"/>
            <a:ext cx="428322" cy="877291"/>
          </a:xfrm>
          <a:prstGeom prst="rect">
            <a:avLst/>
          </a:prstGeom>
        </p:spPr>
        <p:txBody>
          <a:bodyPr wrap="none">
            <a:spAutoFit/>
          </a:bodyPr>
          <a:lstStyle/>
          <a:p>
            <a:pPr defTabSz="457200"/>
            <a:r>
              <a:rPr lang="en-US" sz="3751" b="1">
                <a:solidFill>
                  <a:srgbClr val="002060"/>
                </a:solidFill>
                <a:latin typeface="Calibri" panose="020F0502020204030204"/>
              </a:rPr>
              <a:t>3</a:t>
            </a:r>
          </a:p>
          <a:p>
            <a:pPr defTabSz="457200"/>
            <a:endParaRPr lang="en-US" sz="1350" b="1">
              <a:solidFill>
                <a:srgbClr val="002060"/>
              </a:solidFill>
              <a:latin typeface="Calibri" panose="020F0502020204030204"/>
            </a:endParaRPr>
          </a:p>
        </p:txBody>
      </p:sp>
      <p:sp>
        <p:nvSpPr>
          <p:cNvPr id="18" name="Rectangle 17"/>
          <p:cNvSpPr/>
          <p:nvPr/>
        </p:nvSpPr>
        <p:spPr>
          <a:xfrm>
            <a:off x="1092175" y="5041695"/>
            <a:ext cx="428322" cy="877291"/>
          </a:xfrm>
          <a:prstGeom prst="rect">
            <a:avLst/>
          </a:prstGeom>
        </p:spPr>
        <p:txBody>
          <a:bodyPr wrap="none">
            <a:spAutoFit/>
          </a:bodyPr>
          <a:lstStyle/>
          <a:p>
            <a:pPr defTabSz="457200"/>
            <a:r>
              <a:rPr lang="en-US" sz="3751" b="1">
                <a:solidFill>
                  <a:srgbClr val="002060"/>
                </a:solidFill>
                <a:latin typeface="Calibri" panose="020F0502020204030204"/>
              </a:rPr>
              <a:t>4</a:t>
            </a:r>
          </a:p>
          <a:p>
            <a:pPr defTabSz="457200"/>
            <a:endParaRPr lang="en-US" sz="1350" b="1">
              <a:solidFill>
                <a:srgbClr val="002060"/>
              </a:solidFill>
              <a:latin typeface="Calibri" panose="020F0502020204030204"/>
            </a:endParaRPr>
          </a:p>
        </p:txBody>
      </p:sp>
      <p:sp>
        <p:nvSpPr>
          <p:cNvPr id="16" name="Rectangle 15">
            <a:extLst>
              <a:ext uri="{FF2B5EF4-FFF2-40B4-BE49-F238E27FC236}">
                <a16:creationId xmlns:a16="http://schemas.microsoft.com/office/drawing/2014/main" id="{D5870185-25AC-31F6-F6BB-E1BC815D09F8}"/>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4147834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06" y="3900196"/>
            <a:ext cx="9909110" cy="2387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769AC39-CF34-CA33-AAA7-1BDEE9BE71DA}"/>
              </a:ext>
            </a:extLst>
          </p:cNvPr>
          <p:cNvSpPr/>
          <p:nvPr/>
        </p:nvSpPr>
        <p:spPr>
          <a:xfrm>
            <a:off x="10656916" y="6270472"/>
            <a:ext cx="1363288" cy="518015"/>
          </a:xfrm>
          <a:prstGeom prst="rect">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graphicFrame>
        <p:nvGraphicFramePr>
          <p:cNvPr id="7" name="Diagram 6">
            <a:extLst>
              <a:ext uri="{FF2B5EF4-FFF2-40B4-BE49-F238E27FC236}">
                <a16:creationId xmlns:a16="http://schemas.microsoft.com/office/drawing/2014/main" id="{5848D96D-47B6-6A57-7EF4-93B0C651A09D}"/>
              </a:ext>
            </a:extLst>
          </p:cNvPr>
          <p:cNvGraphicFramePr/>
          <p:nvPr>
            <p:extLst>
              <p:ext uri="{D42A27DB-BD31-4B8C-83A1-F6EECF244321}">
                <p14:modId xmlns:p14="http://schemas.microsoft.com/office/powerpoint/2010/main" val="1505697847"/>
              </p:ext>
            </p:extLst>
          </p:nvPr>
        </p:nvGraphicFramePr>
        <p:xfrm>
          <a:off x="1764262" y="1691950"/>
          <a:ext cx="8816651" cy="4875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0C3F48E2-E6A5-252B-5072-168F95CCE302}"/>
              </a:ext>
            </a:extLst>
          </p:cNvPr>
          <p:cNvSpPr/>
          <p:nvPr/>
        </p:nvSpPr>
        <p:spPr>
          <a:xfrm>
            <a:off x="1007706" y="4129502"/>
            <a:ext cx="9636146" cy="260550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 name="Title 1">
            <a:extLst>
              <a:ext uri="{FF2B5EF4-FFF2-40B4-BE49-F238E27FC236}">
                <a16:creationId xmlns:a16="http://schemas.microsoft.com/office/drawing/2014/main" id="{77CB9461-E25D-29F6-38BD-02A6652A891B}"/>
              </a:ext>
            </a:extLst>
          </p:cNvPr>
          <p:cNvSpPr>
            <a:spLocks noGrp="1"/>
          </p:cNvSpPr>
          <p:nvPr>
            <p:ph type="title"/>
          </p:nvPr>
        </p:nvSpPr>
        <p:spPr>
          <a:xfrm>
            <a:off x="2133600" y="469726"/>
            <a:ext cx="8001000" cy="1066800"/>
          </a:xfrm>
        </p:spPr>
        <p:txBody>
          <a:bodyPr>
            <a:normAutofit/>
          </a:bodyPr>
          <a:lstStyle/>
          <a:p>
            <a:pPr algn="ctr"/>
            <a:br>
              <a:rPr lang="en-US" sz="3000" dirty="0"/>
            </a:br>
            <a:r>
              <a:rPr lang="en-US" sz="4000" dirty="0"/>
              <a:t>Cost Distribution Methods</a:t>
            </a:r>
          </a:p>
        </p:txBody>
      </p:sp>
    </p:spTree>
    <p:extLst>
      <p:ext uri="{BB962C8B-B14F-4D97-AF65-F5344CB8AC3E}">
        <p14:creationId xmlns:p14="http://schemas.microsoft.com/office/powerpoint/2010/main" val="62506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55" y="3119437"/>
            <a:ext cx="3224214" cy="619125"/>
          </a:xfrm>
        </p:spPr>
        <p:txBody>
          <a:bodyPr>
            <a:noAutofit/>
          </a:bodyPr>
          <a:lstStyle/>
          <a:p>
            <a:br>
              <a:rPr lang="en-US" sz="3000"/>
            </a:br>
            <a:br>
              <a:rPr lang="en-US" sz="3000"/>
            </a:br>
            <a:r>
              <a:rPr lang="en-US" sz="3200" b="1"/>
              <a:t>Session Topics</a:t>
            </a:r>
            <a:br>
              <a:rPr lang="en-US" sz="3200" b="1"/>
            </a:br>
            <a:endParaRPr lang="en-US" sz="3200" b="1"/>
          </a:p>
        </p:txBody>
      </p:sp>
      <p:graphicFrame>
        <p:nvGraphicFramePr>
          <p:cNvPr id="4" name="Content Placeholder 3" descr="Vertical curved list showing population"/>
          <p:cNvGraphicFramePr>
            <a:graphicFrameLocks noGrp="1"/>
          </p:cNvGraphicFramePr>
          <p:nvPr>
            <p:ph idx="1"/>
          </p:nvPr>
        </p:nvGraphicFramePr>
        <p:xfrm>
          <a:off x="1860865" y="542925"/>
          <a:ext cx="10000380" cy="577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7211606-172C-ECBB-4160-7F2B4EC14ABE}"/>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243508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147288742"/>
              </p:ext>
            </p:extLst>
          </p:nvPr>
        </p:nvGraphicFramePr>
        <p:xfrm>
          <a:off x="1764262" y="1691950"/>
          <a:ext cx="8816651" cy="4875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6DE0BF2-A346-2B39-42BF-093CA3E650B6}"/>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7" name="Title 1">
            <a:extLst>
              <a:ext uri="{FF2B5EF4-FFF2-40B4-BE49-F238E27FC236}">
                <a16:creationId xmlns:a16="http://schemas.microsoft.com/office/drawing/2014/main" id="{F9C59C45-A069-49D4-E877-16D065E0FFDD}"/>
              </a:ext>
            </a:extLst>
          </p:cNvPr>
          <p:cNvSpPr txBox="1">
            <a:spLocks/>
          </p:cNvSpPr>
          <p:nvPr/>
        </p:nvSpPr>
        <p:spPr>
          <a:xfrm>
            <a:off x="2133600" y="469726"/>
            <a:ext cx="8001000" cy="10668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lang="en-ZA" sz="3200" b="1" kern="1200" spc="-150">
                <a:solidFill>
                  <a:schemeClr val="bg1"/>
                </a:solidFill>
                <a:latin typeface="+mj-lt"/>
                <a:ea typeface="+mj-ea"/>
                <a:cs typeface="+mj-cs"/>
              </a:defRPr>
            </a:lvl1pPr>
          </a:lstStyle>
          <a:p>
            <a:pPr algn="ctr"/>
            <a:br>
              <a:rPr lang="en-US" sz="3000"/>
            </a:br>
            <a:r>
              <a:rPr lang="en-US" sz="4000"/>
              <a:t>Cost Distribution Methods</a:t>
            </a:r>
            <a:endParaRPr lang="en-US" sz="4000" dirty="0"/>
          </a:p>
        </p:txBody>
      </p:sp>
    </p:spTree>
    <p:extLst>
      <p:ext uri="{BB962C8B-B14F-4D97-AF65-F5344CB8AC3E}">
        <p14:creationId xmlns:p14="http://schemas.microsoft.com/office/powerpoint/2010/main" val="674824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B53313-5F33-4930-8381-CF170E25F0B8}"/>
              </a:ext>
            </a:extLst>
          </p:cNvPr>
          <p:cNvPicPr>
            <a:picLocks noChangeAspect="1"/>
          </p:cNvPicPr>
          <p:nvPr/>
        </p:nvPicPr>
        <p:blipFill>
          <a:blip r:embed="rId3"/>
          <a:stretch>
            <a:fillRect/>
          </a:stretch>
        </p:blipFill>
        <p:spPr>
          <a:xfrm>
            <a:off x="1614790" y="1033275"/>
            <a:ext cx="9046724" cy="4753964"/>
          </a:xfrm>
          <a:prstGeom prst="rect">
            <a:avLst/>
          </a:prstGeom>
        </p:spPr>
      </p:pic>
      <p:pic>
        <p:nvPicPr>
          <p:cNvPr id="5" name="Picture 2" descr="Interview Questions to Ask the Hiring Manager | JRoss Recruiters">
            <a:extLst>
              <a:ext uri="{FF2B5EF4-FFF2-40B4-BE49-F238E27FC236}">
                <a16:creationId xmlns:a16="http://schemas.microsoft.com/office/drawing/2014/main" id="{43A42C40-72F7-E6B1-03CC-DEF7A7865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95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1FE906-F427-1ACF-5A21-3D740F9444B4}"/>
              </a:ext>
            </a:extLst>
          </p:cNvPr>
          <p:cNvSpPr/>
          <p:nvPr/>
        </p:nvSpPr>
        <p:spPr>
          <a:xfrm>
            <a:off x="629742" y="115579"/>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 name="Content Placeholder 2"/>
          <p:cNvSpPr>
            <a:spLocks noGrp="1"/>
          </p:cNvSpPr>
          <p:nvPr>
            <p:ph idx="4294967295"/>
          </p:nvPr>
        </p:nvSpPr>
        <p:spPr>
          <a:xfrm>
            <a:off x="171796" y="1274335"/>
            <a:ext cx="11845152" cy="5399087"/>
          </a:xfrm>
          <a:solidFill>
            <a:srgbClr val="EEECFF"/>
          </a:solidFill>
          <a:ln>
            <a:solidFill>
              <a:schemeClr val="tx2"/>
            </a:solidFill>
          </a:ln>
        </p:spPr>
        <p:txBody>
          <a:bodyPr>
            <a:noAutofit/>
          </a:bodyPr>
          <a:lstStyle/>
          <a:p>
            <a:pPr>
              <a:buClr>
                <a:schemeClr val="accent2">
                  <a:lumMod val="50000"/>
                </a:schemeClr>
              </a:buClr>
              <a:buFont typeface="Wingdings" panose="05000000000000000000" pitchFamily="2" charset="2"/>
              <a:buChar char="Ø"/>
            </a:pPr>
            <a:r>
              <a:rPr lang="en-US" sz="2600" b="1" dirty="0">
                <a:solidFill>
                  <a:schemeClr val="accent3">
                    <a:lumMod val="50000"/>
                  </a:schemeClr>
                </a:solidFill>
                <a:latin typeface="+mj-lt"/>
              </a:rPr>
              <a:t>Workload Counts </a:t>
            </a:r>
            <a:r>
              <a:rPr lang="en-US" sz="3200" b="1" dirty="0">
                <a:solidFill>
                  <a:srgbClr val="C00000"/>
                </a:solidFill>
                <a:latin typeface="+mj-lt"/>
              </a:rPr>
              <a:t>drive your ICASS bill!</a:t>
            </a:r>
          </a:p>
          <a:p>
            <a:pPr>
              <a:lnSpc>
                <a:spcPct val="150000"/>
              </a:lnSpc>
              <a:buClr>
                <a:schemeClr val="accent6">
                  <a:lumMod val="75000"/>
                </a:schemeClr>
              </a:buClr>
              <a:buFont typeface="Wingdings" panose="05000000000000000000" pitchFamily="2" charset="2"/>
              <a:buChar char="Ø"/>
            </a:pPr>
            <a:r>
              <a:rPr lang="en-US" sz="3600" b="1" u="sng" dirty="0">
                <a:solidFill>
                  <a:srgbClr val="C00000"/>
                </a:solidFill>
                <a:latin typeface="+mj-lt"/>
              </a:rPr>
              <a:t>June</a:t>
            </a:r>
            <a:r>
              <a:rPr lang="en-US" sz="3600" b="1" dirty="0">
                <a:solidFill>
                  <a:schemeClr val="accent3">
                    <a:lumMod val="50000"/>
                  </a:schemeClr>
                </a:solidFill>
                <a:latin typeface="+mj-lt"/>
              </a:rPr>
              <a:t> </a:t>
            </a:r>
            <a:r>
              <a:rPr lang="en-US" sz="2600" b="1" dirty="0">
                <a:solidFill>
                  <a:schemeClr val="accent3">
                    <a:lumMod val="50000"/>
                  </a:schemeClr>
                </a:solidFill>
                <a:latin typeface="+mj-lt"/>
              </a:rPr>
              <a:t>is the time to verify your Agency’s Workload Counts.</a:t>
            </a:r>
          </a:p>
          <a:p>
            <a:pPr>
              <a:lnSpc>
                <a:spcPct val="100000"/>
              </a:lnSpc>
              <a:buClr>
                <a:schemeClr val="bg1">
                  <a:lumMod val="95000"/>
                </a:schemeClr>
              </a:buClr>
              <a:buFont typeface="Wingdings" panose="05000000000000000000" pitchFamily="2" charset="2"/>
              <a:buChar char="Ø"/>
            </a:pPr>
            <a:r>
              <a:rPr lang="en-US" sz="2600" b="1" dirty="0">
                <a:solidFill>
                  <a:schemeClr val="bg1">
                    <a:lumMod val="95000"/>
                  </a:schemeClr>
                </a:solidFill>
                <a:latin typeface="+mj-lt"/>
              </a:rPr>
              <a:t>Double check what you can. </a:t>
            </a:r>
          </a:p>
          <a:p>
            <a:pPr>
              <a:lnSpc>
                <a:spcPct val="150000"/>
              </a:lnSpc>
              <a:buClr>
                <a:schemeClr val="bg1">
                  <a:lumMod val="95000"/>
                </a:schemeClr>
              </a:buClr>
              <a:buFont typeface="Wingdings" panose="05000000000000000000" pitchFamily="2" charset="2"/>
              <a:buChar char="Ø"/>
            </a:pPr>
            <a:r>
              <a:rPr lang="en-US" sz="2600" b="1" dirty="0">
                <a:solidFill>
                  <a:schemeClr val="bg1">
                    <a:lumMod val="95000"/>
                  </a:schemeClr>
                </a:solidFill>
                <a:latin typeface="+mj-lt"/>
              </a:rPr>
              <a:t>Approve your Workload Counts.</a:t>
            </a:r>
          </a:p>
          <a:p>
            <a:pPr>
              <a:lnSpc>
                <a:spcPct val="150000"/>
              </a:lnSpc>
              <a:buClr>
                <a:schemeClr val="bg1">
                  <a:lumMod val="95000"/>
                </a:schemeClr>
              </a:buClr>
              <a:buFont typeface="Wingdings" panose="05000000000000000000" pitchFamily="2" charset="2"/>
              <a:buChar char="Ø"/>
            </a:pPr>
            <a:r>
              <a:rPr lang="en-US" sz="2400" b="1" dirty="0">
                <a:solidFill>
                  <a:schemeClr val="bg1">
                    <a:lumMod val="95000"/>
                  </a:schemeClr>
                </a:solidFill>
                <a:latin typeface="+mj-lt"/>
              </a:rPr>
              <a:t>Workload Count Approval - </a:t>
            </a:r>
            <a:r>
              <a:rPr lang="en-US" sz="2600" b="1" dirty="0">
                <a:solidFill>
                  <a:schemeClr val="bg1">
                    <a:lumMod val="95000"/>
                  </a:schemeClr>
                </a:solidFill>
                <a:latin typeface="+mj-lt"/>
              </a:rPr>
              <a:t>Agency representatives have 30 days to approve workload counts.</a:t>
            </a:r>
          </a:p>
          <a:p>
            <a:pPr>
              <a:lnSpc>
                <a:spcPct val="150000"/>
              </a:lnSpc>
              <a:buClr>
                <a:schemeClr val="bg1">
                  <a:lumMod val="95000"/>
                </a:schemeClr>
              </a:buClr>
              <a:buFont typeface="Wingdings" panose="05000000000000000000" pitchFamily="2" charset="2"/>
              <a:buChar char="Ø"/>
            </a:pPr>
            <a:r>
              <a:rPr lang="en-US" sz="2600" b="1" dirty="0">
                <a:solidFill>
                  <a:schemeClr val="bg1">
                    <a:lumMod val="95000"/>
                  </a:schemeClr>
                </a:solidFill>
                <a:latin typeface="+mj-lt"/>
              </a:rPr>
              <a:t>Question any numbers that don’t seem reasonable</a:t>
            </a:r>
            <a:r>
              <a:rPr lang="en-US" sz="2600" dirty="0">
                <a:solidFill>
                  <a:schemeClr val="bg1">
                    <a:lumMod val="95000"/>
                  </a:schemeClr>
                </a:solidFill>
                <a:latin typeface="+mj-lt"/>
              </a:rPr>
              <a:t>.  </a:t>
            </a:r>
          </a:p>
          <a:p>
            <a:pPr>
              <a:lnSpc>
                <a:spcPct val="150000"/>
              </a:lnSpc>
              <a:buClr>
                <a:schemeClr val="accent6">
                  <a:lumMod val="75000"/>
                </a:schemeClr>
              </a:buClr>
              <a:buFont typeface="Wingdings" panose="05000000000000000000" pitchFamily="2" charset="2"/>
              <a:buChar char="Ø"/>
            </a:pPr>
            <a:endParaRPr lang="en-US" sz="2600" b="1" dirty="0">
              <a:solidFill>
                <a:schemeClr val="accent5">
                  <a:lumMod val="75000"/>
                </a:schemeClr>
              </a:solidFill>
              <a:latin typeface="+mj-lt"/>
            </a:endParaRPr>
          </a:p>
        </p:txBody>
      </p:sp>
      <p:sp>
        <p:nvSpPr>
          <p:cNvPr id="5" name="Rectangle 4">
            <a:extLst>
              <a:ext uri="{FF2B5EF4-FFF2-40B4-BE49-F238E27FC236}">
                <a16:creationId xmlns:a16="http://schemas.microsoft.com/office/drawing/2014/main" id="{6E2A3A90-0698-665A-1E2D-23516BCA9DE4}"/>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2" name="Title 1">
            <a:extLst>
              <a:ext uri="{FF2B5EF4-FFF2-40B4-BE49-F238E27FC236}">
                <a16:creationId xmlns:a16="http://schemas.microsoft.com/office/drawing/2014/main" id="{D28AF75F-416B-812A-79C8-D216C88262B3}"/>
              </a:ext>
            </a:extLst>
          </p:cNvPr>
          <p:cNvSpPr txBox="1">
            <a:spLocks/>
          </p:cNvSpPr>
          <p:nvPr/>
        </p:nvSpPr>
        <p:spPr>
          <a:xfrm>
            <a:off x="3007477" y="270211"/>
            <a:ext cx="6173787" cy="6858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Workload Counts</a:t>
            </a:r>
          </a:p>
        </p:txBody>
      </p:sp>
    </p:spTree>
    <p:extLst>
      <p:ext uri="{BB962C8B-B14F-4D97-AF65-F5344CB8AC3E}">
        <p14:creationId xmlns:p14="http://schemas.microsoft.com/office/powerpoint/2010/main" val="945026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E9C7EF-51E2-8C89-B1EA-2F70B5E327BA}"/>
              </a:ext>
            </a:extLst>
          </p:cNvPr>
          <p:cNvSpPr/>
          <p:nvPr/>
        </p:nvSpPr>
        <p:spPr>
          <a:xfrm>
            <a:off x="629742" y="115579"/>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 name="Content Placeholder 2"/>
          <p:cNvSpPr>
            <a:spLocks noGrp="1"/>
          </p:cNvSpPr>
          <p:nvPr>
            <p:ph idx="4294967295"/>
          </p:nvPr>
        </p:nvSpPr>
        <p:spPr>
          <a:xfrm>
            <a:off x="171796" y="1298913"/>
            <a:ext cx="11845152" cy="5374510"/>
          </a:xfrm>
          <a:solidFill>
            <a:srgbClr val="EEECFF"/>
          </a:solidFill>
          <a:ln>
            <a:solidFill>
              <a:schemeClr val="tx2"/>
            </a:solidFill>
          </a:ln>
        </p:spPr>
        <p:txBody>
          <a:bodyPr>
            <a:noAutofit/>
          </a:bodyPr>
          <a:lstStyle/>
          <a:p>
            <a:pPr>
              <a:buClr>
                <a:schemeClr val="bg1">
                  <a:lumMod val="95000"/>
                </a:schemeClr>
              </a:buClr>
              <a:buFont typeface="Wingdings" panose="05000000000000000000" pitchFamily="2" charset="2"/>
              <a:buChar char="Ø"/>
            </a:pPr>
            <a:r>
              <a:rPr lang="en-US" sz="2600" b="1" dirty="0">
                <a:solidFill>
                  <a:schemeClr val="bg1">
                    <a:lumMod val="95000"/>
                  </a:schemeClr>
                </a:solidFill>
                <a:latin typeface="+mj-lt"/>
              </a:rPr>
              <a:t>Workload Counts drive your ICASS bill!</a:t>
            </a:r>
          </a:p>
          <a:p>
            <a:pPr>
              <a:lnSpc>
                <a:spcPct val="150000"/>
              </a:lnSpc>
              <a:buClr>
                <a:schemeClr val="bg1">
                  <a:lumMod val="95000"/>
                </a:schemeClr>
              </a:buClr>
              <a:buFont typeface="Wingdings" panose="05000000000000000000" pitchFamily="2" charset="2"/>
              <a:buChar char="Ø"/>
            </a:pPr>
            <a:r>
              <a:rPr lang="en-US" sz="2600" b="1" u="sng" dirty="0">
                <a:solidFill>
                  <a:schemeClr val="bg1">
                    <a:lumMod val="95000"/>
                  </a:schemeClr>
                </a:solidFill>
                <a:latin typeface="+mj-lt"/>
              </a:rPr>
              <a:t>June</a:t>
            </a:r>
            <a:r>
              <a:rPr lang="en-US" sz="2600" b="1" dirty="0">
                <a:solidFill>
                  <a:schemeClr val="bg1">
                    <a:lumMod val="95000"/>
                  </a:schemeClr>
                </a:solidFill>
                <a:latin typeface="+mj-lt"/>
              </a:rPr>
              <a:t> is the time to verify your Agency’s Workload Counts.</a:t>
            </a:r>
          </a:p>
          <a:p>
            <a:pPr>
              <a:lnSpc>
                <a:spcPct val="100000"/>
              </a:lnSpc>
              <a:buClr>
                <a:schemeClr val="accent6">
                  <a:lumMod val="75000"/>
                </a:schemeClr>
              </a:buClr>
              <a:buFont typeface="Wingdings" panose="05000000000000000000" pitchFamily="2" charset="2"/>
              <a:buChar char="Ø"/>
            </a:pPr>
            <a:r>
              <a:rPr lang="en-US" sz="3200" b="1" dirty="0">
                <a:solidFill>
                  <a:srgbClr val="C00000"/>
                </a:solidFill>
                <a:latin typeface="+mj-lt"/>
              </a:rPr>
              <a:t>Double check </a:t>
            </a:r>
            <a:r>
              <a:rPr lang="en-US" sz="2600" b="1" dirty="0">
                <a:solidFill>
                  <a:schemeClr val="accent3">
                    <a:lumMod val="50000"/>
                  </a:schemeClr>
                </a:solidFill>
                <a:latin typeface="+mj-lt"/>
              </a:rPr>
              <a:t>what you can. </a:t>
            </a:r>
          </a:p>
          <a:p>
            <a:pPr>
              <a:lnSpc>
                <a:spcPct val="150000"/>
              </a:lnSpc>
              <a:buClr>
                <a:schemeClr val="accent6">
                  <a:lumMod val="75000"/>
                </a:schemeClr>
              </a:buClr>
              <a:buFont typeface="Wingdings" panose="05000000000000000000" pitchFamily="2" charset="2"/>
              <a:buChar char="Ø"/>
            </a:pPr>
            <a:r>
              <a:rPr lang="en-US" sz="3200" b="1" dirty="0">
                <a:solidFill>
                  <a:srgbClr val="C00000"/>
                </a:solidFill>
                <a:latin typeface="+mj-lt"/>
              </a:rPr>
              <a:t>Approve</a:t>
            </a:r>
            <a:r>
              <a:rPr lang="en-US" sz="2600" b="1" dirty="0">
                <a:solidFill>
                  <a:schemeClr val="accent3">
                    <a:lumMod val="50000"/>
                  </a:schemeClr>
                </a:solidFill>
                <a:latin typeface="+mj-lt"/>
              </a:rPr>
              <a:t> your Workload Counts.</a:t>
            </a:r>
          </a:p>
          <a:p>
            <a:pPr>
              <a:lnSpc>
                <a:spcPct val="150000"/>
              </a:lnSpc>
              <a:buClr>
                <a:schemeClr val="bg1">
                  <a:lumMod val="95000"/>
                </a:schemeClr>
              </a:buClr>
              <a:buFont typeface="Wingdings" panose="05000000000000000000" pitchFamily="2" charset="2"/>
              <a:buChar char="Ø"/>
            </a:pPr>
            <a:r>
              <a:rPr lang="en-US" sz="2400" b="1" dirty="0">
                <a:solidFill>
                  <a:schemeClr val="bg1">
                    <a:lumMod val="95000"/>
                  </a:schemeClr>
                </a:solidFill>
                <a:latin typeface="+mj-lt"/>
              </a:rPr>
              <a:t>Workload Count Approval - </a:t>
            </a:r>
            <a:r>
              <a:rPr lang="en-US" sz="2600" b="1" dirty="0">
                <a:solidFill>
                  <a:schemeClr val="bg1">
                    <a:lumMod val="95000"/>
                  </a:schemeClr>
                </a:solidFill>
                <a:latin typeface="+mj-lt"/>
              </a:rPr>
              <a:t>Agency representatives have 30 days to approve workload counts.</a:t>
            </a:r>
          </a:p>
          <a:p>
            <a:pPr>
              <a:lnSpc>
                <a:spcPct val="150000"/>
              </a:lnSpc>
              <a:buClr>
                <a:schemeClr val="bg1">
                  <a:lumMod val="95000"/>
                </a:schemeClr>
              </a:buClr>
              <a:buFont typeface="Wingdings" panose="05000000000000000000" pitchFamily="2" charset="2"/>
              <a:buChar char="Ø"/>
            </a:pPr>
            <a:r>
              <a:rPr lang="en-US" sz="2600" b="1" dirty="0">
                <a:solidFill>
                  <a:schemeClr val="bg1">
                    <a:lumMod val="95000"/>
                  </a:schemeClr>
                </a:solidFill>
                <a:latin typeface="+mj-lt"/>
              </a:rPr>
              <a:t>Question any numbers that don’t seem reasonable</a:t>
            </a:r>
            <a:r>
              <a:rPr lang="en-US" sz="2600" dirty="0">
                <a:solidFill>
                  <a:schemeClr val="bg1">
                    <a:lumMod val="95000"/>
                  </a:schemeClr>
                </a:solidFill>
                <a:latin typeface="+mj-lt"/>
              </a:rPr>
              <a:t>.  </a:t>
            </a:r>
          </a:p>
          <a:p>
            <a:pPr>
              <a:lnSpc>
                <a:spcPct val="150000"/>
              </a:lnSpc>
              <a:buClr>
                <a:schemeClr val="accent6">
                  <a:lumMod val="75000"/>
                </a:schemeClr>
              </a:buClr>
              <a:buFont typeface="Wingdings" panose="05000000000000000000" pitchFamily="2" charset="2"/>
              <a:buChar char="Ø"/>
            </a:pPr>
            <a:endParaRPr lang="en-US" sz="2600" b="1" dirty="0">
              <a:solidFill>
                <a:schemeClr val="accent5">
                  <a:lumMod val="75000"/>
                </a:schemeClr>
              </a:solidFill>
              <a:latin typeface="+mj-lt"/>
            </a:endParaRPr>
          </a:p>
        </p:txBody>
      </p:sp>
      <p:sp>
        <p:nvSpPr>
          <p:cNvPr id="5" name="Rectangle 4">
            <a:extLst>
              <a:ext uri="{FF2B5EF4-FFF2-40B4-BE49-F238E27FC236}">
                <a16:creationId xmlns:a16="http://schemas.microsoft.com/office/drawing/2014/main" id="{A6110D1F-A95C-CD0A-8ED1-7D3C75C2D8FB}"/>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2" name="Title 1">
            <a:extLst>
              <a:ext uri="{FF2B5EF4-FFF2-40B4-BE49-F238E27FC236}">
                <a16:creationId xmlns:a16="http://schemas.microsoft.com/office/drawing/2014/main" id="{0B55E80E-F9B2-3AE2-97E9-CD185537CBA0}"/>
              </a:ext>
            </a:extLst>
          </p:cNvPr>
          <p:cNvSpPr txBox="1">
            <a:spLocks/>
          </p:cNvSpPr>
          <p:nvPr/>
        </p:nvSpPr>
        <p:spPr>
          <a:xfrm>
            <a:off x="3007477" y="270211"/>
            <a:ext cx="6173787" cy="6858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Workload Counts</a:t>
            </a:r>
          </a:p>
        </p:txBody>
      </p:sp>
    </p:spTree>
    <p:extLst>
      <p:ext uri="{BB962C8B-B14F-4D97-AF65-F5344CB8AC3E}">
        <p14:creationId xmlns:p14="http://schemas.microsoft.com/office/powerpoint/2010/main" val="40231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92A7BE-DE3B-A232-8603-9F416B6CB539}"/>
              </a:ext>
            </a:extLst>
          </p:cNvPr>
          <p:cNvSpPr/>
          <p:nvPr/>
        </p:nvSpPr>
        <p:spPr>
          <a:xfrm>
            <a:off x="629742" y="115579"/>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 name="Content Placeholder 2"/>
          <p:cNvSpPr>
            <a:spLocks noGrp="1"/>
          </p:cNvSpPr>
          <p:nvPr>
            <p:ph idx="4294967295"/>
          </p:nvPr>
        </p:nvSpPr>
        <p:spPr>
          <a:xfrm>
            <a:off x="171796" y="1298913"/>
            <a:ext cx="11845152" cy="5374510"/>
          </a:xfrm>
          <a:solidFill>
            <a:srgbClr val="EEECFF"/>
          </a:solidFill>
          <a:ln>
            <a:solidFill>
              <a:schemeClr val="tx2"/>
            </a:solidFill>
          </a:ln>
        </p:spPr>
        <p:txBody>
          <a:bodyPr>
            <a:noAutofit/>
          </a:bodyPr>
          <a:lstStyle/>
          <a:p>
            <a:pPr>
              <a:buClr>
                <a:schemeClr val="bg1">
                  <a:lumMod val="95000"/>
                </a:schemeClr>
              </a:buClr>
              <a:buFont typeface="Wingdings" panose="05000000000000000000" pitchFamily="2" charset="2"/>
              <a:buChar char="Ø"/>
            </a:pPr>
            <a:r>
              <a:rPr lang="en-US" sz="2600" b="1" dirty="0">
                <a:solidFill>
                  <a:schemeClr val="bg1">
                    <a:lumMod val="95000"/>
                  </a:schemeClr>
                </a:solidFill>
                <a:latin typeface="+mj-lt"/>
              </a:rPr>
              <a:t>Workload Counts drive your ICASS bill!</a:t>
            </a:r>
          </a:p>
          <a:p>
            <a:pPr>
              <a:lnSpc>
                <a:spcPct val="150000"/>
              </a:lnSpc>
              <a:buClr>
                <a:schemeClr val="bg1">
                  <a:lumMod val="95000"/>
                </a:schemeClr>
              </a:buClr>
              <a:buFont typeface="Wingdings" panose="05000000000000000000" pitchFamily="2" charset="2"/>
              <a:buChar char="Ø"/>
            </a:pPr>
            <a:r>
              <a:rPr lang="en-US" sz="2600" b="1" u="sng" dirty="0">
                <a:solidFill>
                  <a:schemeClr val="bg1">
                    <a:lumMod val="95000"/>
                  </a:schemeClr>
                </a:solidFill>
                <a:latin typeface="+mj-lt"/>
              </a:rPr>
              <a:t>June</a:t>
            </a:r>
            <a:r>
              <a:rPr lang="en-US" sz="2600" b="1" dirty="0">
                <a:solidFill>
                  <a:schemeClr val="bg1">
                    <a:lumMod val="95000"/>
                  </a:schemeClr>
                </a:solidFill>
                <a:latin typeface="+mj-lt"/>
              </a:rPr>
              <a:t> is the time to verify your Agency’s Workload Counts.</a:t>
            </a:r>
          </a:p>
          <a:p>
            <a:pPr>
              <a:lnSpc>
                <a:spcPct val="100000"/>
              </a:lnSpc>
              <a:buClr>
                <a:schemeClr val="bg1">
                  <a:lumMod val="95000"/>
                </a:schemeClr>
              </a:buClr>
              <a:buFont typeface="Wingdings" panose="05000000000000000000" pitchFamily="2" charset="2"/>
              <a:buChar char="Ø"/>
            </a:pPr>
            <a:r>
              <a:rPr lang="en-US" sz="2600" b="1" dirty="0">
                <a:solidFill>
                  <a:schemeClr val="bg1">
                    <a:lumMod val="95000"/>
                  </a:schemeClr>
                </a:solidFill>
                <a:latin typeface="+mj-lt"/>
              </a:rPr>
              <a:t>Double check what you can. </a:t>
            </a:r>
          </a:p>
          <a:p>
            <a:pPr>
              <a:lnSpc>
                <a:spcPct val="150000"/>
              </a:lnSpc>
              <a:buClr>
                <a:schemeClr val="bg1">
                  <a:lumMod val="95000"/>
                </a:schemeClr>
              </a:buClr>
              <a:buFont typeface="Wingdings" panose="05000000000000000000" pitchFamily="2" charset="2"/>
              <a:buChar char="Ø"/>
            </a:pPr>
            <a:r>
              <a:rPr lang="en-US" sz="2600" b="1" dirty="0">
                <a:solidFill>
                  <a:schemeClr val="bg1">
                    <a:lumMod val="95000"/>
                  </a:schemeClr>
                </a:solidFill>
                <a:latin typeface="+mj-lt"/>
              </a:rPr>
              <a:t>Approve your Workload Counts.</a:t>
            </a:r>
          </a:p>
          <a:p>
            <a:pPr>
              <a:lnSpc>
                <a:spcPct val="150000"/>
              </a:lnSpc>
              <a:buClr>
                <a:schemeClr val="accent6">
                  <a:lumMod val="75000"/>
                </a:schemeClr>
              </a:buClr>
              <a:buFont typeface="Wingdings" panose="05000000000000000000" pitchFamily="2" charset="2"/>
              <a:buChar char="Ø"/>
            </a:pPr>
            <a:r>
              <a:rPr lang="en-US" sz="3200" b="1" dirty="0">
                <a:solidFill>
                  <a:srgbClr val="C00000"/>
                </a:solidFill>
                <a:latin typeface="+mj-lt"/>
              </a:rPr>
              <a:t>Workload Count Approval </a:t>
            </a:r>
            <a:r>
              <a:rPr lang="en-US" sz="2400" b="1" dirty="0">
                <a:solidFill>
                  <a:srgbClr val="C0504D"/>
                </a:solidFill>
                <a:latin typeface="+mj-lt"/>
              </a:rPr>
              <a:t>- </a:t>
            </a:r>
            <a:r>
              <a:rPr lang="en-US" sz="2600" b="1" dirty="0">
                <a:solidFill>
                  <a:schemeClr val="accent2">
                    <a:lumMod val="50000"/>
                  </a:schemeClr>
                </a:solidFill>
                <a:latin typeface="+mj-lt"/>
              </a:rPr>
              <a:t>Agency representatives have 30 days to approve workload counts.</a:t>
            </a:r>
          </a:p>
          <a:p>
            <a:pPr>
              <a:lnSpc>
                <a:spcPct val="150000"/>
              </a:lnSpc>
              <a:buClr>
                <a:schemeClr val="bg1">
                  <a:lumMod val="95000"/>
                </a:schemeClr>
              </a:buClr>
              <a:buFont typeface="Wingdings" panose="05000000000000000000" pitchFamily="2" charset="2"/>
              <a:buChar char="Ø"/>
            </a:pPr>
            <a:r>
              <a:rPr lang="en-US" sz="2600" b="1" dirty="0">
                <a:solidFill>
                  <a:schemeClr val="bg1">
                    <a:lumMod val="95000"/>
                  </a:schemeClr>
                </a:solidFill>
                <a:latin typeface="+mj-lt"/>
              </a:rPr>
              <a:t>Question any numbers that don’t seem reasonable</a:t>
            </a:r>
            <a:r>
              <a:rPr lang="en-US" sz="2600" dirty="0">
                <a:solidFill>
                  <a:schemeClr val="bg1">
                    <a:lumMod val="95000"/>
                  </a:schemeClr>
                </a:solidFill>
                <a:latin typeface="+mj-lt"/>
              </a:rPr>
              <a:t>.  </a:t>
            </a:r>
          </a:p>
          <a:p>
            <a:pPr>
              <a:lnSpc>
                <a:spcPct val="150000"/>
              </a:lnSpc>
              <a:buClr>
                <a:schemeClr val="accent6">
                  <a:lumMod val="75000"/>
                </a:schemeClr>
              </a:buClr>
              <a:buFont typeface="Wingdings" panose="05000000000000000000" pitchFamily="2" charset="2"/>
              <a:buChar char="Ø"/>
            </a:pPr>
            <a:endParaRPr lang="en-US" sz="2600" b="1" dirty="0">
              <a:solidFill>
                <a:schemeClr val="accent5">
                  <a:lumMod val="75000"/>
                </a:schemeClr>
              </a:solidFill>
              <a:latin typeface="+mj-lt"/>
            </a:endParaRPr>
          </a:p>
        </p:txBody>
      </p:sp>
      <p:sp>
        <p:nvSpPr>
          <p:cNvPr id="5" name="Rectangle 4">
            <a:extLst>
              <a:ext uri="{FF2B5EF4-FFF2-40B4-BE49-F238E27FC236}">
                <a16:creationId xmlns:a16="http://schemas.microsoft.com/office/drawing/2014/main" id="{1515D871-0350-D852-7BD4-B21C0CE12C78}"/>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2" name="Title 1">
            <a:extLst>
              <a:ext uri="{FF2B5EF4-FFF2-40B4-BE49-F238E27FC236}">
                <a16:creationId xmlns:a16="http://schemas.microsoft.com/office/drawing/2014/main" id="{2F36EC24-0334-B6EF-D668-609EA6C0DBC0}"/>
              </a:ext>
            </a:extLst>
          </p:cNvPr>
          <p:cNvSpPr txBox="1">
            <a:spLocks/>
          </p:cNvSpPr>
          <p:nvPr/>
        </p:nvSpPr>
        <p:spPr>
          <a:xfrm>
            <a:off x="3007477" y="270211"/>
            <a:ext cx="6173787" cy="6858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Workload Counts</a:t>
            </a:r>
          </a:p>
        </p:txBody>
      </p:sp>
    </p:spTree>
    <p:extLst>
      <p:ext uri="{BB962C8B-B14F-4D97-AF65-F5344CB8AC3E}">
        <p14:creationId xmlns:p14="http://schemas.microsoft.com/office/powerpoint/2010/main" val="1077000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ABEEFBE8-4BD3-4F70-B8F0-6282747181E1}"/>
              </a:ext>
            </a:extLst>
          </p:cNvPr>
          <p:cNvPicPr>
            <a:picLocks noChangeAspect="1"/>
          </p:cNvPicPr>
          <p:nvPr/>
        </p:nvPicPr>
        <p:blipFill>
          <a:blip r:embed="rId3"/>
          <a:stretch>
            <a:fillRect/>
          </a:stretch>
        </p:blipFill>
        <p:spPr>
          <a:xfrm>
            <a:off x="634409" y="228421"/>
            <a:ext cx="1212112" cy="1456797"/>
          </a:xfrm>
          <a:prstGeom prst="rect">
            <a:avLst/>
          </a:prstGeom>
        </p:spPr>
      </p:pic>
      <p:sp>
        <p:nvSpPr>
          <p:cNvPr id="2" name="Title 1"/>
          <p:cNvSpPr>
            <a:spLocks noGrp="1"/>
          </p:cNvSpPr>
          <p:nvPr>
            <p:ph type="title" idx="4294967295"/>
          </p:nvPr>
        </p:nvSpPr>
        <p:spPr>
          <a:xfrm>
            <a:off x="1846521" y="977973"/>
            <a:ext cx="9711070" cy="985622"/>
          </a:xfrm>
        </p:spPr>
        <p:txBody>
          <a:bodyPr>
            <a:normAutofit fontScale="90000"/>
          </a:bodyPr>
          <a:lstStyle/>
          <a:p>
            <a:r>
              <a:rPr lang="en-US" b="1" dirty="0"/>
              <a:t>  </a:t>
            </a:r>
            <a:r>
              <a:rPr lang="en-US" sz="4900" b="1" dirty="0">
                <a:solidFill>
                  <a:schemeClr val="tx1"/>
                </a:solidFill>
              </a:rPr>
              <a:t>Chances to Raise Workload Count Issues</a:t>
            </a:r>
            <a:br>
              <a:rPr lang="en-US" b="1" dirty="0">
                <a:solidFill>
                  <a:schemeClr val="tx1"/>
                </a:solidFill>
              </a:rPr>
            </a:br>
            <a:endParaRPr lang="en-US" b="1" dirty="0">
              <a:solidFill>
                <a:schemeClr val="tx1"/>
              </a:solidFill>
            </a:endParaRPr>
          </a:p>
        </p:txBody>
      </p:sp>
      <p:pic>
        <p:nvPicPr>
          <p:cNvPr id="4" name="Picture 3">
            <a:extLst>
              <a:ext uri="{FF2B5EF4-FFF2-40B4-BE49-F238E27FC236}">
                <a16:creationId xmlns:a16="http://schemas.microsoft.com/office/drawing/2014/main" id="{8622A601-6EC6-2387-1BF7-88F54D8F1321}"/>
              </a:ext>
            </a:extLst>
          </p:cNvPr>
          <p:cNvPicPr>
            <a:picLocks noChangeAspect="1"/>
          </p:cNvPicPr>
          <p:nvPr/>
        </p:nvPicPr>
        <p:blipFill>
          <a:blip r:embed="rId4"/>
          <a:stretch>
            <a:fillRect/>
          </a:stretch>
        </p:blipFill>
        <p:spPr>
          <a:xfrm>
            <a:off x="751114" y="1730757"/>
            <a:ext cx="10689772" cy="3848161"/>
          </a:xfrm>
          <a:prstGeom prst="rect">
            <a:avLst/>
          </a:prstGeom>
        </p:spPr>
      </p:pic>
      <p:sp>
        <p:nvSpPr>
          <p:cNvPr id="5" name="Rectangle 4">
            <a:extLst>
              <a:ext uri="{FF2B5EF4-FFF2-40B4-BE49-F238E27FC236}">
                <a16:creationId xmlns:a16="http://schemas.microsoft.com/office/drawing/2014/main" id="{58BD1534-EA58-797D-8652-8E8C6AB347EF}"/>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2200869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ABEEFBE8-4BD3-4F70-B8F0-6282747181E1}"/>
              </a:ext>
            </a:extLst>
          </p:cNvPr>
          <p:cNvPicPr>
            <a:picLocks noChangeAspect="1"/>
          </p:cNvPicPr>
          <p:nvPr/>
        </p:nvPicPr>
        <p:blipFill>
          <a:blip r:embed="rId3"/>
          <a:stretch>
            <a:fillRect/>
          </a:stretch>
        </p:blipFill>
        <p:spPr>
          <a:xfrm>
            <a:off x="634409" y="228421"/>
            <a:ext cx="1212112" cy="1456797"/>
          </a:xfrm>
          <a:prstGeom prst="rect">
            <a:avLst/>
          </a:prstGeom>
        </p:spPr>
      </p:pic>
      <p:sp>
        <p:nvSpPr>
          <p:cNvPr id="2" name="Title 1"/>
          <p:cNvSpPr>
            <a:spLocks noGrp="1"/>
          </p:cNvSpPr>
          <p:nvPr>
            <p:ph type="title" idx="4294967295"/>
          </p:nvPr>
        </p:nvSpPr>
        <p:spPr>
          <a:xfrm>
            <a:off x="1846521" y="977973"/>
            <a:ext cx="9711070" cy="985622"/>
          </a:xfrm>
        </p:spPr>
        <p:txBody>
          <a:bodyPr>
            <a:normAutofit fontScale="90000"/>
          </a:bodyPr>
          <a:lstStyle/>
          <a:p>
            <a:r>
              <a:rPr lang="en-US" b="1" dirty="0"/>
              <a:t>  </a:t>
            </a:r>
            <a:r>
              <a:rPr lang="en-US" sz="4900" b="1" dirty="0">
                <a:solidFill>
                  <a:schemeClr val="tx1"/>
                </a:solidFill>
              </a:rPr>
              <a:t>Chances to Raise Workload Count Issues</a:t>
            </a:r>
            <a:br>
              <a:rPr lang="en-US" b="1" dirty="0">
                <a:solidFill>
                  <a:schemeClr val="tx1"/>
                </a:solidFill>
              </a:rPr>
            </a:br>
            <a:endParaRPr lang="en-US" b="1" dirty="0">
              <a:solidFill>
                <a:schemeClr val="tx1"/>
              </a:solidFill>
            </a:endParaRPr>
          </a:p>
        </p:txBody>
      </p:sp>
      <p:pic>
        <p:nvPicPr>
          <p:cNvPr id="5" name="Picture 4">
            <a:extLst>
              <a:ext uri="{FF2B5EF4-FFF2-40B4-BE49-F238E27FC236}">
                <a16:creationId xmlns:a16="http://schemas.microsoft.com/office/drawing/2014/main" id="{BDA25410-927E-08A1-8895-E8BB619EE261}"/>
              </a:ext>
            </a:extLst>
          </p:cNvPr>
          <p:cNvPicPr>
            <a:picLocks noChangeAspect="1"/>
          </p:cNvPicPr>
          <p:nvPr/>
        </p:nvPicPr>
        <p:blipFill>
          <a:blip r:embed="rId4"/>
          <a:stretch>
            <a:fillRect/>
          </a:stretch>
        </p:blipFill>
        <p:spPr>
          <a:xfrm>
            <a:off x="751114" y="1730757"/>
            <a:ext cx="10689772" cy="3848161"/>
          </a:xfrm>
          <a:prstGeom prst="rect">
            <a:avLst/>
          </a:prstGeom>
        </p:spPr>
      </p:pic>
      <p:sp>
        <p:nvSpPr>
          <p:cNvPr id="7" name="Star: 32 Points 13">
            <a:extLst>
              <a:ext uri="{FF2B5EF4-FFF2-40B4-BE49-F238E27FC236}">
                <a16:creationId xmlns:a16="http://schemas.microsoft.com/office/drawing/2014/main" id="{91D1AD49-545E-31AE-D189-E8EFE5FAFB8E}"/>
              </a:ext>
            </a:extLst>
          </p:cNvPr>
          <p:cNvSpPr/>
          <p:nvPr/>
        </p:nvSpPr>
        <p:spPr>
          <a:xfrm>
            <a:off x="5121098" y="5524488"/>
            <a:ext cx="1134643" cy="1094490"/>
          </a:xfrm>
          <a:prstGeom prst="star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C311E7BA-82B9-962D-56BF-B29A0DD4063E}"/>
              </a:ext>
            </a:extLst>
          </p:cNvPr>
          <p:cNvSpPr txBox="1"/>
          <p:nvPr/>
        </p:nvSpPr>
        <p:spPr>
          <a:xfrm>
            <a:off x="5205424" y="5698207"/>
            <a:ext cx="888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1600" dirty="0">
                <a:solidFill>
                  <a:prstClr val="white"/>
                </a:solidFill>
                <a:latin typeface="Calibri" panose="020F0502020204030204"/>
              </a:rPr>
              <a:t>1st</a:t>
            </a:r>
            <a:endParaRPr lang="en-US" sz="1600" dirty="0">
              <a:solidFill>
                <a:prstClr val="white"/>
              </a:solidFill>
              <a:latin typeface="Calibri" panose="020F0502020204030204"/>
              <a:cs typeface="Calibri"/>
            </a:endParaRPr>
          </a:p>
          <a:p>
            <a:pPr algn="ctr" defTabSz="457200"/>
            <a:r>
              <a:rPr lang="en-US" sz="1600" dirty="0">
                <a:solidFill>
                  <a:prstClr val="white"/>
                </a:solidFill>
                <a:latin typeface="Calibri" panose="020F0502020204030204"/>
              </a:rPr>
              <a:t>Chance</a:t>
            </a:r>
            <a:endParaRPr lang="en-US" sz="1600" dirty="0">
              <a:solidFill>
                <a:prstClr val="white"/>
              </a:solidFill>
              <a:latin typeface="Calibri" panose="020F0502020204030204"/>
              <a:cs typeface="Calibri"/>
            </a:endParaRPr>
          </a:p>
        </p:txBody>
      </p:sp>
      <p:sp>
        <p:nvSpPr>
          <p:cNvPr id="4" name="Rectangle 3">
            <a:extLst>
              <a:ext uri="{FF2B5EF4-FFF2-40B4-BE49-F238E27FC236}">
                <a16:creationId xmlns:a16="http://schemas.microsoft.com/office/drawing/2014/main" id="{E7D924F8-093F-4608-21A4-DAABE9CEF6B0}"/>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2189775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ABEEFBE8-4BD3-4F70-B8F0-6282747181E1}"/>
              </a:ext>
            </a:extLst>
          </p:cNvPr>
          <p:cNvPicPr>
            <a:picLocks noChangeAspect="1"/>
          </p:cNvPicPr>
          <p:nvPr/>
        </p:nvPicPr>
        <p:blipFill>
          <a:blip r:embed="rId3"/>
          <a:stretch>
            <a:fillRect/>
          </a:stretch>
        </p:blipFill>
        <p:spPr>
          <a:xfrm>
            <a:off x="634409" y="228421"/>
            <a:ext cx="1212112" cy="1456797"/>
          </a:xfrm>
          <a:prstGeom prst="rect">
            <a:avLst/>
          </a:prstGeom>
        </p:spPr>
      </p:pic>
      <p:sp>
        <p:nvSpPr>
          <p:cNvPr id="2" name="Title 1"/>
          <p:cNvSpPr>
            <a:spLocks noGrp="1"/>
          </p:cNvSpPr>
          <p:nvPr>
            <p:ph type="title" idx="4294967295"/>
          </p:nvPr>
        </p:nvSpPr>
        <p:spPr>
          <a:xfrm>
            <a:off x="1846521" y="977973"/>
            <a:ext cx="9711070" cy="985622"/>
          </a:xfrm>
        </p:spPr>
        <p:txBody>
          <a:bodyPr>
            <a:normAutofit fontScale="90000"/>
          </a:bodyPr>
          <a:lstStyle/>
          <a:p>
            <a:r>
              <a:rPr lang="en-US" b="1" dirty="0"/>
              <a:t>  </a:t>
            </a:r>
            <a:r>
              <a:rPr lang="en-US" sz="4900" b="1" dirty="0">
                <a:solidFill>
                  <a:schemeClr val="tx1"/>
                </a:solidFill>
              </a:rPr>
              <a:t>Chances to Raise Workload Count Issues</a:t>
            </a:r>
            <a:br>
              <a:rPr lang="en-US" b="1" dirty="0">
                <a:solidFill>
                  <a:schemeClr val="tx1"/>
                </a:solidFill>
              </a:rPr>
            </a:br>
            <a:endParaRPr lang="en-US" b="1" dirty="0">
              <a:solidFill>
                <a:schemeClr val="tx1"/>
              </a:solidFill>
            </a:endParaRPr>
          </a:p>
        </p:txBody>
      </p:sp>
      <p:pic>
        <p:nvPicPr>
          <p:cNvPr id="5" name="Picture 4">
            <a:extLst>
              <a:ext uri="{FF2B5EF4-FFF2-40B4-BE49-F238E27FC236}">
                <a16:creationId xmlns:a16="http://schemas.microsoft.com/office/drawing/2014/main" id="{52E9A62C-BCED-764F-B871-D14E91B54007}"/>
              </a:ext>
            </a:extLst>
          </p:cNvPr>
          <p:cNvPicPr>
            <a:picLocks noChangeAspect="1"/>
          </p:cNvPicPr>
          <p:nvPr/>
        </p:nvPicPr>
        <p:blipFill>
          <a:blip r:embed="rId4"/>
          <a:stretch>
            <a:fillRect/>
          </a:stretch>
        </p:blipFill>
        <p:spPr>
          <a:xfrm>
            <a:off x="751114" y="1730757"/>
            <a:ext cx="10689772" cy="3848161"/>
          </a:xfrm>
          <a:prstGeom prst="rect">
            <a:avLst/>
          </a:prstGeom>
        </p:spPr>
      </p:pic>
      <p:sp>
        <p:nvSpPr>
          <p:cNvPr id="7" name="Star: 32 Points 13">
            <a:extLst>
              <a:ext uri="{FF2B5EF4-FFF2-40B4-BE49-F238E27FC236}">
                <a16:creationId xmlns:a16="http://schemas.microsoft.com/office/drawing/2014/main" id="{26273DE9-7956-53B4-0156-82C86AC3AF17}"/>
              </a:ext>
            </a:extLst>
          </p:cNvPr>
          <p:cNvSpPr/>
          <p:nvPr/>
        </p:nvSpPr>
        <p:spPr>
          <a:xfrm>
            <a:off x="5121098" y="5524488"/>
            <a:ext cx="1134643" cy="1094490"/>
          </a:xfrm>
          <a:prstGeom prst="star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1" name="TextBox 10">
            <a:extLst>
              <a:ext uri="{FF2B5EF4-FFF2-40B4-BE49-F238E27FC236}">
                <a16:creationId xmlns:a16="http://schemas.microsoft.com/office/drawing/2014/main" id="{DBB24D08-39EF-BF3E-D170-9A0C2AC0B232}"/>
              </a:ext>
            </a:extLst>
          </p:cNvPr>
          <p:cNvSpPr txBox="1"/>
          <p:nvPr/>
        </p:nvSpPr>
        <p:spPr>
          <a:xfrm>
            <a:off x="5205424" y="5698207"/>
            <a:ext cx="888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1600" dirty="0">
                <a:solidFill>
                  <a:prstClr val="white"/>
                </a:solidFill>
                <a:latin typeface="Calibri" panose="020F0502020204030204"/>
              </a:rPr>
              <a:t>1st</a:t>
            </a:r>
            <a:endParaRPr lang="en-US" sz="1600" dirty="0">
              <a:solidFill>
                <a:prstClr val="white"/>
              </a:solidFill>
              <a:latin typeface="Calibri" panose="020F0502020204030204"/>
              <a:cs typeface="Calibri"/>
            </a:endParaRPr>
          </a:p>
          <a:p>
            <a:pPr algn="ctr" defTabSz="457200"/>
            <a:r>
              <a:rPr lang="en-US" sz="1600" dirty="0">
                <a:solidFill>
                  <a:prstClr val="white"/>
                </a:solidFill>
                <a:latin typeface="Calibri" panose="020F0502020204030204"/>
              </a:rPr>
              <a:t>Chance</a:t>
            </a:r>
            <a:endParaRPr lang="en-US" sz="1600" dirty="0">
              <a:solidFill>
                <a:prstClr val="white"/>
              </a:solidFill>
              <a:latin typeface="Calibri" panose="020F0502020204030204"/>
              <a:cs typeface="Calibri"/>
            </a:endParaRPr>
          </a:p>
        </p:txBody>
      </p:sp>
      <p:sp>
        <p:nvSpPr>
          <p:cNvPr id="12" name="Star: 32 Points 13">
            <a:extLst>
              <a:ext uri="{FF2B5EF4-FFF2-40B4-BE49-F238E27FC236}">
                <a16:creationId xmlns:a16="http://schemas.microsoft.com/office/drawing/2014/main" id="{4E5E49A8-93E3-7912-B4D8-47713240EEC4}"/>
              </a:ext>
            </a:extLst>
          </p:cNvPr>
          <p:cNvSpPr/>
          <p:nvPr/>
        </p:nvSpPr>
        <p:spPr>
          <a:xfrm>
            <a:off x="7667251" y="3567345"/>
            <a:ext cx="1093977" cy="1109341"/>
          </a:xfrm>
          <a:prstGeom prst="star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3" name="TextBox 12">
            <a:extLst>
              <a:ext uri="{FF2B5EF4-FFF2-40B4-BE49-F238E27FC236}">
                <a16:creationId xmlns:a16="http://schemas.microsoft.com/office/drawing/2014/main" id="{75DC6A6F-8371-D0E8-9A1D-B2AB86F8CC8F}"/>
              </a:ext>
            </a:extLst>
          </p:cNvPr>
          <p:cNvSpPr txBox="1"/>
          <p:nvPr/>
        </p:nvSpPr>
        <p:spPr>
          <a:xfrm>
            <a:off x="7769978" y="3771337"/>
            <a:ext cx="888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1600" dirty="0">
                <a:solidFill>
                  <a:prstClr val="white"/>
                </a:solidFill>
                <a:latin typeface="Calibri" panose="020F0502020204030204"/>
                <a:cs typeface="Calibri"/>
              </a:rPr>
              <a:t>2nd</a:t>
            </a:r>
          </a:p>
          <a:p>
            <a:pPr algn="ctr" defTabSz="457200"/>
            <a:r>
              <a:rPr lang="en-US" sz="1600" dirty="0">
                <a:solidFill>
                  <a:prstClr val="white"/>
                </a:solidFill>
                <a:latin typeface="Calibri" panose="020F0502020204030204"/>
              </a:rPr>
              <a:t>Chance</a:t>
            </a:r>
            <a:endParaRPr lang="en-US" sz="1600" dirty="0">
              <a:solidFill>
                <a:prstClr val="white"/>
              </a:solidFill>
              <a:latin typeface="Calibri" panose="020F0502020204030204"/>
              <a:cs typeface="Calibri"/>
            </a:endParaRPr>
          </a:p>
        </p:txBody>
      </p:sp>
      <p:sp>
        <p:nvSpPr>
          <p:cNvPr id="4" name="Rectangle 3">
            <a:extLst>
              <a:ext uri="{FF2B5EF4-FFF2-40B4-BE49-F238E27FC236}">
                <a16:creationId xmlns:a16="http://schemas.microsoft.com/office/drawing/2014/main" id="{6DDD9A21-C933-3710-43FC-67301868CB90}"/>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3853046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F241813-994B-EE6C-DEE6-08D90D1B7C25}"/>
              </a:ext>
            </a:extLst>
          </p:cNvPr>
          <p:cNvPicPr>
            <a:picLocks noChangeAspect="1"/>
          </p:cNvPicPr>
          <p:nvPr/>
        </p:nvPicPr>
        <p:blipFill>
          <a:blip r:embed="rId3"/>
          <a:stretch>
            <a:fillRect/>
          </a:stretch>
        </p:blipFill>
        <p:spPr>
          <a:xfrm>
            <a:off x="751114" y="1730757"/>
            <a:ext cx="10689772" cy="3848161"/>
          </a:xfrm>
          <a:prstGeom prst="rect">
            <a:avLst/>
          </a:prstGeom>
        </p:spPr>
      </p:pic>
      <p:sp>
        <p:nvSpPr>
          <p:cNvPr id="4" name="Star: 32 Points 13">
            <a:extLst>
              <a:ext uri="{FF2B5EF4-FFF2-40B4-BE49-F238E27FC236}">
                <a16:creationId xmlns:a16="http://schemas.microsoft.com/office/drawing/2014/main" id="{F7361A29-E27C-4C54-937F-0B2E12ECD872}"/>
              </a:ext>
            </a:extLst>
          </p:cNvPr>
          <p:cNvSpPr/>
          <p:nvPr/>
        </p:nvSpPr>
        <p:spPr>
          <a:xfrm>
            <a:off x="5121098" y="5524488"/>
            <a:ext cx="1134643" cy="1094490"/>
          </a:xfrm>
          <a:prstGeom prst="star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C3A20AFC-472D-4255-91C1-4C78C77EC529}"/>
              </a:ext>
            </a:extLst>
          </p:cNvPr>
          <p:cNvSpPr txBox="1"/>
          <p:nvPr/>
        </p:nvSpPr>
        <p:spPr>
          <a:xfrm>
            <a:off x="5205424" y="5698207"/>
            <a:ext cx="888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1600" dirty="0">
                <a:solidFill>
                  <a:prstClr val="white"/>
                </a:solidFill>
                <a:latin typeface="Calibri" panose="020F0502020204030204"/>
              </a:rPr>
              <a:t>1st</a:t>
            </a:r>
            <a:endParaRPr lang="en-US" sz="1600" dirty="0">
              <a:solidFill>
                <a:prstClr val="white"/>
              </a:solidFill>
              <a:latin typeface="Calibri" panose="020F0502020204030204"/>
              <a:cs typeface="Calibri"/>
            </a:endParaRPr>
          </a:p>
          <a:p>
            <a:pPr algn="ctr" defTabSz="457200"/>
            <a:r>
              <a:rPr lang="en-US" sz="1600" dirty="0">
                <a:solidFill>
                  <a:prstClr val="white"/>
                </a:solidFill>
                <a:latin typeface="Calibri" panose="020F0502020204030204"/>
              </a:rPr>
              <a:t>Chance</a:t>
            </a:r>
            <a:endParaRPr lang="en-US" sz="1600" dirty="0">
              <a:solidFill>
                <a:prstClr val="white"/>
              </a:solidFill>
              <a:latin typeface="Calibri" panose="020F0502020204030204"/>
              <a:cs typeface="Calibri"/>
            </a:endParaRPr>
          </a:p>
        </p:txBody>
      </p:sp>
      <p:sp>
        <p:nvSpPr>
          <p:cNvPr id="7" name="Star: 32 Points 13">
            <a:extLst>
              <a:ext uri="{FF2B5EF4-FFF2-40B4-BE49-F238E27FC236}">
                <a16:creationId xmlns:a16="http://schemas.microsoft.com/office/drawing/2014/main" id="{F7361A29-E27C-4C54-937F-0B2E12ECD872}"/>
              </a:ext>
            </a:extLst>
          </p:cNvPr>
          <p:cNvSpPr/>
          <p:nvPr/>
        </p:nvSpPr>
        <p:spPr>
          <a:xfrm>
            <a:off x="9649720" y="3684636"/>
            <a:ext cx="1093977" cy="985622"/>
          </a:xfrm>
          <a:prstGeom prst="star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0" name="Star: 32 Points 13">
            <a:extLst>
              <a:ext uri="{FF2B5EF4-FFF2-40B4-BE49-F238E27FC236}">
                <a16:creationId xmlns:a16="http://schemas.microsoft.com/office/drawing/2014/main" id="{F7361A29-E27C-4C54-937F-0B2E12ECD872}"/>
              </a:ext>
            </a:extLst>
          </p:cNvPr>
          <p:cNvSpPr/>
          <p:nvPr/>
        </p:nvSpPr>
        <p:spPr>
          <a:xfrm>
            <a:off x="7667251" y="3567345"/>
            <a:ext cx="1093977" cy="1109341"/>
          </a:xfrm>
          <a:prstGeom prst="star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1" name="TextBox 10">
            <a:extLst>
              <a:ext uri="{FF2B5EF4-FFF2-40B4-BE49-F238E27FC236}">
                <a16:creationId xmlns:a16="http://schemas.microsoft.com/office/drawing/2014/main" id="{B924280A-77D5-4680-856A-8FD44B696D50}"/>
              </a:ext>
            </a:extLst>
          </p:cNvPr>
          <p:cNvSpPr txBox="1"/>
          <p:nvPr/>
        </p:nvSpPr>
        <p:spPr>
          <a:xfrm>
            <a:off x="9649720" y="3914760"/>
            <a:ext cx="1093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1600" dirty="0">
                <a:solidFill>
                  <a:prstClr val="white"/>
                </a:solidFill>
                <a:latin typeface="Calibri" panose="020F0502020204030204"/>
                <a:cs typeface="Calibri"/>
              </a:rPr>
              <a:t>Only </a:t>
            </a:r>
          </a:p>
          <a:p>
            <a:pPr algn="ctr" defTabSz="457200"/>
            <a:r>
              <a:rPr lang="en-US" sz="1600" dirty="0">
                <a:solidFill>
                  <a:prstClr val="white"/>
                </a:solidFill>
                <a:latin typeface="Calibri" panose="020F0502020204030204"/>
                <a:cs typeface="Calibri"/>
              </a:rPr>
              <a:t>New</a:t>
            </a:r>
          </a:p>
        </p:txBody>
      </p:sp>
      <p:pic>
        <p:nvPicPr>
          <p:cNvPr id="3" name="Picture 5">
            <a:extLst>
              <a:ext uri="{FF2B5EF4-FFF2-40B4-BE49-F238E27FC236}">
                <a16:creationId xmlns:a16="http://schemas.microsoft.com/office/drawing/2014/main" id="{ABEEFBE8-4BD3-4F70-B8F0-6282747181E1}"/>
              </a:ext>
            </a:extLst>
          </p:cNvPr>
          <p:cNvPicPr>
            <a:picLocks noChangeAspect="1"/>
          </p:cNvPicPr>
          <p:nvPr/>
        </p:nvPicPr>
        <p:blipFill>
          <a:blip r:embed="rId4"/>
          <a:stretch>
            <a:fillRect/>
          </a:stretch>
        </p:blipFill>
        <p:spPr>
          <a:xfrm>
            <a:off x="634409" y="228421"/>
            <a:ext cx="1212112" cy="1456797"/>
          </a:xfrm>
          <a:prstGeom prst="rect">
            <a:avLst/>
          </a:prstGeom>
        </p:spPr>
      </p:pic>
      <p:sp>
        <p:nvSpPr>
          <p:cNvPr id="2" name="Title 1"/>
          <p:cNvSpPr>
            <a:spLocks noGrp="1"/>
          </p:cNvSpPr>
          <p:nvPr>
            <p:ph type="title" idx="4294967295"/>
          </p:nvPr>
        </p:nvSpPr>
        <p:spPr>
          <a:xfrm>
            <a:off x="1846521" y="977973"/>
            <a:ext cx="9711070" cy="985622"/>
          </a:xfrm>
        </p:spPr>
        <p:txBody>
          <a:bodyPr>
            <a:normAutofit fontScale="90000"/>
          </a:bodyPr>
          <a:lstStyle/>
          <a:p>
            <a:r>
              <a:rPr lang="en-US" b="1" dirty="0"/>
              <a:t>  </a:t>
            </a:r>
            <a:r>
              <a:rPr lang="en-US" sz="4900" b="1" dirty="0">
                <a:solidFill>
                  <a:schemeClr val="tx1"/>
                </a:solidFill>
              </a:rPr>
              <a:t>Chances to Raise Workload Count Issues</a:t>
            </a:r>
            <a:br>
              <a:rPr lang="en-US" b="1" dirty="0">
                <a:solidFill>
                  <a:schemeClr val="tx1"/>
                </a:solidFill>
              </a:rPr>
            </a:br>
            <a:endParaRPr lang="en-US" b="1" dirty="0">
              <a:solidFill>
                <a:schemeClr val="tx1"/>
              </a:solidFill>
            </a:endParaRPr>
          </a:p>
        </p:txBody>
      </p:sp>
      <p:sp>
        <p:nvSpPr>
          <p:cNvPr id="8" name="TextBox 7">
            <a:extLst>
              <a:ext uri="{FF2B5EF4-FFF2-40B4-BE49-F238E27FC236}">
                <a16:creationId xmlns:a16="http://schemas.microsoft.com/office/drawing/2014/main" id="{DBB1D18C-0AC8-4E9D-9CAD-9CCE3F529BEC}"/>
              </a:ext>
            </a:extLst>
          </p:cNvPr>
          <p:cNvSpPr txBox="1"/>
          <p:nvPr/>
        </p:nvSpPr>
        <p:spPr>
          <a:xfrm>
            <a:off x="7769978" y="3771337"/>
            <a:ext cx="888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1600" dirty="0">
                <a:solidFill>
                  <a:prstClr val="white"/>
                </a:solidFill>
                <a:latin typeface="Calibri" panose="020F0502020204030204"/>
                <a:cs typeface="Calibri"/>
              </a:rPr>
              <a:t>2nd</a:t>
            </a:r>
          </a:p>
          <a:p>
            <a:pPr algn="ctr" defTabSz="457200"/>
            <a:r>
              <a:rPr lang="en-US" sz="1600" dirty="0">
                <a:solidFill>
                  <a:prstClr val="white"/>
                </a:solidFill>
                <a:latin typeface="Calibri" panose="020F0502020204030204"/>
              </a:rPr>
              <a:t>Chance</a:t>
            </a:r>
            <a:endParaRPr lang="en-US" sz="1600" dirty="0">
              <a:solidFill>
                <a:prstClr val="white"/>
              </a:solidFill>
              <a:latin typeface="Calibri" panose="020F0502020204030204"/>
              <a:cs typeface="Calibri"/>
            </a:endParaRPr>
          </a:p>
        </p:txBody>
      </p:sp>
      <p:sp>
        <p:nvSpPr>
          <p:cNvPr id="5" name="Rectangle 4">
            <a:extLst>
              <a:ext uri="{FF2B5EF4-FFF2-40B4-BE49-F238E27FC236}">
                <a16:creationId xmlns:a16="http://schemas.microsoft.com/office/drawing/2014/main" id="{5F46F743-E301-5371-4D91-6E904D2662DC}"/>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1165424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B22D5-AE1B-EA1A-FEB8-83CA4BD62F64}"/>
              </a:ext>
            </a:extLst>
          </p:cNvPr>
          <p:cNvSpPr/>
          <p:nvPr/>
        </p:nvSpPr>
        <p:spPr>
          <a:xfrm>
            <a:off x="629742" y="115579"/>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itle 1"/>
          <p:cNvSpPr>
            <a:spLocks noGrp="1"/>
          </p:cNvSpPr>
          <p:nvPr>
            <p:ph type="title" idx="4294967295"/>
          </p:nvPr>
        </p:nvSpPr>
        <p:spPr>
          <a:xfrm>
            <a:off x="3007477" y="270211"/>
            <a:ext cx="6173787" cy="685800"/>
          </a:xfrm>
        </p:spPr>
        <p:txBody>
          <a:bodyPr>
            <a:noAutofit/>
          </a:bodyPr>
          <a:lstStyle/>
          <a:p>
            <a:pPr algn="ctr"/>
            <a:r>
              <a:rPr lang="en-US" sz="4400" b="1" dirty="0">
                <a:solidFill>
                  <a:schemeClr val="bg1"/>
                </a:solidFill>
              </a:rPr>
              <a:t>Workload Counts</a:t>
            </a:r>
          </a:p>
        </p:txBody>
      </p:sp>
      <p:sp>
        <p:nvSpPr>
          <p:cNvPr id="3" name="Content Placeholder 2"/>
          <p:cNvSpPr>
            <a:spLocks noGrp="1"/>
          </p:cNvSpPr>
          <p:nvPr>
            <p:ph idx="4294967295"/>
          </p:nvPr>
        </p:nvSpPr>
        <p:spPr>
          <a:xfrm>
            <a:off x="171796" y="1298913"/>
            <a:ext cx="11845151" cy="5374510"/>
          </a:xfrm>
          <a:solidFill>
            <a:srgbClr val="EEECFF"/>
          </a:solidFill>
          <a:ln>
            <a:solidFill>
              <a:schemeClr val="tx2"/>
            </a:solidFill>
          </a:ln>
        </p:spPr>
        <p:txBody>
          <a:bodyPr>
            <a:noAutofit/>
          </a:bodyPr>
          <a:lstStyle/>
          <a:p>
            <a:pPr>
              <a:buClr>
                <a:schemeClr val="bg1">
                  <a:lumMod val="95000"/>
                </a:schemeClr>
              </a:buClr>
              <a:buFont typeface="Wingdings" panose="05000000000000000000" pitchFamily="2" charset="2"/>
              <a:buChar char="Ø"/>
            </a:pPr>
            <a:r>
              <a:rPr lang="en-US" sz="2400" b="1" dirty="0">
                <a:solidFill>
                  <a:schemeClr val="bg1">
                    <a:lumMod val="95000"/>
                  </a:schemeClr>
                </a:solidFill>
                <a:latin typeface="+mj-lt"/>
              </a:rPr>
              <a:t>Workload Counts drive your ICASS bill!</a:t>
            </a:r>
          </a:p>
          <a:p>
            <a:pPr>
              <a:lnSpc>
                <a:spcPct val="150000"/>
              </a:lnSpc>
              <a:buClr>
                <a:schemeClr val="bg1">
                  <a:lumMod val="95000"/>
                </a:schemeClr>
              </a:buClr>
              <a:buFont typeface="Wingdings" panose="05000000000000000000" pitchFamily="2" charset="2"/>
              <a:buChar char="Ø"/>
            </a:pPr>
            <a:r>
              <a:rPr lang="en-US" sz="2400" b="1" u="sng" dirty="0">
                <a:solidFill>
                  <a:schemeClr val="bg1">
                    <a:lumMod val="95000"/>
                  </a:schemeClr>
                </a:solidFill>
                <a:latin typeface="+mj-lt"/>
              </a:rPr>
              <a:t>June</a:t>
            </a:r>
            <a:r>
              <a:rPr lang="en-US" sz="2400" b="1" dirty="0">
                <a:solidFill>
                  <a:schemeClr val="bg1">
                    <a:lumMod val="95000"/>
                  </a:schemeClr>
                </a:solidFill>
                <a:latin typeface="+mj-lt"/>
              </a:rPr>
              <a:t> is the time to verify your Agency’s Workload Counts.</a:t>
            </a:r>
          </a:p>
          <a:p>
            <a:pPr>
              <a:lnSpc>
                <a:spcPct val="100000"/>
              </a:lnSpc>
              <a:buClr>
                <a:schemeClr val="bg1">
                  <a:lumMod val="95000"/>
                </a:schemeClr>
              </a:buClr>
              <a:buFont typeface="Wingdings" panose="05000000000000000000" pitchFamily="2" charset="2"/>
              <a:buChar char="Ø"/>
            </a:pPr>
            <a:r>
              <a:rPr lang="en-US" sz="2400" b="1" dirty="0">
                <a:solidFill>
                  <a:schemeClr val="bg1">
                    <a:lumMod val="95000"/>
                  </a:schemeClr>
                </a:solidFill>
                <a:latin typeface="+mj-lt"/>
              </a:rPr>
              <a:t>Double check what you can. </a:t>
            </a:r>
          </a:p>
          <a:p>
            <a:pPr>
              <a:lnSpc>
                <a:spcPct val="150000"/>
              </a:lnSpc>
              <a:buClr>
                <a:schemeClr val="bg1">
                  <a:lumMod val="95000"/>
                </a:schemeClr>
              </a:buClr>
              <a:buFont typeface="Wingdings" panose="05000000000000000000" pitchFamily="2" charset="2"/>
              <a:buChar char="Ø"/>
            </a:pPr>
            <a:r>
              <a:rPr lang="en-US" sz="2400" b="1" dirty="0">
                <a:solidFill>
                  <a:schemeClr val="bg1">
                    <a:lumMod val="95000"/>
                  </a:schemeClr>
                </a:solidFill>
                <a:latin typeface="+mj-lt"/>
              </a:rPr>
              <a:t>Approve your Workload Counts.</a:t>
            </a:r>
          </a:p>
          <a:p>
            <a:pPr>
              <a:lnSpc>
                <a:spcPct val="150000"/>
              </a:lnSpc>
              <a:buClr>
                <a:schemeClr val="bg1">
                  <a:lumMod val="95000"/>
                </a:schemeClr>
              </a:buClr>
              <a:buFont typeface="Wingdings" panose="05000000000000000000" pitchFamily="2" charset="2"/>
              <a:buChar char="Ø"/>
            </a:pPr>
            <a:r>
              <a:rPr lang="en-US" sz="2400" b="1" dirty="0">
                <a:solidFill>
                  <a:schemeClr val="bg1">
                    <a:lumMod val="95000"/>
                  </a:schemeClr>
                </a:solidFill>
                <a:latin typeface="+mj-lt"/>
              </a:rPr>
              <a:t>Workload Count Approval - Agency representatives have 30 days to approve workload counts.</a:t>
            </a:r>
          </a:p>
          <a:p>
            <a:pPr>
              <a:lnSpc>
                <a:spcPct val="150000"/>
              </a:lnSpc>
              <a:buClr>
                <a:schemeClr val="accent5">
                  <a:lumMod val="75000"/>
                </a:schemeClr>
              </a:buClr>
              <a:buFont typeface="Wingdings" panose="05000000000000000000" pitchFamily="2" charset="2"/>
              <a:buChar char="Ø"/>
            </a:pPr>
            <a:r>
              <a:rPr lang="en-US" sz="3600" b="1" dirty="0">
                <a:solidFill>
                  <a:srgbClr val="C00000"/>
                </a:solidFill>
                <a:latin typeface="+mj-lt"/>
              </a:rPr>
              <a:t>Question </a:t>
            </a:r>
            <a:r>
              <a:rPr lang="en-US" sz="2600" b="1" dirty="0">
                <a:solidFill>
                  <a:schemeClr val="accent2">
                    <a:lumMod val="50000"/>
                  </a:schemeClr>
                </a:solidFill>
                <a:latin typeface="+mj-lt"/>
              </a:rPr>
              <a:t>any numbers that don’t seem reasonable</a:t>
            </a:r>
            <a:r>
              <a:rPr lang="en-US" sz="2600" dirty="0">
                <a:solidFill>
                  <a:schemeClr val="accent2">
                    <a:lumMod val="50000"/>
                  </a:schemeClr>
                </a:solidFill>
                <a:latin typeface="+mj-lt"/>
              </a:rPr>
              <a:t>.  </a:t>
            </a:r>
          </a:p>
          <a:p>
            <a:pPr>
              <a:lnSpc>
                <a:spcPct val="150000"/>
              </a:lnSpc>
              <a:buClr>
                <a:schemeClr val="accent6">
                  <a:lumMod val="75000"/>
                </a:schemeClr>
              </a:buClr>
              <a:buFont typeface="Wingdings" panose="05000000000000000000" pitchFamily="2" charset="2"/>
              <a:buChar char="Ø"/>
            </a:pPr>
            <a:endParaRPr lang="en-US" sz="2600" b="1" dirty="0">
              <a:solidFill>
                <a:schemeClr val="accent5">
                  <a:lumMod val="75000"/>
                </a:schemeClr>
              </a:solidFill>
              <a:latin typeface="+mj-lt"/>
            </a:endParaRPr>
          </a:p>
        </p:txBody>
      </p:sp>
      <p:sp>
        <p:nvSpPr>
          <p:cNvPr id="6" name="Rectangle 5">
            <a:extLst>
              <a:ext uri="{FF2B5EF4-FFF2-40B4-BE49-F238E27FC236}">
                <a16:creationId xmlns:a16="http://schemas.microsoft.com/office/drawing/2014/main" id="{C2A669AF-5C7B-D827-AC4C-C7580C5743C3}"/>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280249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55" y="3119437"/>
            <a:ext cx="3224214" cy="619125"/>
          </a:xfrm>
        </p:spPr>
        <p:txBody>
          <a:bodyPr>
            <a:noAutofit/>
          </a:bodyPr>
          <a:lstStyle/>
          <a:p>
            <a:br>
              <a:rPr lang="en-US" sz="3000"/>
            </a:br>
            <a:br>
              <a:rPr lang="en-US" sz="3000"/>
            </a:br>
            <a:r>
              <a:rPr lang="en-US" sz="3200" b="1"/>
              <a:t>Session Topics</a:t>
            </a:r>
            <a:br>
              <a:rPr lang="en-US" sz="3200" b="1"/>
            </a:br>
            <a:endParaRPr lang="en-US" sz="3200" b="1"/>
          </a:p>
        </p:txBody>
      </p:sp>
      <p:graphicFrame>
        <p:nvGraphicFramePr>
          <p:cNvPr id="4" name="Content Placeholder 3" descr="Vertical curved list showing population"/>
          <p:cNvGraphicFramePr>
            <a:graphicFrameLocks noGrp="1"/>
          </p:cNvGraphicFramePr>
          <p:nvPr>
            <p:ph idx="1"/>
          </p:nvPr>
        </p:nvGraphicFramePr>
        <p:xfrm>
          <a:off x="1860865" y="542925"/>
          <a:ext cx="10000380" cy="577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2B09DA3-D000-93E9-F7F3-CA1D69C935AD}"/>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400504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B53313-5F33-4930-8381-CF170E25F0B8}"/>
              </a:ext>
            </a:extLst>
          </p:cNvPr>
          <p:cNvPicPr>
            <a:picLocks noChangeAspect="1"/>
          </p:cNvPicPr>
          <p:nvPr/>
        </p:nvPicPr>
        <p:blipFill>
          <a:blip r:embed="rId3"/>
          <a:stretch>
            <a:fillRect/>
          </a:stretch>
        </p:blipFill>
        <p:spPr>
          <a:xfrm>
            <a:off x="1614790" y="1033275"/>
            <a:ext cx="9046724" cy="4753964"/>
          </a:xfrm>
          <a:prstGeom prst="rect">
            <a:avLst/>
          </a:prstGeom>
        </p:spPr>
      </p:pic>
      <p:pic>
        <p:nvPicPr>
          <p:cNvPr id="5" name="Picture 2" descr="Interview Questions to Ask the Hiring Manager | JRoss Recruiters">
            <a:extLst>
              <a:ext uri="{FF2B5EF4-FFF2-40B4-BE49-F238E27FC236}">
                <a16:creationId xmlns:a16="http://schemas.microsoft.com/office/drawing/2014/main" id="{D429886D-0662-F0DA-F52E-8DADB012B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01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9F9F26-1207-7AB0-CF94-01689DB853C4}"/>
              </a:ext>
            </a:extLst>
          </p:cNvPr>
          <p:cNvSpPr/>
          <p:nvPr/>
        </p:nvSpPr>
        <p:spPr>
          <a:xfrm>
            <a:off x="631372" y="536040"/>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4362646"/>
              </p:ext>
            </p:extLst>
          </p:nvPr>
        </p:nvGraphicFramePr>
        <p:xfrm>
          <a:off x="2514600" y="1752600"/>
          <a:ext cx="7620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39055" y="701557"/>
            <a:ext cx="7800975" cy="664029"/>
          </a:xfrm>
        </p:spPr>
        <p:txBody>
          <a:bodyPr>
            <a:noAutofit/>
          </a:bodyPr>
          <a:lstStyle/>
          <a:p>
            <a:pPr algn="ctr"/>
            <a:r>
              <a:rPr lang="en-US" sz="4400" b="1" dirty="0">
                <a:solidFill>
                  <a:schemeClr val="bg1"/>
                </a:solidFill>
              </a:rPr>
              <a:t>Workload Count Modifications</a:t>
            </a:r>
          </a:p>
        </p:txBody>
      </p:sp>
      <p:sp>
        <p:nvSpPr>
          <p:cNvPr id="5" name="TextBox 4"/>
          <p:cNvSpPr txBox="1"/>
          <p:nvPr/>
        </p:nvSpPr>
        <p:spPr>
          <a:xfrm>
            <a:off x="2514600" y="5860295"/>
            <a:ext cx="8122297" cy="461665"/>
          </a:xfrm>
          <a:prstGeom prst="rect">
            <a:avLst/>
          </a:prstGeom>
          <a:noFill/>
        </p:spPr>
        <p:txBody>
          <a:bodyPr wrap="square" rtlCol="0">
            <a:spAutoFit/>
          </a:bodyPr>
          <a:lstStyle/>
          <a:p>
            <a:pPr defTabSz="457200"/>
            <a:r>
              <a:rPr lang="en-US" sz="2400" b="1" dirty="0">
                <a:solidFill>
                  <a:srgbClr val="C00000"/>
                </a:solidFill>
                <a:latin typeface="+mj-lt"/>
              </a:rPr>
              <a:t>ONLY CERTAIN COST CENTERS ARE MODIFIABLE</a:t>
            </a:r>
          </a:p>
        </p:txBody>
      </p:sp>
      <p:sp>
        <p:nvSpPr>
          <p:cNvPr id="3" name="Rectangle 2"/>
          <p:cNvSpPr/>
          <p:nvPr/>
        </p:nvSpPr>
        <p:spPr>
          <a:xfrm>
            <a:off x="1642188" y="3676261"/>
            <a:ext cx="8994710" cy="26456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ACA5D6A-EC1C-5720-E7A9-3BF71D70E8D8}"/>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2257618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4D4829-BF1A-5777-9B2D-5F1FB16B401A}"/>
              </a:ext>
            </a:extLst>
          </p:cNvPr>
          <p:cNvSpPr/>
          <p:nvPr/>
        </p:nvSpPr>
        <p:spPr>
          <a:xfrm rot="10800000" flipH="1">
            <a:off x="5273487" y="-2"/>
            <a:ext cx="6918514" cy="6858001"/>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5" name="Rectangle 4">
            <a:extLst>
              <a:ext uri="{FF2B5EF4-FFF2-40B4-BE49-F238E27FC236}">
                <a16:creationId xmlns:a16="http://schemas.microsoft.com/office/drawing/2014/main" id="{F3517FCC-E62E-8FCF-5056-C6F5565FA8BC}"/>
              </a:ext>
            </a:extLst>
          </p:cNvPr>
          <p:cNvSpPr/>
          <p:nvPr/>
        </p:nvSpPr>
        <p:spPr>
          <a:xfrm>
            <a:off x="631372" y="536040"/>
            <a:ext cx="10929258" cy="1358770"/>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6799" b="99717" l="707" r="93640">
                        <a14:foregroundMark x1="9717" y1="33994" x2="29152" y2="40227"/>
                        <a14:foregroundMark x1="29152" y1="40227" x2="28622" y2="58924"/>
                        <a14:foregroundMark x1="28622" y1="58924" x2="24028" y2="87819"/>
                        <a14:foregroundMark x1="24028" y1="87819" x2="19258" y2="50142"/>
                        <a14:foregroundMark x1="19258" y1="50142" x2="10071" y2="44759"/>
                        <a14:foregroundMark x1="10071" y1="44759" x2="13251" y2="35977"/>
                        <a14:foregroundMark x1="10601" y1="41643" x2="4064" y2="51841"/>
                        <a14:foregroundMark x1="4064" y1="51841" x2="20495" y2="60907"/>
                        <a14:foregroundMark x1="20495" y1="60907" x2="19788" y2="79037"/>
                        <a14:foregroundMark x1="19788" y1="79037" x2="23322" y2="89802"/>
                        <a14:foregroundMark x1="23322" y1="89802" x2="28622" y2="79887"/>
                        <a14:foregroundMark x1="28622" y1="79887" x2="30389" y2="73938"/>
                        <a14:foregroundMark x1="30212" y1="75071" x2="22438" y2="91218"/>
                        <a14:foregroundMark x1="22438" y1="91218" x2="18551" y2="80170"/>
                        <a14:foregroundMark x1="18551" y1="80170" x2="16078" y2="62040"/>
                        <a14:foregroundMark x1="16078" y1="62040" x2="6537" y2="46176"/>
                        <a14:foregroundMark x1="6537" y1="46176" x2="5300" y2="33428"/>
                        <a14:foregroundMark x1="5300" y1="33428" x2="10601" y2="30312"/>
                        <a14:foregroundMark x1="7774" y1="33144" x2="2120" y2="42776"/>
                        <a14:foregroundMark x1="2120" y1="42776" x2="2120" y2="43626"/>
                        <a14:foregroundMark x1="23322" y1="41926" x2="25795" y2="56657"/>
                        <a14:foregroundMark x1="25795" y1="56657" x2="25795" y2="56657"/>
                        <a14:foregroundMark x1="30389" y1="54674" x2="32509" y2="54391"/>
                        <a14:foregroundMark x1="32862" y1="54958" x2="36042" y2="52408"/>
                        <a14:foregroundMark x1="18905" y1="90652" x2="26855" y2="89802"/>
                        <a14:foregroundMark x1="26855" y1="89802" x2="27562" y2="84703"/>
                        <a14:foregroundMark x1="23322" y1="92068" x2="19965" y2="92351"/>
                        <a14:foregroundMark x1="32332" y1="35694" x2="28445" y2="23513"/>
                        <a14:foregroundMark x1="28445" y1="23513" x2="24735" y2="22946"/>
                        <a14:foregroundMark x1="34982" y1="30878" x2="38516" y2="28045"/>
                        <a14:foregroundMark x1="40636" y1="25496" x2="42403" y2="29745"/>
                        <a14:foregroundMark x1="42049" y1="30595" x2="32509" y2="38527"/>
                        <a14:foregroundMark x1="34276" y1="46742" x2="40636" y2="43059"/>
                        <a14:foregroundMark x1="40636" y1="43059" x2="40636" y2="43059"/>
                        <a14:foregroundMark x1="34982" y1="57790" x2="34982" y2="57790"/>
                        <a14:foregroundMark x1="34099" y1="82436" x2="34099" y2="82436"/>
                        <a14:foregroundMark x1="35159" y1="79320" x2="33569" y2="85836"/>
                        <a14:foregroundMark x1="21025" y1="26062" x2="21025" y2="26062"/>
                        <a14:foregroundMark x1="20848" y1="24363" x2="20848" y2="24363"/>
                        <a14:foregroundMark x1="16961" y1="26912" x2="16961" y2="26912"/>
                        <a14:foregroundMark x1="61131" y1="29745" x2="66608" y2="54674"/>
                        <a14:foregroundMark x1="66608" y1="54674" x2="76855" y2="65156"/>
                        <a14:foregroundMark x1="76855" y1="65156" x2="81979" y2="47592"/>
                        <a14:foregroundMark x1="81979" y1="47592" x2="84099" y2="30312"/>
                        <a14:foregroundMark x1="84099" y1="30312" x2="73852" y2="23229"/>
                        <a14:foregroundMark x1="73852" y1="23229" x2="67314" y2="31445"/>
                        <a14:foregroundMark x1="67314" y1="31445" x2="61131" y2="24079"/>
                        <a14:foregroundMark x1="61131" y1="24079" x2="60424" y2="22096"/>
                        <a14:foregroundMark x1="57067" y1="9915" x2="57597" y2="7932"/>
                        <a14:foregroundMark x1="43816" y1="30028" x2="43816" y2="30028"/>
                        <a14:foregroundMark x1="5124" y1="55807" x2="5124" y2="55807"/>
                        <a14:foregroundMark x1="5124" y1="56374" x2="5124" y2="57507"/>
                        <a14:foregroundMark x1="90459" y1="62323" x2="90459" y2="62323"/>
                        <a14:foregroundMark x1="90636" y1="60623" x2="91166" y2="61190"/>
                        <a14:foregroundMark x1="91873" y1="16714" x2="92226" y2="17280"/>
                        <a14:foregroundMark x1="92226" y1="17280" x2="92226" y2="17280"/>
                        <a14:foregroundMark x1="89223" y1="28895" x2="89223" y2="30312"/>
                        <a14:foregroundMark x1="89223" y1="33144" x2="89223" y2="33994"/>
                        <a14:foregroundMark x1="89223" y1="33994" x2="89399" y2="35977"/>
                        <a14:foregroundMark x1="89399" y1="36544" x2="89399" y2="38244"/>
                        <a14:foregroundMark x1="89399" y1="39660" x2="89399" y2="41643"/>
                        <a14:foregroundMark x1="89399" y1="42210" x2="89399" y2="42210"/>
                        <a14:foregroundMark x1="89223" y1="43909" x2="89223" y2="43909"/>
                        <a14:foregroundMark x1="89223" y1="44193" x2="89223" y2="45326"/>
                        <a14:foregroundMark x1="89223" y1="46176" x2="89223" y2="47025"/>
                        <a14:foregroundMark x1="89223" y1="47025" x2="89223" y2="47875"/>
                        <a14:foregroundMark x1="89223" y1="47875" x2="89223" y2="48725"/>
                        <a14:foregroundMark x1="89223" y1="48725" x2="89223" y2="49008"/>
                        <a14:foregroundMark x1="89046" y1="50425" x2="89046" y2="51841"/>
                        <a14:foregroundMark x1="89046" y1="51841" x2="89046" y2="51841"/>
                        <a14:foregroundMark x1="89223" y1="52125" x2="89576" y2="52408"/>
                        <a14:foregroundMark x1="52650" y1="54391" x2="52650" y2="54391"/>
                        <a14:foregroundMark x1="52473" y1="54108" x2="52473" y2="54108"/>
                        <a14:foregroundMark x1="52473" y1="53824" x2="52473" y2="53824"/>
                        <a14:foregroundMark x1="52650" y1="53824" x2="52650" y2="53824"/>
                        <a14:foregroundMark x1="52650" y1="52975" x2="52650" y2="52975"/>
                        <a14:foregroundMark x1="52650" y1="52975" x2="52650" y2="52975"/>
                        <a14:foregroundMark x1="52650" y1="52408" x2="52650" y2="52408"/>
                        <a14:foregroundMark x1="52650" y1="51558" x2="52650" y2="51558"/>
                        <a14:foregroundMark x1="52650" y1="51558" x2="52650" y2="51558"/>
                        <a14:foregroundMark x1="52473" y1="50708" x2="52473" y2="50708"/>
                        <a14:foregroundMark x1="52473" y1="50708" x2="52473" y2="50708"/>
                        <a14:foregroundMark x1="52650" y1="49575" x2="52650" y2="49575"/>
                        <a14:foregroundMark x1="52650" y1="49575" x2="52650" y2="49575"/>
                        <a14:foregroundMark x1="52650" y1="49575" x2="52650" y2="49575"/>
                        <a14:foregroundMark x1="52650" y1="49008" x2="52650" y2="49008"/>
                        <a14:foregroundMark x1="52473" y1="48725" x2="52473" y2="48725"/>
                        <a14:foregroundMark x1="52650" y1="48442" x2="52650" y2="48442"/>
                        <a14:foregroundMark x1="52650" y1="48442" x2="52650" y2="48442"/>
                        <a14:foregroundMark x1="52473" y1="48159" x2="52473" y2="48159"/>
                        <a14:foregroundMark x1="52473" y1="47875" x2="52473" y2="47875"/>
                        <a14:foregroundMark x1="52297" y1="47592" x2="52297" y2="47592"/>
                        <a14:foregroundMark x1="52120" y1="45042" x2="52120" y2="45042"/>
                        <a14:foregroundMark x1="52120" y1="45326" x2="52120" y2="45326"/>
                        <a14:foregroundMark x1="52120" y1="45326" x2="52473" y2="47025"/>
                        <a14:foregroundMark x1="52473" y1="47309" x2="52473" y2="47309"/>
                        <a14:foregroundMark x1="52297" y1="45892" x2="52297" y2="45892"/>
                        <a14:foregroundMark x1="52297" y1="47309" x2="52473" y2="48159"/>
                        <a14:foregroundMark x1="55124" y1="7649" x2="55124" y2="7649"/>
                        <a14:foregroundMark x1="55300" y1="7082" x2="55300" y2="7082"/>
                        <a14:foregroundMark x1="55654" y1="7082" x2="56184" y2="8499"/>
                        <a14:foregroundMark x1="56537" y1="8499" x2="56890" y2="8499"/>
                        <a14:foregroundMark x1="57067" y1="7932" x2="57067" y2="7932"/>
                        <a14:foregroundMark x1="57597" y1="7649" x2="57951" y2="7649"/>
                        <a14:foregroundMark x1="33216" y1="30595" x2="33216" y2="30595"/>
                        <a14:foregroundMark x1="80389" y1="16997" x2="80389" y2="16997"/>
                        <a14:foregroundMark x1="79757" y1="16646" x2="80742" y2="16997"/>
                        <a14:foregroundMark x1="80919" y1="16997" x2="80919" y2="16997"/>
                        <a14:foregroundMark x1="81095" y1="16997" x2="81095" y2="16997"/>
                        <a14:foregroundMark x1="7420" y1="27762" x2="7420" y2="27762"/>
                        <a14:foregroundMark x1="9187" y1="28045" x2="9187" y2="28045"/>
                        <a14:foregroundMark x1="9364" y1="28612" x2="10071" y2="28612"/>
                        <a14:foregroundMark x1="10777" y1="28045" x2="11131" y2="28045"/>
                        <a14:foregroundMark x1="11661" y1="27195" x2="11661" y2="27195"/>
                        <a14:foregroundMark x1="12367" y1="26912" x2="13074" y2="26912"/>
                        <a14:foregroundMark x1="13428" y1="26912" x2="6714" y2="27762"/>
                        <a14:foregroundMark x1="6714" y1="27762" x2="2473" y2="38810"/>
                        <a14:foregroundMark x1="2473" y1="38810" x2="1060" y2="51558"/>
                        <a14:foregroundMark x1="1060" y1="51558" x2="7244" y2="58924"/>
                        <a14:foregroundMark x1="7244" y1="58924" x2="12898" y2="57224"/>
                        <a14:foregroundMark x1="1767" y1="36544" x2="2120" y2="53824"/>
                        <a14:foregroundMark x1="2120" y1="53824" x2="3710" y2="56374"/>
                        <a14:foregroundMark x1="1943" y1="52975" x2="1413" y2="43909"/>
                        <a14:foregroundMark x1="20671" y1="24079" x2="26678" y2="21246"/>
                        <a14:foregroundMark x1="26678" y1="21246" x2="45406" y2="26629"/>
                        <a14:foregroundMark x1="45406" y1="26629" x2="26325" y2="92351"/>
                        <a14:foregroundMark x1="26325" y1="92351" x2="19258" y2="92351"/>
                        <a14:foregroundMark x1="19258" y1="92351" x2="17668" y2="76204"/>
                        <a14:foregroundMark x1="17668" y1="76204" x2="10954" y2="61756"/>
                        <a14:foregroundMark x1="10954" y1="61756" x2="1767" y2="55241"/>
                        <a14:foregroundMark x1="1767" y1="55241" x2="1767" y2="32295"/>
                        <a14:foregroundMark x1="1767" y1="32295" x2="15194" y2="25779"/>
                        <a14:foregroundMark x1="15194" y1="25779" x2="22261" y2="27479"/>
                        <a14:foregroundMark x1="22261" y1="27479" x2="27562" y2="20113"/>
                        <a14:foregroundMark x1="27562" y1="20113" x2="27915" y2="20113"/>
                        <a14:foregroundMark x1="15194" y1="68839" x2="15548" y2="90652"/>
                        <a14:foregroundMark x1="15548" y1="90652" x2="20318" y2="99717"/>
                        <a14:foregroundMark x1="20318" y1="99717" x2="30035" y2="89235"/>
                        <a14:foregroundMark x1="30035" y1="89235" x2="32155" y2="74788"/>
                        <a14:foregroundMark x1="32155" y1="74788" x2="13428" y2="67989"/>
                        <a14:foregroundMark x1="26502" y1="32011" x2="25442" y2="28329"/>
                        <a14:foregroundMark x1="36042" y1="75071" x2="32155" y2="88669"/>
                        <a14:foregroundMark x1="32155" y1="88669" x2="36572" y2="75921"/>
                        <a14:foregroundMark x1="36572" y1="75921" x2="35689" y2="75071"/>
                        <a14:foregroundMark x1="36219" y1="72521" x2="36042" y2="88952"/>
                        <a14:foregroundMark x1="36042" y1="88952" x2="36042" y2="72521"/>
                        <a14:foregroundMark x1="36042" y1="72521" x2="36396" y2="71671"/>
                        <a14:foregroundMark x1="36042" y1="74504" x2="36219" y2="75921"/>
                        <a14:foregroundMark x1="36926" y1="75071" x2="36572" y2="75921"/>
                        <a14:foregroundMark x1="36219" y1="74788" x2="37456" y2="75354"/>
                        <a14:foregroundMark x1="36219" y1="75354" x2="36572" y2="75354"/>
                        <a14:foregroundMark x1="36042" y1="74221" x2="36042" y2="73654"/>
                        <a14:foregroundMark x1="37279" y1="72805" x2="37102" y2="74221"/>
                        <a14:foregroundMark x1="37279" y1="74788" x2="36572" y2="81586"/>
                        <a14:foregroundMark x1="37456" y1="78187" x2="37456" y2="79037"/>
                        <a14:foregroundMark x1="37102" y1="76487" x2="37102" y2="76487"/>
                        <a14:backgroundMark x1="63251" y1="5666" x2="57067" y2="5382"/>
                        <a14:backgroundMark x1="55654" y1="6232" x2="55654" y2="6232"/>
                        <a14:backgroundMark x1="55654" y1="6232" x2="55654" y2="6232"/>
                        <a14:backgroundMark x1="78622" y1="15297" x2="80212" y2="15581"/>
                        <a14:backgroundMark x1="94876" y1="13881" x2="90283" y2="10765"/>
                      </a14:backgroundRemoval>
                    </a14:imgEffect>
                  </a14:imgLayer>
                </a14:imgProps>
              </a:ext>
            </a:extLst>
          </a:blip>
          <a:stretch>
            <a:fillRect/>
          </a:stretch>
        </p:blipFill>
        <p:spPr>
          <a:xfrm>
            <a:off x="2106658" y="1700773"/>
            <a:ext cx="7913914" cy="4156101"/>
          </a:xfrm>
          <a:prstGeom prst="rect">
            <a:avLst/>
          </a:prstGeom>
          <a:solidFill>
            <a:schemeClr val="tx1">
              <a:alpha val="0"/>
            </a:schemeClr>
          </a:solidFill>
          <a:ln>
            <a:noFill/>
          </a:ln>
        </p:spPr>
      </p:pic>
      <p:sp>
        <p:nvSpPr>
          <p:cNvPr id="3" name="Rectangle 2">
            <a:extLst>
              <a:ext uri="{FF2B5EF4-FFF2-40B4-BE49-F238E27FC236}">
                <a16:creationId xmlns:a16="http://schemas.microsoft.com/office/drawing/2014/main" id="{4877F19F-50C7-4520-9AA2-0223A0DD38BC}"/>
              </a:ext>
            </a:extLst>
          </p:cNvPr>
          <p:cNvSpPr/>
          <p:nvPr/>
        </p:nvSpPr>
        <p:spPr>
          <a:xfrm>
            <a:off x="258417" y="0"/>
            <a:ext cx="10030138" cy="1894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71450" y="1001126"/>
            <a:ext cx="12470130" cy="432000"/>
          </a:xfrm>
        </p:spPr>
        <p:txBody>
          <a:bodyPr>
            <a:noAutofit/>
          </a:bodyPr>
          <a:lstStyle/>
          <a:p>
            <a:pPr algn="ctr"/>
            <a:r>
              <a:rPr lang="en-US" sz="4400" b="1" dirty="0">
                <a:solidFill>
                  <a:schemeClr val="bg1"/>
                </a:solidFill>
              </a:rPr>
              <a:t>Workload Count Modification -</a:t>
            </a:r>
            <a:br>
              <a:rPr lang="en-US" sz="4400" b="1" dirty="0">
                <a:solidFill>
                  <a:schemeClr val="bg1"/>
                </a:solidFill>
              </a:rPr>
            </a:br>
            <a:r>
              <a:rPr lang="en-US" sz="4400" b="1" dirty="0">
                <a:solidFill>
                  <a:schemeClr val="bg1"/>
                </a:solidFill>
              </a:rPr>
              <a:t>Geographic Proximity</a:t>
            </a:r>
          </a:p>
        </p:txBody>
      </p:sp>
      <p:sp>
        <p:nvSpPr>
          <p:cNvPr id="7" name="Rectangle 6">
            <a:extLst>
              <a:ext uri="{FF2B5EF4-FFF2-40B4-BE49-F238E27FC236}">
                <a16:creationId xmlns:a16="http://schemas.microsoft.com/office/drawing/2014/main" id="{3D03F408-E842-2E74-238E-6D26CD0651C9}"/>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6" name="TextBox 5">
            <a:extLst>
              <a:ext uri="{FF2B5EF4-FFF2-40B4-BE49-F238E27FC236}">
                <a16:creationId xmlns:a16="http://schemas.microsoft.com/office/drawing/2014/main" id="{18D8F163-AC2B-9A11-5305-EE15F95E34B0}"/>
              </a:ext>
            </a:extLst>
          </p:cNvPr>
          <p:cNvSpPr txBox="1"/>
          <p:nvPr/>
        </p:nvSpPr>
        <p:spPr>
          <a:xfrm>
            <a:off x="1763485" y="5880507"/>
            <a:ext cx="8665029" cy="523220"/>
          </a:xfrm>
          <a:prstGeom prst="rect">
            <a:avLst/>
          </a:prstGeom>
          <a:noFill/>
        </p:spPr>
        <p:txBody>
          <a:bodyPr wrap="square" rtlCol="0">
            <a:spAutoFit/>
          </a:bodyPr>
          <a:lstStyle/>
          <a:p>
            <a:pPr defTabSz="457200"/>
            <a:r>
              <a:rPr lang="en-US" sz="2800" b="1" dirty="0">
                <a:solidFill>
                  <a:srgbClr val="C00000"/>
                </a:solidFill>
                <a:latin typeface="+mj-lt"/>
              </a:rPr>
              <a:t>ONLY CERTAIN COST CENTERS ARE MODIFIABLE</a:t>
            </a:r>
          </a:p>
        </p:txBody>
      </p:sp>
    </p:spTree>
    <p:extLst>
      <p:ext uri="{BB962C8B-B14F-4D97-AF65-F5344CB8AC3E}">
        <p14:creationId xmlns:p14="http://schemas.microsoft.com/office/powerpoint/2010/main" val="1635796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1294591"/>
              </p:ext>
            </p:extLst>
          </p:nvPr>
        </p:nvGraphicFramePr>
        <p:xfrm>
          <a:off x="2514600" y="1752600"/>
          <a:ext cx="7620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14600" y="5860295"/>
            <a:ext cx="8665029" cy="523220"/>
          </a:xfrm>
          <a:prstGeom prst="rect">
            <a:avLst/>
          </a:prstGeom>
          <a:noFill/>
        </p:spPr>
        <p:txBody>
          <a:bodyPr wrap="square" rtlCol="0">
            <a:spAutoFit/>
          </a:bodyPr>
          <a:lstStyle/>
          <a:p>
            <a:pPr defTabSz="457200"/>
            <a:r>
              <a:rPr lang="en-US" sz="2800" b="1" dirty="0">
                <a:solidFill>
                  <a:srgbClr val="C00000"/>
                </a:solidFill>
                <a:latin typeface="+mj-lt"/>
              </a:rPr>
              <a:t>ONLY CERTAIN COST CENTERS ARE MODIFIABLE</a:t>
            </a:r>
          </a:p>
        </p:txBody>
      </p:sp>
      <p:sp>
        <p:nvSpPr>
          <p:cNvPr id="6" name="Rectangle 5">
            <a:extLst>
              <a:ext uri="{FF2B5EF4-FFF2-40B4-BE49-F238E27FC236}">
                <a16:creationId xmlns:a16="http://schemas.microsoft.com/office/drawing/2014/main" id="{DECA569F-29C2-5845-A028-5FE7369152A3}"/>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8" name="Rectangle 7">
            <a:extLst>
              <a:ext uri="{FF2B5EF4-FFF2-40B4-BE49-F238E27FC236}">
                <a16:creationId xmlns:a16="http://schemas.microsoft.com/office/drawing/2014/main" id="{B2600350-C362-D4DC-C350-2E599C73C4FA}"/>
              </a:ext>
            </a:extLst>
          </p:cNvPr>
          <p:cNvSpPr/>
          <p:nvPr/>
        </p:nvSpPr>
        <p:spPr>
          <a:xfrm>
            <a:off x="631372" y="536040"/>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9" name="Title 1">
            <a:extLst>
              <a:ext uri="{FF2B5EF4-FFF2-40B4-BE49-F238E27FC236}">
                <a16:creationId xmlns:a16="http://schemas.microsoft.com/office/drawing/2014/main" id="{7BC77540-F8F5-8E8E-B669-D45EBA1EB6DB}"/>
              </a:ext>
            </a:extLst>
          </p:cNvPr>
          <p:cNvSpPr>
            <a:spLocks noGrp="1"/>
          </p:cNvSpPr>
          <p:nvPr>
            <p:ph type="title"/>
          </p:nvPr>
        </p:nvSpPr>
        <p:spPr>
          <a:xfrm>
            <a:off x="2239055" y="701557"/>
            <a:ext cx="7800975" cy="664029"/>
          </a:xfrm>
        </p:spPr>
        <p:txBody>
          <a:bodyPr>
            <a:noAutofit/>
          </a:bodyPr>
          <a:lstStyle/>
          <a:p>
            <a:pPr algn="ctr"/>
            <a:r>
              <a:rPr lang="en-US" sz="4000" b="1" dirty="0">
                <a:solidFill>
                  <a:schemeClr val="bg1"/>
                </a:solidFill>
              </a:rPr>
              <a:t>Workload </a:t>
            </a:r>
            <a:r>
              <a:rPr lang="en-US" sz="4400" b="1" dirty="0">
                <a:solidFill>
                  <a:schemeClr val="bg1"/>
                </a:solidFill>
              </a:rPr>
              <a:t>Count</a:t>
            </a:r>
            <a:r>
              <a:rPr lang="en-US" sz="4000" b="1" dirty="0">
                <a:solidFill>
                  <a:schemeClr val="bg1"/>
                </a:solidFill>
              </a:rPr>
              <a:t> Modifications</a:t>
            </a:r>
          </a:p>
        </p:txBody>
      </p:sp>
    </p:spTree>
    <p:extLst>
      <p:ext uri="{BB962C8B-B14F-4D97-AF65-F5344CB8AC3E}">
        <p14:creationId xmlns:p14="http://schemas.microsoft.com/office/powerpoint/2010/main" val="523407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79740C-CEDB-8E68-0AEC-84E77DB00479}"/>
              </a:ext>
            </a:extLst>
          </p:cNvPr>
          <p:cNvSpPr/>
          <p:nvPr/>
        </p:nvSpPr>
        <p:spPr>
          <a:xfrm>
            <a:off x="631370" y="122489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itle 1"/>
          <p:cNvSpPr>
            <a:spLocks noGrp="1"/>
          </p:cNvSpPr>
          <p:nvPr>
            <p:ph type="title" idx="4294967295"/>
          </p:nvPr>
        </p:nvSpPr>
        <p:spPr>
          <a:xfrm>
            <a:off x="1765876" y="605737"/>
            <a:ext cx="9154884" cy="2233386"/>
          </a:xfrm>
          <a:noFill/>
        </p:spPr>
        <p:txBody>
          <a:bodyPr>
            <a:normAutofit/>
          </a:bodyPr>
          <a:lstStyle/>
          <a:p>
            <a:pPr>
              <a:lnSpc>
                <a:spcPct val="90000"/>
              </a:lnSpc>
            </a:pPr>
            <a:r>
              <a:rPr lang="en-US" sz="4400" b="1" dirty="0">
                <a:solidFill>
                  <a:schemeClr val="bg1"/>
                </a:solidFill>
                <a:cs typeface="Arial"/>
              </a:rPr>
              <a:t>Workload Count  Modification Tutorial</a:t>
            </a:r>
          </a:p>
        </p:txBody>
      </p:sp>
      <p:sp>
        <p:nvSpPr>
          <p:cNvPr id="3" name="Flowchart: Off-page Connector 2">
            <a:extLst>
              <a:ext uri="{FF2B5EF4-FFF2-40B4-BE49-F238E27FC236}">
                <a16:creationId xmlns:a16="http://schemas.microsoft.com/office/drawing/2014/main" id="{BB73C206-EFC8-4C2E-93BF-830E9FC6A260}"/>
              </a:ext>
            </a:extLst>
          </p:cNvPr>
          <p:cNvSpPr/>
          <p:nvPr/>
        </p:nvSpPr>
        <p:spPr>
          <a:xfrm>
            <a:off x="4837981" y="280476"/>
            <a:ext cx="2516037" cy="862641"/>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Tutorial #2</a:t>
            </a:r>
          </a:p>
        </p:txBody>
      </p:sp>
      <p:sp>
        <p:nvSpPr>
          <p:cNvPr id="8" name="Rectangle 7">
            <a:extLst>
              <a:ext uri="{FF2B5EF4-FFF2-40B4-BE49-F238E27FC236}">
                <a16:creationId xmlns:a16="http://schemas.microsoft.com/office/drawing/2014/main" id="{5DC3993D-C970-A230-7F1C-9334E8D40747}"/>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pic>
        <p:nvPicPr>
          <p:cNvPr id="6" name="Picture 5">
            <a:extLst>
              <a:ext uri="{FF2B5EF4-FFF2-40B4-BE49-F238E27FC236}">
                <a16:creationId xmlns:a16="http://schemas.microsoft.com/office/drawing/2014/main" id="{F2B11739-64FF-9E35-F339-AA4A2653B243}"/>
              </a:ext>
            </a:extLst>
          </p:cNvPr>
          <p:cNvPicPr>
            <a:picLocks noChangeAspect="1"/>
          </p:cNvPicPr>
          <p:nvPr/>
        </p:nvPicPr>
        <p:blipFill>
          <a:blip r:embed="rId3"/>
          <a:stretch>
            <a:fillRect/>
          </a:stretch>
        </p:blipFill>
        <p:spPr>
          <a:xfrm>
            <a:off x="380551" y="2424562"/>
            <a:ext cx="5953125" cy="4107971"/>
          </a:xfrm>
          <a:prstGeom prst="rect">
            <a:avLst/>
          </a:prstGeom>
        </p:spPr>
      </p:pic>
      <p:sp>
        <p:nvSpPr>
          <p:cNvPr id="9" name="Content Placeholder 8">
            <a:extLst>
              <a:ext uri="{FF2B5EF4-FFF2-40B4-BE49-F238E27FC236}">
                <a16:creationId xmlns:a16="http://schemas.microsoft.com/office/drawing/2014/main" id="{11EEBD9A-4B76-4E7F-8AD8-6197B9F6275E}"/>
              </a:ext>
            </a:extLst>
          </p:cNvPr>
          <p:cNvSpPr txBox="1">
            <a:spLocks/>
          </p:cNvSpPr>
          <p:nvPr/>
        </p:nvSpPr>
        <p:spPr>
          <a:xfrm>
            <a:off x="6547785" y="2830905"/>
            <a:ext cx="5468937" cy="3006725"/>
          </a:xfrm>
          <a:prstGeom prst="rect">
            <a:avLst/>
          </a:prstGeom>
        </p:spPr>
        <p:txBody>
          <a:bodyPr vert="horz" lIns="0" tIns="0" rIns="0" bIns="0" rtlCol="0" anchor="t">
            <a:norm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262626"/>
                </a:solidFill>
                <a:latin typeface="+mj-lt"/>
              </a:rPr>
              <a:t>For more information:</a:t>
            </a:r>
          </a:p>
          <a:p>
            <a:pPr marL="0" indent="0">
              <a:buFont typeface="Arial" panose="020B0604020202020204" pitchFamily="34" charset="0"/>
              <a:buNone/>
            </a:pPr>
            <a:r>
              <a:rPr lang="en-US" sz="2800" b="1" dirty="0">
                <a:solidFill>
                  <a:srgbClr val="0070C0"/>
                </a:solidFill>
                <a:latin typeface="+mj-lt"/>
                <a:ea typeface="+mn-lt"/>
                <a:cs typeface="+mn-lt"/>
              </a:rPr>
              <a:t>go to icasstraining.com then</a:t>
            </a:r>
          </a:p>
          <a:p>
            <a:pPr marL="0" indent="0">
              <a:buFont typeface="Arial" panose="020B0604020202020204" pitchFamily="34" charset="0"/>
              <a:buNone/>
            </a:pPr>
            <a:r>
              <a:rPr lang="en-US" sz="2800" b="1" dirty="0">
                <a:solidFill>
                  <a:srgbClr val="0070C0"/>
                </a:solidFill>
                <a:latin typeface="+mj-lt"/>
                <a:ea typeface="+mn-lt"/>
                <a:cs typeface="+mn-lt"/>
              </a:rPr>
              <a:t> scroll to the right to find this video.</a:t>
            </a:r>
          </a:p>
          <a:p>
            <a:pPr>
              <a:buSzPct val="114999"/>
            </a:pPr>
            <a:endParaRPr lang="en-US" dirty="0">
              <a:solidFill>
                <a:schemeClr val="bg1"/>
              </a:solidFill>
              <a:latin typeface="+mj-lt"/>
              <a:ea typeface="+mn-lt"/>
              <a:cs typeface="+mn-lt"/>
            </a:endParaRPr>
          </a:p>
        </p:txBody>
      </p:sp>
    </p:spTree>
    <p:extLst>
      <p:ext uri="{BB962C8B-B14F-4D97-AF65-F5344CB8AC3E}">
        <p14:creationId xmlns:p14="http://schemas.microsoft.com/office/powerpoint/2010/main" val="3867792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3F1301C-AC29-4B93-9092-669ABEEA483D}"/>
              </a:ext>
            </a:extLst>
          </p:cNvPr>
          <p:cNvSpPr>
            <a:spLocks noGrp="1"/>
          </p:cNvSpPr>
          <p:nvPr/>
        </p:nvSpPr>
        <p:spPr>
          <a:xfrm>
            <a:off x="517781" y="2850316"/>
            <a:ext cx="7695944" cy="367873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3200" b="1" dirty="0"/>
              <a:t>Do you charge your purchases on other people’s credit card?</a:t>
            </a:r>
            <a:endParaRPr lang="en-US" dirty="0"/>
          </a:p>
          <a:p>
            <a:r>
              <a:rPr lang="en-US" sz="3200" b="1" dirty="0"/>
              <a:t>Do you let other people charge on your credit card?</a:t>
            </a:r>
          </a:p>
          <a:p>
            <a:pPr marL="0" indent="0">
              <a:buNone/>
            </a:pPr>
            <a:endParaRPr lang="en-US" sz="3200" b="1" dirty="0"/>
          </a:p>
        </p:txBody>
      </p:sp>
      <p:sp>
        <p:nvSpPr>
          <p:cNvPr id="6" name="Rectangle 5">
            <a:extLst>
              <a:ext uri="{FF2B5EF4-FFF2-40B4-BE49-F238E27FC236}">
                <a16:creationId xmlns:a16="http://schemas.microsoft.com/office/drawing/2014/main" id="{02E1F299-1DCF-32D4-865E-00628703C472}"/>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4" name="Explosion: 8 Points 3">
            <a:extLst>
              <a:ext uri="{FF2B5EF4-FFF2-40B4-BE49-F238E27FC236}">
                <a16:creationId xmlns:a16="http://schemas.microsoft.com/office/drawing/2014/main" id="{5F25A522-408E-6ACB-5D44-DFD8464D77F5}"/>
              </a:ext>
            </a:extLst>
          </p:cNvPr>
          <p:cNvSpPr/>
          <p:nvPr/>
        </p:nvSpPr>
        <p:spPr>
          <a:xfrm rot="1320000">
            <a:off x="7942568" y="2624562"/>
            <a:ext cx="4241320" cy="2645433"/>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Points to Consider</a:t>
            </a:r>
          </a:p>
        </p:txBody>
      </p:sp>
      <p:sp>
        <p:nvSpPr>
          <p:cNvPr id="8" name="Rectangle 7">
            <a:extLst>
              <a:ext uri="{FF2B5EF4-FFF2-40B4-BE49-F238E27FC236}">
                <a16:creationId xmlns:a16="http://schemas.microsoft.com/office/drawing/2014/main" id="{A054377B-17D6-A103-171C-1074609BAC52}"/>
              </a:ext>
            </a:extLst>
          </p:cNvPr>
          <p:cNvSpPr/>
          <p:nvPr/>
        </p:nvSpPr>
        <p:spPr>
          <a:xfrm>
            <a:off x="678675" y="839370"/>
            <a:ext cx="10929258" cy="1153018"/>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9" name="Content Placeholder 4">
            <a:extLst>
              <a:ext uri="{FF2B5EF4-FFF2-40B4-BE49-F238E27FC236}">
                <a16:creationId xmlns:a16="http://schemas.microsoft.com/office/drawing/2014/main" id="{DFF2AB59-DAAB-B498-FDEC-66C43E6F9AF0}"/>
              </a:ext>
            </a:extLst>
          </p:cNvPr>
          <p:cNvSpPr txBox="1">
            <a:spLocks/>
          </p:cNvSpPr>
          <p:nvPr/>
        </p:nvSpPr>
        <p:spPr>
          <a:xfrm>
            <a:off x="1817914" y="839370"/>
            <a:ext cx="8213725" cy="50006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solidFill>
                  <a:schemeClr val="bg1"/>
                </a:solidFill>
                <a:latin typeface="+mj-lt"/>
              </a:rPr>
              <a:t> WHY SHOULD I KNOW MY AGENCY CODE?</a:t>
            </a:r>
          </a:p>
        </p:txBody>
      </p:sp>
    </p:spTree>
    <p:extLst>
      <p:ext uri="{BB962C8B-B14F-4D97-AF65-F5344CB8AC3E}">
        <p14:creationId xmlns:p14="http://schemas.microsoft.com/office/powerpoint/2010/main" val="149779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8 Points 1">
            <a:extLst>
              <a:ext uri="{FF2B5EF4-FFF2-40B4-BE49-F238E27FC236}">
                <a16:creationId xmlns:a16="http://schemas.microsoft.com/office/drawing/2014/main" id="{BDCC09D8-9FF7-41B4-9888-E766E1F4174B}"/>
              </a:ext>
            </a:extLst>
          </p:cNvPr>
          <p:cNvSpPr/>
          <p:nvPr/>
        </p:nvSpPr>
        <p:spPr>
          <a:xfrm rot="1320000">
            <a:off x="7942568" y="2624562"/>
            <a:ext cx="4241320" cy="2645433"/>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Points to Consider</a:t>
            </a:r>
          </a:p>
        </p:txBody>
      </p:sp>
      <p:sp>
        <p:nvSpPr>
          <p:cNvPr id="7" name="Content Placeholder 2">
            <a:extLst>
              <a:ext uri="{FF2B5EF4-FFF2-40B4-BE49-F238E27FC236}">
                <a16:creationId xmlns:a16="http://schemas.microsoft.com/office/drawing/2014/main" id="{43F1301C-AC29-4B93-9092-669ABEEA483D}"/>
              </a:ext>
            </a:extLst>
          </p:cNvPr>
          <p:cNvSpPr>
            <a:spLocks noGrp="1"/>
          </p:cNvSpPr>
          <p:nvPr/>
        </p:nvSpPr>
        <p:spPr>
          <a:xfrm>
            <a:off x="517781" y="2850316"/>
            <a:ext cx="7695944" cy="367873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3200" b="1" dirty="0"/>
              <a:t>Do you charge your purchases on other people’s credit card?</a:t>
            </a:r>
            <a:endParaRPr lang="en-US" dirty="0"/>
          </a:p>
          <a:p>
            <a:r>
              <a:rPr lang="en-US" sz="3200" b="1" dirty="0"/>
              <a:t>Do you let other people charge on your credit card?</a:t>
            </a:r>
          </a:p>
          <a:p>
            <a:pPr marL="0" indent="0">
              <a:buNone/>
            </a:pPr>
            <a:endParaRPr lang="en-US" sz="3200" b="1" dirty="0"/>
          </a:p>
        </p:txBody>
      </p:sp>
      <p:sp>
        <p:nvSpPr>
          <p:cNvPr id="6" name="Rectangle 5">
            <a:extLst>
              <a:ext uri="{FF2B5EF4-FFF2-40B4-BE49-F238E27FC236}">
                <a16:creationId xmlns:a16="http://schemas.microsoft.com/office/drawing/2014/main" id="{02E1F299-1DCF-32D4-865E-00628703C472}"/>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8" name="TextBox 7">
            <a:extLst>
              <a:ext uri="{FF2B5EF4-FFF2-40B4-BE49-F238E27FC236}">
                <a16:creationId xmlns:a16="http://schemas.microsoft.com/office/drawing/2014/main" id="{5F788E48-268B-3BF8-EB54-5286B2D7C73C}"/>
              </a:ext>
            </a:extLst>
          </p:cNvPr>
          <p:cNvSpPr txBox="1"/>
          <p:nvPr/>
        </p:nvSpPr>
        <p:spPr>
          <a:xfrm>
            <a:off x="1368530" y="5044240"/>
            <a:ext cx="1030568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ea typeface="+mn-lt"/>
                <a:cs typeface="+mn-lt"/>
              </a:rPr>
              <a:t>Think of the Agency code as your Agency’s credit card!</a:t>
            </a:r>
            <a:endParaRPr lang="en-US" sz="4000" dirty="0">
              <a:ea typeface="+mn-lt"/>
              <a:cs typeface="+mn-lt"/>
            </a:endParaRPr>
          </a:p>
          <a:p>
            <a:pPr algn="l"/>
            <a:endParaRPr lang="en-US" dirty="0"/>
          </a:p>
        </p:txBody>
      </p:sp>
      <p:sp>
        <p:nvSpPr>
          <p:cNvPr id="4" name="Rectangle 3">
            <a:extLst>
              <a:ext uri="{FF2B5EF4-FFF2-40B4-BE49-F238E27FC236}">
                <a16:creationId xmlns:a16="http://schemas.microsoft.com/office/drawing/2014/main" id="{A939E8D9-4A5C-ADE3-C02C-1DA7AB7D993A}"/>
              </a:ext>
            </a:extLst>
          </p:cNvPr>
          <p:cNvSpPr/>
          <p:nvPr/>
        </p:nvSpPr>
        <p:spPr>
          <a:xfrm>
            <a:off x="678675" y="839370"/>
            <a:ext cx="10929258" cy="1153018"/>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9" name="Content Placeholder 4">
            <a:extLst>
              <a:ext uri="{FF2B5EF4-FFF2-40B4-BE49-F238E27FC236}">
                <a16:creationId xmlns:a16="http://schemas.microsoft.com/office/drawing/2014/main" id="{083FCCE0-6BC5-FDDB-4552-B98BC9FA9165}"/>
              </a:ext>
            </a:extLst>
          </p:cNvPr>
          <p:cNvSpPr txBox="1">
            <a:spLocks/>
          </p:cNvSpPr>
          <p:nvPr/>
        </p:nvSpPr>
        <p:spPr>
          <a:xfrm>
            <a:off x="1817914" y="839370"/>
            <a:ext cx="8213725" cy="50006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solidFill>
                  <a:schemeClr val="bg1"/>
                </a:solidFill>
                <a:latin typeface="+mj-lt"/>
              </a:rPr>
              <a:t> WHY SHOULD I KNOW MY AGENCY CODE?</a:t>
            </a:r>
          </a:p>
        </p:txBody>
      </p:sp>
    </p:spTree>
    <p:extLst>
      <p:ext uri="{BB962C8B-B14F-4D97-AF65-F5344CB8AC3E}">
        <p14:creationId xmlns:p14="http://schemas.microsoft.com/office/powerpoint/2010/main" val="2507844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D79C0-0673-AD4B-B3AC-9E7057EC6793}"/>
              </a:ext>
            </a:extLst>
          </p:cNvPr>
          <p:cNvSpPr/>
          <p:nvPr/>
        </p:nvSpPr>
        <p:spPr>
          <a:xfrm>
            <a:off x="678675" y="839370"/>
            <a:ext cx="10929258" cy="1153018"/>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9" name="Picture 8">
            <a:extLst>
              <a:ext uri="{FF2B5EF4-FFF2-40B4-BE49-F238E27FC236}">
                <a16:creationId xmlns:a16="http://schemas.microsoft.com/office/drawing/2014/main" id="{81969720-1D86-47B3-A62D-36FC457C0783}"/>
              </a:ext>
            </a:extLst>
          </p:cNvPr>
          <p:cNvPicPr>
            <a:picLocks noChangeAspect="1"/>
          </p:cNvPicPr>
          <p:nvPr/>
        </p:nvPicPr>
        <p:blipFill>
          <a:blip r:embed="rId3"/>
          <a:stretch>
            <a:fillRect/>
          </a:stretch>
        </p:blipFill>
        <p:spPr>
          <a:xfrm>
            <a:off x="504916" y="2205922"/>
            <a:ext cx="11276776" cy="3024499"/>
          </a:xfrm>
          <a:prstGeom prst="rect">
            <a:avLst/>
          </a:prstGeom>
        </p:spPr>
      </p:pic>
      <p:sp>
        <p:nvSpPr>
          <p:cNvPr id="6" name="Rectangle 5">
            <a:extLst>
              <a:ext uri="{FF2B5EF4-FFF2-40B4-BE49-F238E27FC236}">
                <a16:creationId xmlns:a16="http://schemas.microsoft.com/office/drawing/2014/main" id="{EE8DDF42-A878-8255-8DA0-2BED6CF67E4B}"/>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7" name="Content Placeholder 4">
            <a:extLst>
              <a:ext uri="{FF2B5EF4-FFF2-40B4-BE49-F238E27FC236}">
                <a16:creationId xmlns:a16="http://schemas.microsoft.com/office/drawing/2014/main" id="{853C5A13-739B-A227-A603-1868C1C44814}"/>
              </a:ext>
            </a:extLst>
          </p:cNvPr>
          <p:cNvSpPr txBox="1">
            <a:spLocks/>
          </p:cNvSpPr>
          <p:nvPr/>
        </p:nvSpPr>
        <p:spPr>
          <a:xfrm>
            <a:off x="1817914" y="839370"/>
            <a:ext cx="8213725" cy="50006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solidFill>
                  <a:schemeClr val="bg1"/>
                </a:solidFill>
                <a:latin typeface="+mj-lt"/>
              </a:rPr>
              <a:t> WHY SHOULD I KNOW MY AGENCY CODE?</a:t>
            </a:r>
          </a:p>
        </p:txBody>
      </p:sp>
    </p:spTree>
    <p:extLst>
      <p:ext uri="{BB962C8B-B14F-4D97-AF65-F5344CB8AC3E}">
        <p14:creationId xmlns:p14="http://schemas.microsoft.com/office/powerpoint/2010/main" val="2398784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188D9F-F70A-585B-2258-0FF91216A4F1}"/>
              </a:ext>
            </a:extLst>
          </p:cNvPr>
          <p:cNvSpPr/>
          <p:nvPr/>
        </p:nvSpPr>
        <p:spPr>
          <a:xfrm>
            <a:off x="629742" y="115579"/>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aphicFrame>
        <p:nvGraphicFramePr>
          <p:cNvPr id="5" name="Diagram 4"/>
          <p:cNvGraphicFramePr/>
          <p:nvPr/>
        </p:nvGraphicFramePr>
        <p:xfrm>
          <a:off x="701749" y="1209535"/>
          <a:ext cx="11057860" cy="5582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8762" y="228390"/>
            <a:ext cx="9131218" cy="769441"/>
          </a:xfrm>
          <a:prstGeom prst="rect">
            <a:avLst/>
          </a:prstGeom>
        </p:spPr>
        <p:txBody>
          <a:bodyPr wrap="none">
            <a:spAutoFit/>
          </a:bodyPr>
          <a:lstStyle/>
          <a:p>
            <a:r>
              <a:rPr lang="en-US" sz="4400" b="1" dirty="0">
                <a:solidFill>
                  <a:schemeClr val="bg1"/>
                </a:solidFill>
              </a:rPr>
              <a:t>How Agency’s ICASS Invoice is Created</a:t>
            </a:r>
            <a:endParaRPr lang="en-US" sz="4400" dirty="0">
              <a:solidFill>
                <a:schemeClr val="bg1"/>
              </a:solidFill>
            </a:endParaRPr>
          </a:p>
        </p:txBody>
      </p:sp>
      <p:sp>
        <p:nvSpPr>
          <p:cNvPr id="2" name="Rectangle 1">
            <a:extLst>
              <a:ext uri="{FF2B5EF4-FFF2-40B4-BE49-F238E27FC236}">
                <a16:creationId xmlns:a16="http://schemas.microsoft.com/office/drawing/2014/main" id="{EEB23D4C-D0EF-198E-9A0F-C25D9505BBA2}"/>
              </a:ext>
            </a:extLst>
          </p:cNvPr>
          <p:cNvSpPr/>
          <p:nvPr/>
        </p:nvSpPr>
        <p:spPr>
          <a:xfrm>
            <a:off x="4340791" y="1127053"/>
            <a:ext cx="7549116" cy="57309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C580C36-CD54-72A8-A630-1B8E7F95062F}"/>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2670105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01749" y="1209535"/>
          <a:ext cx="11057860" cy="5582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B1FA320F-704E-7315-7D02-9DDE9330AFAF}"/>
              </a:ext>
            </a:extLst>
          </p:cNvPr>
          <p:cNvSpPr/>
          <p:nvPr/>
        </p:nvSpPr>
        <p:spPr>
          <a:xfrm>
            <a:off x="8016948" y="1060680"/>
            <a:ext cx="3742661" cy="57309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FCD3DF3-78CF-00A1-E6F0-FDB863407A06}"/>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3" name="Rectangle 2">
            <a:extLst>
              <a:ext uri="{FF2B5EF4-FFF2-40B4-BE49-F238E27FC236}">
                <a16:creationId xmlns:a16="http://schemas.microsoft.com/office/drawing/2014/main" id="{E9F99D83-5ACF-2322-5154-76B74B0384B5}"/>
              </a:ext>
            </a:extLst>
          </p:cNvPr>
          <p:cNvSpPr/>
          <p:nvPr/>
        </p:nvSpPr>
        <p:spPr>
          <a:xfrm>
            <a:off x="629742" y="115579"/>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 name="Rectangle 6">
            <a:extLst>
              <a:ext uri="{FF2B5EF4-FFF2-40B4-BE49-F238E27FC236}">
                <a16:creationId xmlns:a16="http://schemas.microsoft.com/office/drawing/2014/main" id="{E4E6E1D6-2324-D15B-42A1-9CF0A7C43A08}"/>
              </a:ext>
            </a:extLst>
          </p:cNvPr>
          <p:cNvSpPr/>
          <p:nvPr/>
        </p:nvSpPr>
        <p:spPr>
          <a:xfrm>
            <a:off x="1528762" y="228390"/>
            <a:ext cx="9131218" cy="769441"/>
          </a:xfrm>
          <a:prstGeom prst="rect">
            <a:avLst/>
          </a:prstGeom>
        </p:spPr>
        <p:txBody>
          <a:bodyPr wrap="none">
            <a:spAutoFit/>
          </a:bodyPr>
          <a:lstStyle/>
          <a:p>
            <a:r>
              <a:rPr lang="en-US" sz="4400" b="1" dirty="0">
                <a:solidFill>
                  <a:schemeClr val="bg1"/>
                </a:solidFill>
              </a:rPr>
              <a:t>How Agency’s ICASS Invoice is Created</a:t>
            </a:r>
            <a:endParaRPr lang="en-US" sz="4400" dirty="0">
              <a:solidFill>
                <a:schemeClr val="bg1"/>
              </a:solidFill>
            </a:endParaRPr>
          </a:p>
        </p:txBody>
      </p:sp>
    </p:spTree>
    <p:extLst>
      <p:ext uri="{BB962C8B-B14F-4D97-AF65-F5344CB8AC3E}">
        <p14:creationId xmlns:p14="http://schemas.microsoft.com/office/powerpoint/2010/main" val="333995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55" y="3119437"/>
            <a:ext cx="3224214" cy="619125"/>
          </a:xfrm>
        </p:spPr>
        <p:txBody>
          <a:bodyPr>
            <a:noAutofit/>
          </a:bodyPr>
          <a:lstStyle/>
          <a:p>
            <a:br>
              <a:rPr lang="en-US" sz="3000"/>
            </a:br>
            <a:br>
              <a:rPr lang="en-US" sz="3000"/>
            </a:br>
            <a:r>
              <a:rPr lang="en-US" sz="3200" b="1"/>
              <a:t>Session Topics</a:t>
            </a:r>
            <a:br>
              <a:rPr lang="en-US" sz="3200" b="1"/>
            </a:br>
            <a:endParaRPr lang="en-US" sz="3200" b="1"/>
          </a:p>
        </p:txBody>
      </p:sp>
      <p:graphicFrame>
        <p:nvGraphicFramePr>
          <p:cNvPr id="4" name="Content Placeholder 3" descr="Vertical curved list showing population"/>
          <p:cNvGraphicFramePr>
            <a:graphicFrameLocks noGrp="1"/>
          </p:cNvGraphicFramePr>
          <p:nvPr>
            <p:ph idx="1"/>
          </p:nvPr>
        </p:nvGraphicFramePr>
        <p:xfrm>
          <a:off x="1860865" y="542925"/>
          <a:ext cx="10000380" cy="577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EB6333DD-AB06-F299-C4B9-2B9CE8FD779B}"/>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343460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01749" y="1209535"/>
          <a:ext cx="11057860" cy="5582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902314" y="352794"/>
            <a:ext cx="8909427" cy="707886"/>
          </a:xfrm>
          <a:prstGeom prst="rect">
            <a:avLst/>
          </a:prstGeom>
        </p:spPr>
        <p:txBody>
          <a:bodyPr wrap="none">
            <a:spAutoFit/>
          </a:bodyPr>
          <a:lstStyle/>
          <a:p>
            <a:r>
              <a:rPr lang="en-US" sz="4000" b="1" dirty="0"/>
              <a:t>How Agency’s ICASS Invoice is Created</a:t>
            </a:r>
            <a:endParaRPr lang="en-US" sz="4000" dirty="0"/>
          </a:p>
        </p:txBody>
      </p:sp>
      <p:sp>
        <p:nvSpPr>
          <p:cNvPr id="2" name="Rectangle 1">
            <a:extLst>
              <a:ext uri="{FF2B5EF4-FFF2-40B4-BE49-F238E27FC236}">
                <a16:creationId xmlns:a16="http://schemas.microsoft.com/office/drawing/2014/main" id="{A7FD32BB-6194-3D83-8D72-E389A64809C5}"/>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3" name="Rectangle 2">
            <a:extLst>
              <a:ext uri="{FF2B5EF4-FFF2-40B4-BE49-F238E27FC236}">
                <a16:creationId xmlns:a16="http://schemas.microsoft.com/office/drawing/2014/main" id="{CDD80D87-9D49-6C25-7293-D7978D4061D6}"/>
              </a:ext>
            </a:extLst>
          </p:cNvPr>
          <p:cNvSpPr/>
          <p:nvPr/>
        </p:nvSpPr>
        <p:spPr>
          <a:xfrm>
            <a:off x="629742" y="115579"/>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 name="Rectangle 5">
            <a:extLst>
              <a:ext uri="{FF2B5EF4-FFF2-40B4-BE49-F238E27FC236}">
                <a16:creationId xmlns:a16="http://schemas.microsoft.com/office/drawing/2014/main" id="{57189546-D276-68E9-BB93-A3BA2A866FC7}"/>
              </a:ext>
            </a:extLst>
          </p:cNvPr>
          <p:cNvSpPr/>
          <p:nvPr/>
        </p:nvSpPr>
        <p:spPr>
          <a:xfrm>
            <a:off x="1528762" y="228390"/>
            <a:ext cx="9131218" cy="769441"/>
          </a:xfrm>
          <a:prstGeom prst="rect">
            <a:avLst/>
          </a:prstGeom>
        </p:spPr>
        <p:txBody>
          <a:bodyPr wrap="none">
            <a:spAutoFit/>
          </a:bodyPr>
          <a:lstStyle/>
          <a:p>
            <a:r>
              <a:rPr lang="en-US" sz="4400" b="1" dirty="0">
                <a:solidFill>
                  <a:schemeClr val="bg1"/>
                </a:solidFill>
              </a:rPr>
              <a:t>How Agency’s ICASS Invoice is Created</a:t>
            </a:r>
            <a:endParaRPr lang="en-US" sz="4400" dirty="0">
              <a:solidFill>
                <a:schemeClr val="bg1"/>
              </a:solidFill>
            </a:endParaRPr>
          </a:p>
        </p:txBody>
      </p:sp>
    </p:spTree>
    <p:extLst>
      <p:ext uri="{BB962C8B-B14F-4D97-AF65-F5344CB8AC3E}">
        <p14:creationId xmlns:p14="http://schemas.microsoft.com/office/powerpoint/2010/main" val="1731585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79EE5D6-1E18-9589-B387-FA501B14DDBA}"/>
              </a:ext>
            </a:extLst>
          </p:cNvPr>
          <p:cNvSpPr/>
          <p:nvPr/>
        </p:nvSpPr>
        <p:spPr>
          <a:xfrm>
            <a:off x="6187165"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9" name="Freeform: Shape 8">
            <a:extLst>
              <a:ext uri="{FF2B5EF4-FFF2-40B4-BE49-F238E27FC236}">
                <a16:creationId xmlns:a16="http://schemas.microsoft.com/office/drawing/2014/main" id="{3066FA51-A4CD-4D80-E284-8B5479A93761}"/>
              </a:ext>
            </a:extLst>
          </p:cNvPr>
          <p:cNvSpPr/>
          <p:nvPr/>
        </p:nvSpPr>
        <p:spPr>
          <a:xfrm rot="9889286" flipH="1">
            <a:off x="7446865" y="-874120"/>
            <a:ext cx="5725168" cy="431769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6" name="Rectangle 2">
            <a:extLst>
              <a:ext uri="{FF2B5EF4-FFF2-40B4-BE49-F238E27FC236}">
                <a16:creationId xmlns:a16="http://schemas.microsoft.com/office/drawing/2014/main" id="{B2BD91A4-97E1-4BEC-98DE-92ADC5541202}"/>
              </a:ext>
            </a:extLst>
          </p:cNvPr>
          <p:cNvSpPr>
            <a:spLocks noGrp="1" noChangeArrowheads="1"/>
          </p:cNvSpPr>
          <p:nvPr>
            <p:ph type="title"/>
          </p:nvPr>
        </p:nvSpPr>
        <p:spPr>
          <a:xfrm>
            <a:off x="699052" y="878438"/>
            <a:ext cx="10793895" cy="990116"/>
          </a:xfrm>
        </p:spPr>
        <p:txBody>
          <a:bodyPr>
            <a:noAutofit/>
          </a:bodyPr>
          <a:lstStyle/>
          <a:p>
            <a:pPr algn="ctr">
              <a:defRPr/>
            </a:pPr>
            <a:r>
              <a:rPr lang="en-US" sz="3200" dirty="0"/>
              <a:t>What </a:t>
            </a:r>
            <a:r>
              <a:rPr lang="en-US" sz="3600" i="1" u="sng" dirty="0"/>
              <a:t>e</a:t>
            </a:r>
            <a:r>
              <a:rPr lang="en-US" sz="3600" b="1" i="1" u="sng" dirty="0"/>
              <a:t>lse</a:t>
            </a:r>
            <a:r>
              <a:rPr lang="en-US" sz="3200" i="1" dirty="0"/>
              <a:t> </a:t>
            </a:r>
            <a:r>
              <a:rPr lang="en-US" sz="3200" dirty="0"/>
              <a:t>Is Included in Agency’s ICASS invoice?</a:t>
            </a:r>
          </a:p>
        </p:txBody>
      </p:sp>
      <p:sp>
        <p:nvSpPr>
          <p:cNvPr id="15364" name="Rectangle 3"/>
          <p:cNvSpPr>
            <a:spLocks noGrp="1" noChangeArrowheads="1"/>
          </p:cNvSpPr>
          <p:nvPr>
            <p:ph idx="1"/>
          </p:nvPr>
        </p:nvSpPr>
        <p:spPr>
          <a:xfrm>
            <a:off x="397565" y="1868554"/>
            <a:ext cx="11375335" cy="4856923"/>
          </a:xfrm>
          <a:solidFill>
            <a:schemeClr val="accent1">
              <a:lumMod val="20000"/>
              <a:lumOff val="80000"/>
            </a:schemeClr>
          </a:solidFill>
        </p:spPr>
        <p:txBody>
          <a:bodyPr>
            <a:noAutofit/>
          </a:bodyPr>
          <a:lstStyle/>
          <a:p>
            <a:pPr marL="347755" indent="-347755">
              <a:buClr>
                <a:srgbClr val="FF0000"/>
              </a:buClr>
              <a:buNone/>
              <a:defRPr/>
            </a:pPr>
            <a:r>
              <a:rPr lang="en-US" sz="2300" b="1" dirty="0">
                <a:solidFill>
                  <a:schemeClr val="tx2">
                    <a:lumMod val="50000"/>
                  </a:schemeClr>
                </a:solidFill>
                <a:latin typeface="+mj-lt"/>
              </a:rPr>
              <a:t>Besides the… </a:t>
            </a:r>
          </a:p>
          <a:p>
            <a:pPr marL="347755" indent="-347755">
              <a:buClr>
                <a:srgbClr val="FF0000"/>
              </a:buClr>
              <a:buNone/>
              <a:defRPr/>
            </a:pPr>
            <a:r>
              <a:rPr lang="en-US" sz="2300" b="1" dirty="0">
                <a:solidFill>
                  <a:schemeClr val="tx2">
                    <a:lumMod val="50000"/>
                  </a:schemeClr>
                </a:solidFill>
                <a:latin typeface="+mj-lt"/>
              </a:rPr>
              <a:t>1)	Cost of the services subscribed to by </a:t>
            </a:r>
            <a:r>
              <a:rPr lang="en-US" sz="2300" b="1" dirty="0">
                <a:solidFill>
                  <a:srgbClr val="C0504D"/>
                </a:solidFill>
                <a:latin typeface="+mj-lt"/>
              </a:rPr>
              <a:t>Agency and</a:t>
            </a:r>
          </a:p>
          <a:p>
            <a:pPr marL="347755" indent="-347755">
              <a:buClr>
                <a:srgbClr val="FF0000"/>
              </a:buClr>
              <a:buNone/>
              <a:defRPr/>
            </a:pPr>
            <a:r>
              <a:rPr lang="en-US" sz="2300" b="1" dirty="0">
                <a:solidFill>
                  <a:schemeClr val="tx2">
                    <a:lumMod val="50000"/>
                  </a:schemeClr>
                </a:solidFill>
                <a:latin typeface="+mj-lt"/>
              </a:rPr>
              <a:t>2)	</a:t>
            </a:r>
            <a:r>
              <a:rPr lang="en-US" sz="2300" b="1" dirty="0">
                <a:solidFill>
                  <a:srgbClr val="C0504D"/>
                </a:solidFill>
                <a:latin typeface="+mj-lt"/>
              </a:rPr>
              <a:t>Agency’s</a:t>
            </a:r>
            <a:r>
              <a:rPr lang="en-US" sz="2300" b="1" dirty="0">
                <a:latin typeface="+mj-lt"/>
              </a:rPr>
              <a:t> </a:t>
            </a:r>
            <a:r>
              <a:rPr lang="en-US" sz="2300" b="1" dirty="0">
                <a:solidFill>
                  <a:schemeClr val="tx2">
                    <a:lumMod val="50000"/>
                  </a:schemeClr>
                </a:solidFill>
                <a:latin typeface="+mj-lt"/>
              </a:rPr>
              <a:t>portion of the cost of services subscribed to by the Service Providers.</a:t>
            </a:r>
          </a:p>
          <a:p>
            <a:pPr marL="0" indent="0">
              <a:buClr>
                <a:srgbClr val="FF0000"/>
              </a:buClr>
              <a:buNone/>
              <a:defRPr/>
            </a:pPr>
            <a:endParaRPr lang="en-US" sz="2300" b="1" dirty="0">
              <a:solidFill>
                <a:srgbClr val="C0504D"/>
              </a:solidFill>
              <a:latin typeface="+mj-lt"/>
            </a:endParaRPr>
          </a:p>
          <a:p>
            <a:pPr marL="0" indent="0">
              <a:buClr>
                <a:srgbClr val="FF0000"/>
              </a:buClr>
              <a:buNone/>
              <a:defRPr/>
            </a:pPr>
            <a:r>
              <a:rPr lang="en-US" sz="2300" b="1" dirty="0">
                <a:solidFill>
                  <a:srgbClr val="C0504D"/>
                </a:solidFill>
                <a:latin typeface="+mj-lt"/>
              </a:rPr>
              <a:t>ICASS Redistribution – Important Note</a:t>
            </a:r>
          </a:p>
          <a:p>
            <a:pPr lvl="1">
              <a:buClr>
                <a:srgbClr val="FF0000"/>
              </a:buClr>
              <a:buFont typeface="Arial" panose="020B0604020202020204" pitchFamily="34" charset="0"/>
              <a:buChar char="•"/>
              <a:defRPr/>
            </a:pPr>
            <a:r>
              <a:rPr lang="en-US" sz="2300" b="1" dirty="0">
                <a:solidFill>
                  <a:schemeClr val="tx2">
                    <a:lumMod val="50000"/>
                  </a:schemeClr>
                </a:solidFill>
                <a:latin typeface="+mj-lt"/>
              </a:rPr>
              <a:t>ICASS service provider staff </a:t>
            </a:r>
            <a:r>
              <a:rPr lang="en-US" sz="2300" b="1" dirty="0">
                <a:solidFill>
                  <a:srgbClr val="C0504D"/>
                </a:solidFill>
                <a:latin typeface="+mj-lt"/>
              </a:rPr>
              <a:t>also use</a:t>
            </a:r>
            <a:r>
              <a:rPr lang="en-US" sz="2300" b="1" dirty="0">
                <a:solidFill>
                  <a:srgbClr val="9BBB59"/>
                </a:solidFill>
                <a:latin typeface="+mj-lt"/>
              </a:rPr>
              <a:t> </a:t>
            </a:r>
            <a:r>
              <a:rPr lang="en-US" sz="2300" b="1" dirty="0">
                <a:solidFill>
                  <a:schemeClr val="tx2">
                    <a:lumMod val="50000"/>
                  </a:schemeClr>
                </a:solidFill>
                <a:latin typeface="+mj-lt"/>
              </a:rPr>
              <a:t>services.</a:t>
            </a:r>
          </a:p>
          <a:p>
            <a:pPr lvl="1">
              <a:buClr>
                <a:srgbClr val="FF0000"/>
              </a:buClr>
              <a:buFont typeface="Arial" panose="020B0604020202020204" pitchFamily="34" charset="0"/>
              <a:buChar char="•"/>
              <a:defRPr/>
            </a:pPr>
            <a:r>
              <a:rPr lang="en-US" sz="2300" b="1" dirty="0">
                <a:solidFill>
                  <a:schemeClr val="tx2">
                    <a:lumMod val="50000"/>
                  </a:schemeClr>
                </a:solidFill>
                <a:latin typeface="+mj-lt"/>
              </a:rPr>
              <a:t>ICASS does </a:t>
            </a:r>
            <a:r>
              <a:rPr lang="en-US" sz="2300" b="1" dirty="0">
                <a:solidFill>
                  <a:srgbClr val="C0504D"/>
                </a:solidFill>
                <a:latin typeface="+mj-lt"/>
              </a:rPr>
              <a:t>not have </a:t>
            </a:r>
            <a:r>
              <a:rPr lang="en-US" sz="2300" b="1" dirty="0">
                <a:solidFill>
                  <a:schemeClr val="tx2">
                    <a:lumMod val="50000"/>
                  </a:schemeClr>
                </a:solidFill>
                <a:latin typeface="+mj-lt"/>
              </a:rPr>
              <a:t>its own funds (appropriation). </a:t>
            </a:r>
          </a:p>
          <a:p>
            <a:pPr lvl="1">
              <a:buClr>
                <a:srgbClr val="FF0000"/>
              </a:buClr>
              <a:buFont typeface="Arial" panose="020B0604020202020204" pitchFamily="34" charset="0"/>
              <a:buChar char="•"/>
              <a:defRPr/>
            </a:pPr>
            <a:r>
              <a:rPr lang="en-US" sz="2300" b="1" dirty="0">
                <a:solidFill>
                  <a:schemeClr val="tx2">
                    <a:lumMod val="50000"/>
                  </a:schemeClr>
                </a:solidFill>
                <a:latin typeface="+mj-lt"/>
              </a:rPr>
              <a:t>The services that ICASS staff consume are charged to the ICASS customers that </a:t>
            </a:r>
            <a:r>
              <a:rPr lang="en-US" sz="2300" b="1" dirty="0">
                <a:solidFill>
                  <a:srgbClr val="C0504D"/>
                </a:solidFill>
                <a:latin typeface="+mj-lt"/>
              </a:rPr>
              <a:t>DO</a:t>
            </a:r>
            <a:r>
              <a:rPr lang="en-US" sz="2300" b="1" dirty="0">
                <a:solidFill>
                  <a:schemeClr val="tx2">
                    <a:lumMod val="50000"/>
                  </a:schemeClr>
                </a:solidFill>
                <a:latin typeface="+mj-lt"/>
              </a:rPr>
              <a:t> have an appropriation.</a:t>
            </a:r>
          </a:p>
        </p:txBody>
      </p:sp>
      <p:sp>
        <p:nvSpPr>
          <p:cNvPr id="4" name="Rectangle 3">
            <a:extLst>
              <a:ext uri="{FF2B5EF4-FFF2-40B4-BE49-F238E27FC236}">
                <a16:creationId xmlns:a16="http://schemas.microsoft.com/office/drawing/2014/main" id="{9854E940-37DB-4F49-ACB9-46F77E9FD606}"/>
              </a:ext>
            </a:extLst>
          </p:cNvPr>
          <p:cNvSpPr/>
          <p:nvPr/>
        </p:nvSpPr>
        <p:spPr>
          <a:xfrm>
            <a:off x="397565" y="3984170"/>
            <a:ext cx="11396870" cy="2804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1750FC-D43C-CFC2-D21B-632C9594E4C3}"/>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3" name="Rectangle 2">
            <a:extLst>
              <a:ext uri="{FF2B5EF4-FFF2-40B4-BE49-F238E27FC236}">
                <a16:creationId xmlns:a16="http://schemas.microsoft.com/office/drawing/2014/main" id="{52E58599-1299-E349-D8BD-2FA378B49958}"/>
              </a:ext>
            </a:extLst>
          </p:cNvPr>
          <p:cNvSpPr/>
          <p:nvPr/>
        </p:nvSpPr>
        <p:spPr>
          <a:xfrm>
            <a:off x="699052" y="73934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1" name="Rectangle 2">
            <a:extLst>
              <a:ext uri="{FF2B5EF4-FFF2-40B4-BE49-F238E27FC236}">
                <a16:creationId xmlns:a16="http://schemas.microsoft.com/office/drawing/2014/main" id="{A2CB4062-36D9-9CD0-C996-145E5DDFFCB0}"/>
              </a:ext>
            </a:extLst>
          </p:cNvPr>
          <p:cNvSpPr txBox="1">
            <a:spLocks noChangeArrowheads="1"/>
          </p:cNvSpPr>
          <p:nvPr/>
        </p:nvSpPr>
        <p:spPr>
          <a:xfrm>
            <a:off x="766733" y="744297"/>
            <a:ext cx="10793895" cy="99011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defRPr/>
            </a:pPr>
            <a:r>
              <a:rPr lang="en-US" sz="4000" dirty="0">
                <a:solidFill>
                  <a:schemeClr val="bg1"/>
                </a:solidFill>
              </a:rPr>
              <a:t>What </a:t>
            </a:r>
            <a:r>
              <a:rPr lang="en-US" sz="4000" i="1" u="sng" dirty="0">
                <a:solidFill>
                  <a:schemeClr val="bg1"/>
                </a:solidFill>
              </a:rPr>
              <a:t>else</a:t>
            </a:r>
            <a:r>
              <a:rPr lang="en-US" sz="4000" i="1" dirty="0">
                <a:solidFill>
                  <a:schemeClr val="bg1"/>
                </a:solidFill>
              </a:rPr>
              <a:t> </a:t>
            </a:r>
            <a:r>
              <a:rPr lang="en-US" sz="4000" dirty="0">
                <a:solidFill>
                  <a:schemeClr val="bg1"/>
                </a:solidFill>
              </a:rPr>
              <a:t>Is Included in Agency’s ICASS invoice?</a:t>
            </a:r>
          </a:p>
        </p:txBody>
      </p:sp>
    </p:spTree>
    <p:extLst>
      <p:ext uri="{BB962C8B-B14F-4D97-AF65-F5344CB8AC3E}">
        <p14:creationId xmlns:p14="http://schemas.microsoft.com/office/powerpoint/2010/main" val="912408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E96150B-4336-5FFF-860D-BA97FF136F0D}"/>
              </a:ext>
            </a:extLst>
          </p:cNvPr>
          <p:cNvSpPr/>
          <p:nvPr/>
        </p:nvSpPr>
        <p:spPr>
          <a:xfrm>
            <a:off x="6187165"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0" name="Freeform: Shape 9">
            <a:extLst>
              <a:ext uri="{FF2B5EF4-FFF2-40B4-BE49-F238E27FC236}">
                <a16:creationId xmlns:a16="http://schemas.microsoft.com/office/drawing/2014/main" id="{7EF56FAC-57A7-FE19-6354-C89805E26E96}"/>
              </a:ext>
            </a:extLst>
          </p:cNvPr>
          <p:cNvSpPr/>
          <p:nvPr/>
        </p:nvSpPr>
        <p:spPr>
          <a:xfrm rot="9889286" flipH="1">
            <a:off x="7446865" y="-874120"/>
            <a:ext cx="5725168" cy="431769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15364" name="Rectangle 3"/>
          <p:cNvSpPr>
            <a:spLocks noGrp="1" noChangeArrowheads="1"/>
          </p:cNvSpPr>
          <p:nvPr>
            <p:ph idx="1"/>
          </p:nvPr>
        </p:nvSpPr>
        <p:spPr>
          <a:xfrm>
            <a:off x="397565" y="1868554"/>
            <a:ext cx="11375335" cy="4856923"/>
          </a:xfrm>
          <a:solidFill>
            <a:schemeClr val="accent1">
              <a:lumMod val="20000"/>
              <a:lumOff val="80000"/>
            </a:schemeClr>
          </a:solidFill>
        </p:spPr>
        <p:txBody>
          <a:bodyPr>
            <a:noAutofit/>
          </a:bodyPr>
          <a:lstStyle/>
          <a:p>
            <a:pPr marL="347755" indent="-347755">
              <a:buClr>
                <a:srgbClr val="FF0000"/>
              </a:buClr>
              <a:buNone/>
              <a:defRPr/>
            </a:pPr>
            <a:r>
              <a:rPr lang="en-US" sz="2300" b="1" dirty="0">
                <a:solidFill>
                  <a:schemeClr val="tx2">
                    <a:lumMod val="50000"/>
                  </a:schemeClr>
                </a:solidFill>
                <a:latin typeface="+mj-lt"/>
              </a:rPr>
              <a:t>Besides the… </a:t>
            </a:r>
          </a:p>
          <a:p>
            <a:pPr marL="347755" indent="-347755">
              <a:buClr>
                <a:srgbClr val="FF0000"/>
              </a:buClr>
              <a:buNone/>
              <a:defRPr/>
            </a:pPr>
            <a:r>
              <a:rPr lang="en-US" sz="2300" b="1" dirty="0">
                <a:solidFill>
                  <a:schemeClr val="tx2">
                    <a:lumMod val="50000"/>
                  </a:schemeClr>
                </a:solidFill>
                <a:latin typeface="+mj-lt"/>
              </a:rPr>
              <a:t>1)	Cost of the services subscribed to by </a:t>
            </a:r>
            <a:r>
              <a:rPr lang="en-US" sz="2300" b="1" dirty="0">
                <a:solidFill>
                  <a:srgbClr val="C0504D"/>
                </a:solidFill>
                <a:latin typeface="+mj-lt"/>
              </a:rPr>
              <a:t>Agency and</a:t>
            </a:r>
          </a:p>
          <a:p>
            <a:pPr marL="347755" indent="-347755">
              <a:buClr>
                <a:srgbClr val="FF0000"/>
              </a:buClr>
              <a:buNone/>
              <a:defRPr/>
            </a:pPr>
            <a:r>
              <a:rPr lang="en-US" sz="2300" b="1" dirty="0">
                <a:solidFill>
                  <a:schemeClr val="tx2">
                    <a:lumMod val="50000"/>
                  </a:schemeClr>
                </a:solidFill>
                <a:latin typeface="+mj-lt"/>
              </a:rPr>
              <a:t>2)	</a:t>
            </a:r>
            <a:r>
              <a:rPr lang="en-US" sz="2300" b="1" dirty="0">
                <a:solidFill>
                  <a:srgbClr val="C0504D"/>
                </a:solidFill>
                <a:latin typeface="+mj-lt"/>
              </a:rPr>
              <a:t>Agency’s</a:t>
            </a:r>
            <a:r>
              <a:rPr lang="en-US" sz="2300" b="1" dirty="0">
                <a:latin typeface="+mj-lt"/>
              </a:rPr>
              <a:t> </a:t>
            </a:r>
            <a:r>
              <a:rPr lang="en-US" sz="2300" b="1" dirty="0">
                <a:solidFill>
                  <a:schemeClr val="tx2">
                    <a:lumMod val="50000"/>
                  </a:schemeClr>
                </a:solidFill>
                <a:latin typeface="+mj-lt"/>
              </a:rPr>
              <a:t>portion of the cost of services subscribed to by the Service Providers.</a:t>
            </a:r>
          </a:p>
          <a:p>
            <a:pPr marL="0" indent="0">
              <a:buClr>
                <a:srgbClr val="FF0000"/>
              </a:buClr>
              <a:buNone/>
              <a:defRPr/>
            </a:pPr>
            <a:endParaRPr lang="en-US" sz="2300" b="1" dirty="0">
              <a:solidFill>
                <a:srgbClr val="C0504D"/>
              </a:solidFill>
              <a:latin typeface="+mj-lt"/>
            </a:endParaRPr>
          </a:p>
          <a:p>
            <a:pPr marL="0" indent="0">
              <a:buClr>
                <a:srgbClr val="FF0000"/>
              </a:buClr>
              <a:buNone/>
              <a:defRPr/>
            </a:pPr>
            <a:r>
              <a:rPr lang="en-US" sz="2300" b="1" dirty="0" err="1">
                <a:solidFill>
                  <a:srgbClr val="C0504D"/>
                </a:solidFill>
                <a:latin typeface="+mj-lt"/>
              </a:rPr>
              <a:t>ICASS</a:t>
            </a:r>
            <a:r>
              <a:rPr lang="en-US" sz="2300" b="1" dirty="0">
                <a:solidFill>
                  <a:srgbClr val="C0504D"/>
                </a:solidFill>
                <a:latin typeface="+mj-lt"/>
              </a:rPr>
              <a:t> Redistribution – Important Note</a:t>
            </a:r>
          </a:p>
          <a:p>
            <a:pPr lvl="1">
              <a:buClr>
                <a:srgbClr val="FF0000"/>
              </a:buClr>
              <a:buFont typeface="Arial" panose="020B0604020202020204" pitchFamily="34" charset="0"/>
              <a:buChar char="•"/>
              <a:defRPr/>
            </a:pPr>
            <a:r>
              <a:rPr lang="en-US" sz="2300" b="1" dirty="0" err="1">
                <a:solidFill>
                  <a:schemeClr val="tx2">
                    <a:lumMod val="50000"/>
                  </a:schemeClr>
                </a:solidFill>
                <a:latin typeface="+mj-lt"/>
              </a:rPr>
              <a:t>ICASS</a:t>
            </a:r>
            <a:r>
              <a:rPr lang="en-US" sz="2300" b="1" dirty="0">
                <a:solidFill>
                  <a:schemeClr val="tx2">
                    <a:lumMod val="50000"/>
                  </a:schemeClr>
                </a:solidFill>
                <a:latin typeface="+mj-lt"/>
              </a:rPr>
              <a:t> service provider staff </a:t>
            </a:r>
            <a:r>
              <a:rPr lang="en-US" sz="2300" b="1" dirty="0">
                <a:solidFill>
                  <a:srgbClr val="C0504D"/>
                </a:solidFill>
                <a:latin typeface="+mj-lt"/>
              </a:rPr>
              <a:t>also use</a:t>
            </a:r>
            <a:r>
              <a:rPr lang="en-US" sz="2300" b="1" dirty="0">
                <a:solidFill>
                  <a:srgbClr val="9BBB59"/>
                </a:solidFill>
                <a:latin typeface="+mj-lt"/>
              </a:rPr>
              <a:t> </a:t>
            </a:r>
            <a:r>
              <a:rPr lang="en-US" sz="2300" b="1" dirty="0">
                <a:solidFill>
                  <a:schemeClr val="tx2">
                    <a:lumMod val="50000"/>
                  </a:schemeClr>
                </a:solidFill>
                <a:latin typeface="+mj-lt"/>
              </a:rPr>
              <a:t>services.</a:t>
            </a:r>
          </a:p>
          <a:p>
            <a:pPr lvl="1">
              <a:buClr>
                <a:srgbClr val="FF0000"/>
              </a:buClr>
              <a:buFont typeface="Arial" panose="020B0604020202020204" pitchFamily="34" charset="0"/>
              <a:buChar char="•"/>
              <a:defRPr/>
            </a:pPr>
            <a:r>
              <a:rPr lang="en-US" sz="2300" b="1" dirty="0" err="1">
                <a:solidFill>
                  <a:schemeClr val="tx2">
                    <a:lumMod val="50000"/>
                  </a:schemeClr>
                </a:solidFill>
                <a:latin typeface="+mj-lt"/>
              </a:rPr>
              <a:t>ICASS</a:t>
            </a:r>
            <a:r>
              <a:rPr lang="en-US" sz="2300" b="1" dirty="0">
                <a:solidFill>
                  <a:schemeClr val="tx2">
                    <a:lumMod val="50000"/>
                  </a:schemeClr>
                </a:solidFill>
                <a:latin typeface="+mj-lt"/>
              </a:rPr>
              <a:t> does </a:t>
            </a:r>
            <a:r>
              <a:rPr lang="en-US" sz="2300" b="1" dirty="0">
                <a:solidFill>
                  <a:srgbClr val="C0504D"/>
                </a:solidFill>
                <a:latin typeface="+mj-lt"/>
              </a:rPr>
              <a:t>not have </a:t>
            </a:r>
            <a:r>
              <a:rPr lang="en-US" sz="2300" b="1" dirty="0">
                <a:solidFill>
                  <a:schemeClr val="tx2">
                    <a:lumMod val="50000"/>
                  </a:schemeClr>
                </a:solidFill>
                <a:latin typeface="+mj-lt"/>
              </a:rPr>
              <a:t>its own funds (appropriation). </a:t>
            </a:r>
          </a:p>
          <a:p>
            <a:pPr lvl="1">
              <a:buClr>
                <a:srgbClr val="FF0000"/>
              </a:buClr>
              <a:buFont typeface="Arial" panose="020B0604020202020204" pitchFamily="34" charset="0"/>
              <a:buChar char="•"/>
              <a:defRPr/>
            </a:pPr>
            <a:r>
              <a:rPr lang="en-US" sz="2300" b="1" dirty="0">
                <a:solidFill>
                  <a:schemeClr val="tx2">
                    <a:lumMod val="50000"/>
                  </a:schemeClr>
                </a:solidFill>
                <a:latin typeface="+mj-lt"/>
              </a:rPr>
              <a:t>The services that </a:t>
            </a:r>
            <a:r>
              <a:rPr lang="en-US" sz="2300" b="1" dirty="0" err="1">
                <a:solidFill>
                  <a:schemeClr val="tx2">
                    <a:lumMod val="50000"/>
                  </a:schemeClr>
                </a:solidFill>
                <a:latin typeface="+mj-lt"/>
              </a:rPr>
              <a:t>ICASS</a:t>
            </a:r>
            <a:r>
              <a:rPr lang="en-US" sz="2300" b="1" dirty="0">
                <a:solidFill>
                  <a:schemeClr val="tx2">
                    <a:lumMod val="50000"/>
                  </a:schemeClr>
                </a:solidFill>
                <a:latin typeface="+mj-lt"/>
              </a:rPr>
              <a:t> staff consume are charged to the </a:t>
            </a:r>
            <a:r>
              <a:rPr lang="en-US" sz="2300" b="1" dirty="0" err="1">
                <a:solidFill>
                  <a:schemeClr val="tx2">
                    <a:lumMod val="50000"/>
                  </a:schemeClr>
                </a:solidFill>
                <a:latin typeface="+mj-lt"/>
              </a:rPr>
              <a:t>ICASS</a:t>
            </a:r>
            <a:r>
              <a:rPr lang="en-US" sz="2300" b="1" dirty="0">
                <a:solidFill>
                  <a:schemeClr val="tx2">
                    <a:lumMod val="50000"/>
                  </a:schemeClr>
                </a:solidFill>
                <a:latin typeface="+mj-lt"/>
              </a:rPr>
              <a:t> customers that </a:t>
            </a:r>
            <a:r>
              <a:rPr lang="en-US" sz="2300" b="1" dirty="0">
                <a:solidFill>
                  <a:srgbClr val="C0504D"/>
                </a:solidFill>
                <a:latin typeface="+mj-lt"/>
              </a:rPr>
              <a:t>DO</a:t>
            </a:r>
            <a:r>
              <a:rPr lang="en-US" sz="2300" b="1" dirty="0">
                <a:solidFill>
                  <a:schemeClr val="tx2">
                    <a:lumMod val="50000"/>
                  </a:schemeClr>
                </a:solidFill>
                <a:latin typeface="+mj-lt"/>
              </a:rPr>
              <a:t> have an appropriation.</a:t>
            </a:r>
          </a:p>
        </p:txBody>
      </p:sp>
      <p:sp>
        <p:nvSpPr>
          <p:cNvPr id="6" name="Rectangle 2">
            <a:extLst>
              <a:ext uri="{FF2B5EF4-FFF2-40B4-BE49-F238E27FC236}">
                <a16:creationId xmlns:a16="http://schemas.microsoft.com/office/drawing/2014/main" id="{B2BD91A4-97E1-4BEC-98DE-92ADC5541202}"/>
              </a:ext>
            </a:extLst>
          </p:cNvPr>
          <p:cNvSpPr>
            <a:spLocks noGrp="1" noChangeArrowheads="1"/>
          </p:cNvSpPr>
          <p:nvPr>
            <p:ph type="title"/>
          </p:nvPr>
        </p:nvSpPr>
        <p:spPr>
          <a:xfrm>
            <a:off x="699052" y="878438"/>
            <a:ext cx="10793895" cy="990116"/>
          </a:xfrm>
        </p:spPr>
        <p:txBody>
          <a:bodyPr>
            <a:noAutofit/>
          </a:bodyPr>
          <a:lstStyle/>
          <a:p>
            <a:pPr algn="ctr">
              <a:defRPr/>
            </a:pPr>
            <a:r>
              <a:rPr lang="en-US" sz="3200" dirty="0"/>
              <a:t>What </a:t>
            </a:r>
            <a:r>
              <a:rPr lang="en-US" sz="3600" i="1" u="sng" dirty="0"/>
              <a:t>e</a:t>
            </a:r>
            <a:r>
              <a:rPr lang="en-US" sz="3600" b="1" i="1" u="sng" dirty="0"/>
              <a:t>lse</a:t>
            </a:r>
            <a:r>
              <a:rPr lang="en-US" sz="3200" i="1" dirty="0"/>
              <a:t> </a:t>
            </a:r>
            <a:r>
              <a:rPr lang="en-US" sz="3200" dirty="0"/>
              <a:t>Is Included in Agency’s ICASS invoice?</a:t>
            </a:r>
          </a:p>
        </p:txBody>
      </p:sp>
      <p:sp>
        <p:nvSpPr>
          <p:cNvPr id="4" name="Rectangle 3">
            <a:extLst>
              <a:ext uri="{FF2B5EF4-FFF2-40B4-BE49-F238E27FC236}">
                <a16:creationId xmlns:a16="http://schemas.microsoft.com/office/drawing/2014/main" id="{FECEBB27-7430-44FB-8A46-885CC1DEF470}"/>
              </a:ext>
            </a:extLst>
          </p:cNvPr>
          <p:cNvSpPr/>
          <p:nvPr/>
        </p:nvSpPr>
        <p:spPr>
          <a:xfrm>
            <a:off x="397565" y="4735286"/>
            <a:ext cx="11511406" cy="2122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ACE334-9964-9B06-C36C-1115747BAFE2}"/>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3" name="Rectangle 2">
            <a:extLst>
              <a:ext uri="{FF2B5EF4-FFF2-40B4-BE49-F238E27FC236}">
                <a16:creationId xmlns:a16="http://schemas.microsoft.com/office/drawing/2014/main" id="{4C58F4DF-2ABF-A33F-132B-7A56E53EBE39}"/>
              </a:ext>
            </a:extLst>
          </p:cNvPr>
          <p:cNvSpPr/>
          <p:nvPr/>
        </p:nvSpPr>
        <p:spPr>
          <a:xfrm>
            <a:off x="699052" y="73934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5" name="Rectangle 2">
            <a:extLst>
              <a:ext uri="{FF2B5EF4-FFF2-40B4-BE49-F238E27FC236}">
                <a16:creationId xmlns:a16="http://schemas.microsoft.com/office/drawing/2014/main" id="{0884371E-48B9-E732-F4B7-9FE6072B33A2}"/>
              </a:ext>
            </a:extLst>
          </p:cNvPr>
          <p:cNvSpPr txBox="1">
            <a:spLocks noChangeArrowheads="1"/>
          </p:cNvSpPr>
          <p:nvPr/>
        </p:nvSpPr>
        <p:spPr>
          <a:xfrm>
            <a:off x="766733" y="744297"/>
            <a:ext cx="10793895" cy="99011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defRPr/>
            </a:pPr>
            <a:r>
              <a:rPr lang="en-US" sz="4000" dirty="0">
                <a:solidFill>
                  <a:schemeClr val="bg1"/>
                </a:solidFill>
              </a:rPr>
              <a:t>What </a:t>
            </a:r>
            <a:r>
              <a:rPr lang="en-US" sz="4000" i="1" u="sng" dirty="0">
                <a:solidFill>
                  <a:schemeClr val="bg1"/>
                </a:solidFill>
              </a:rPr>
              <a:t>else</a:t>
            </a:r>
            <a:r>
              <a:rPr lang="en-US" sz="4000" i="1" dirty="0">
                <a:solidFill>
                  <a:schemeClr val="bg1"/>
                </a:solidFill>
              </a:rPr>
              <a:t> </a:t>
            </a:r>
            <a:r>
              <a:rPr lang="en-US" sz="4000" dirty="0">
                <a:solidFill>
                  <a:schemeClr val="bg1"/>
                </a:solidFill>
              </a:rPr>
              <a:t>Is Included in Agency’s ICASS invoice?</a:t>
            </a:r>
          </a:p>
        </p:txBody>
      </p:sp>
    </p:spTree>
    <p:extLst>
      <p:ext uri="{BB962C8B-B14F-4D97-AF65-F5344CB8AC3E}">
        <p14:creationId xmlns:p14="http://schemas.microsoft.com/office/powerpoint/2010/main" val="1967116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BB58B74-5B3C-87C3-F2C3-8FA83B082276}"/>
              </a:ext>
            </a:extLst>
          </p:cNvPr>
          <p:cNvSpPr/>
          <p:nvPr/>
        </p:nvSpPr>
        <p:spPr>
          <a:xfrm>
            <a:off x="6187165"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8" name="Freeform: Shape 7">
            <a:extLst>
              <a:ext uri="{FF2B5EF4-FFF2-40B4-BE49-F238E27FC236}">
                <a16:creationId xmlns:a16="http://schemas.microsoft.com/office/drawing/2014/main" id="{CCB50414-9D54-A4B1-E52A-D9159CAB1E04}"/>
              </a:ext>
            </a:extLst>
          </p:cNvPr>
          <p:cNvSpPr/>
          <p:nvPr/>
        </p:nvSpPr>
        <p:spPr>
          <a:xfrm rot="9889286" flipH="1">
            <a:off x="7446865" y="-874120"/>
            <a:ext cx="5725168" cy="431769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15364" name="Rectangle 3"/>
          <p:cNvSpPr>
            <a:spLocks noGrp="1" noChangeArrowheads="1"/>
          </p:cNvSpPr>
          <p:nvPr>
            <p:ph idx="1"/>
          </p:nvPr>
        </p:nvSpPr>
        <p:spPr>
          <a:xfrm>
            <a:off x="397565" y="1868554"/>
            <a:ext cx="11375335" cy="3770245"/>
          </a:xfrm>
          <a:solidFill>
            <a:schemeClr val="accent1">
              <a:lumMod val="20000"/>
              <a:lumOff val="80000"/>
            </a:schemeClr>
          </a:solidFill>
        </p:spPr>
        <p:txBody>
          <a:bodyPr>
            <a:noAutofit/>
          </a:bodyPr>
          <a:lstStyle/>
          <a:p>
            <a:pPr marL="347755" indent="-347755">
              <a:buClr>
                <a:srgbClr val="FF0000"/>
              </a:buClr>
              <a:buNone/>
              <a:defRPr/>
            </a:pPr>
            <a:r>
              <a:rPr lang="en-US" sz="2300" b="1">
                <a:solidFill>
                  <a:schemeClr val="tx2">
                    <a:lumMod val="50000"/>
                  </a:schemeClr>
                </a:solidFill>
                <a:latin typeface="+mj-lt"/>
              </a:rPr>
              <a:t>Besides the… </a:t>
            </a:r>
          </a:p>
          <a:p>
            <a:pPr marL="347755" indent="-347755">
              <a:buClr>
                <a:srgbClr val="FF0000"/>
              </a:buClr>
              <a:buNone/>
              <a:defRPr/>
            </a:pPr>
            <a:r>
              <a:rPr lang="en-US" sz="2300" b="1">
                <a:solidFill>
                  <a:schemeClr val="tx2">
                    <a:lumMod val="50000"/>
                  </a:schemeClr>
                </a:solidFill>
                <a:latin typeface="+mj-lt"/>
              </a:rPr>
              <a:t>1)	Cost of the services subscribed to by </a:t>
            </a:r>
            <a:r>
              <a:rPr lang="en-US" sz="2300" b="1">
                <a:solidFill>
                  <a:srgbClr val="C0504D"/>
                </a:solidFill>
                <a:latin typeface="+mj-lt"/>
              </a:rPr>
              <a:t>Agency and</a:t>
            </a:r>
          </a:p>
          <a:p>
            <a:pPr marL="347755" indent="-347755">
              <a:buClr>
                <a:srgbClr val="FF0000"/>
              </a:buClr>
              <a:buNone/>
              <a:defRPr/>
            </a:pPr>
            <a:r>
              <a:rPr lang="en-US" sz="2300" b="1">
                <a:solidFill>
                  <a:schemeClr val="tx2">
                    <a:lumMod val="50000"/>
                  </a:schemeClr>
                </a:solidFill>
                <a:latin typeface="+mj-lt"/>
              </a:rPr>
              <a:t>2)	</a:t>
            </a:r>
            <a:r>
              <a:rPr lang="en-US" sz="2300" b="1">
                <a:solidFill>
                  <a:srgbClr val="C0504D"/>
                </a:solidFill>
                <a:latin typeface="+mj-lt"/>
              </a:rPr>
              <a:t>Agency’s</a:t>
            </a:r>
            <a:r>
              <a:rPr lang="en-US" sz="2300" b="1">
                <a:latin typeface="+mj-lt"/>
              </a:rPr>
              <a:t> </a:t>
            </a:r>
            <a:r>
              <a:rPr lang="en-US" sz="2300" b="1">
                <a:solidFill>
                  <a:schemeClr val="tx2">
                    <a:lumMod val="50000"/>
                  </a:schemeClr>
                </a:solidFill>
                <a:latin typeface="+mj-lt"/>
              </a:rPr>
              <a:t>portion of the cost of services subscribed to by the Service Providers.</a:t>
            </a:r>
          </a:p>
          <a:p>
            <a:pPr marL="0" indent="0">
              <a:buClr>
                <a:srgbClr val="FF0000"/>
              </a:buClr>
              <a:buNone/>
              <a:defRPr/>
            </a:pPr>
            <a:endParaRPr lang="en-US" sz="2300" b="1">
              <a:solidFill>
                <a:srgbClr val="C0504D"/>
              </a:solidFill>
              <a:latin typeface="+mj-lt"/>
            </a:endParaRPr>
          </a:p>
          <a:p>
            <a:pPr marL="0" indent="0">
              <a:buClr>
                <a:srgbClr val="FF0000"/>
              </a:buClr>
              <a:buNone/>
              <a:defRPr/>
            </a:pPr>
            <a:r>
              <a:rPr lang="en-US" sz="2300" b="1">
                <a:solidFill>
                  <a:srgbClr val="C0504D"/>
                </a:solidFill>
                <a:latin typeface="+mj-lt"/>
              </a:rPr>
              <a:t>ICASS Redistribution – Important Note</a:t>
            </a:r>
          </a:p>
          <a:p>
            <a:pPr lvl="1">
              <a:buClr>
                <a:srgbClr val="FF0000"/>
              </a:buClr>
              <a:buFont typeface="Arial" panose="020B0604020202020204" pitchFamily="34" charset="0"/>
              <a:buChar char="•"/>
              <a:defRPr/>
            </a:pPr>
            <a:r>
              <a:rPr lang="en-US" sz="2300" b="1">
                <a:solidFill>
                  <a:schemeClr val="tx2">
                    <a:lumMod val="50000"/>
                  </a:schemeClr>
                </a:solidFill>
                <a:latin typeface="+mj-lt"/>
              </a:rPr>
              <a:t>ICASS service provider staff </a:t>
            </a:r>
            <a:r>
              <a:rPr lang="en-US" sz="2300" b="1">
                <a:solidFill>
                  <a:srgbClr val="C0504D"/>
                </a:solidFill>
                <a:latin typeface="+mj-lt"/>
              </a:rPr>
              <a:t>also use</a:t>
            </a:r>
            <a:r>
              <a:rPr lang="en-US" sz="2300" b="1">
                <a:solidFill>
                  <a:srgbClr val="9BBB59"/>
                </a:solidFill>
                <a:latin typeface="+mj-lt"/>
              </a:rPr>
              <a:t> </a:t>
            </a:r>
            <a:r>
              <a:rPr lang="en-US" sz="2300" b="1">
                <a:solidFill>
                  <a:schemeClr val="tx2">
                    <a:lumMod val="50000"/>
                  </a:schemeClr>
                </a:solidFill>
                <a:latin typeface="+mj-lt"/>
              </a:rPr>
              <a:t>services.</a:t>
            </a:r>
          </a:p>
          <a:p>
            <a:pPr lvl="1">
              <a:buClr>
                <a:srgbClr val="FF0000"/>
              </a:buClr>
              <a:buFont typeface="Arial" panose="020B0604020202020204" pitchFamily="34" charset="0"/>
              <a:buChar char="•"/>
              <a:defRPr/>
            </a:pPr>
            <a:r>
              <a:rPr lang="en-US" sz="2300" b="1">
                <a:solidFill>
                  <a:schemeClr val="tx2">
                    <a:lumMod val="50000"/>
                  </a:schemeClr>
                </a:solidFill>
                <a:latin typeface="+mj-lt"/>
              </a:rPr>
              <a:t>ICASS does </a:t>
            </a:r>
            <a:r>
              <a:rPr lang="en-US" sz="2300" b="1">
                <a:solidFill>
                  <a:srgbClr val="C0504D"/>
                </a:solidFill>
                <a:latin typeface="+mj-lt"/>
              </a:rPr>
              <a:t>not have </a:t>
            </a:r>
            <a:r>
              <a:rPr lang="en-US" sz="2300" b="1">
                <a:solidFill>
                  <a:schemeClr val="tx2">
                    <a:lumMod val="50000"/>
                  </a:schemeClr>
                </a:solidFill>
                <a:latin typeface="+mj-lt"/>
              </a:rPr>
              <a:t>its own funds (appropriation). </a:t>
            </a:r>
          </a:p>
          <a:p>
            <a:pPr lvl="1">
              <a:buClr>
                <a:srgbClr val="FF0000"/>
              </a:buClr>
              <a:buFont typeface="Arial" panose="020B0604020202020204" pitchFamily="34" charset="0"/>
              <a:buChar char="•"/>
              <a:defRPr/>
            </a:pPr>
            <a:r>
              <a:rPr lang="en-US" sz="2300" b="1">
                <a:solidFill>
                  <a:schemeClr val="tx2">
                    <a:lumMod val="50000"/>
                  </a:schemeClr>
                </a:solidFill>
                <a:latin typeface="+mj-lt"/>
              </a:rPr>
              <a:t>The services that ICASS staff consume are charged to the ICASS customers that </a:t>
            </a:r>
            <a:r>
              <a:rPr lang="en-US" sz="2300" b="1">
                <a:solidFill>
                  <a:srgbClr val="C0504D"/>
                </a:solidFill>
                <a:latin typeface="+mj-lt"/>
              </a:rPr>
              <a:t>DO</a:t>
            </a:r>
            <a:r>
              <a:rPr lang="en-US" sz="2300" b="1">
                <a:solidFill>
                  <a:schemeClr val="tx2">
                    <a:lumMod val="50000"/>
                  </a:schemeClr>
                </a:solidFill>
                <a:latin typeface="+mj-lt"/>
              </a:rPr>
              <a:t> have an appropriation.</a:t>
            </a:r>
          </a:p>
        </p:txBody>
      </p:sp>
      <p:sp>
        <p:nvSpPr>
          <p:cNvPr id="6" name="Rectangle 2">
            <a:extLst>
              <a:ext uri="{FF2B5EF4-FFF2-40B4-BE49-F238E27FC236}">
                <a16:creationId xmlns:a16="http://schemas.microsoft.com/office/drawing/2014/main" id="{B2BD91A4-97E1-4BEC-98DE-92ADC5541202}"/>
              </a:ext>
            </a:extLst>
          </p:cNvPr>
          <p:cNvSpPr>
            <a:spLocks noGrp="1" noChangeArrowheads="1"/>
          </p:cNvSpPr>
          <p:nvPr>
            <p:ph type="title"/>
          </p:nvPr>
        </p:nvSpPr>
        <p:spPr>
          <a:xfrm>
            <a:off x="699052" y="878438"/>
            <a:ext cx="10793895" cy="990116"/>
          </a:xfrm>
        </p:spPr>
        <p:txBody>
          <a:bodyPr>
            <a:noAutofit/>
          </a:bodyPr>
          <a:lstStyle/>
          <a:p>
            <a:pPr algn="ctr">
              <a:defRPr/>
            </a:pPr>
            <a:r>
              <a:rPr lang="en-US" sz="3200" dirty="0"/>
              <a:t>What </a:t>
            </a:r>
            <a:r>
              <a:rPr lang="en-US" sz="3600" i="1" u="sng" dirty="0"/>
              <a:t>e</a:t>
            </a:r>
            <a:r>
              <a:rPr lang="en-US" sz="3600" b="1" i="1" u="sng" dirty="0"/>
              <a:t>lse</a:t>
            </a:r>
            <a:r>
              <a:rPr lang="en-US" sz="3200" i="1" dirty="0"/>
              <a:t> </a:t>
            </a:r>
            <a:r>
              <a:rPr lang="en-US" sz="3200" dirty="0"/>
              <a:t>Is Included in Agency’s ICASS invoice?</a:t>
            </a:r>
          </a:p>
        </p:txBody>
      </p:sp>
      <p:sp>
        <p:nvSpPr>
          <p:cNvPr id="5" name="Rectangle 4">
            <a:extLst>
              <a:ext uri="{FF2B5EF4-FFF2-40B4-BE49-F238E27FC236}">
                <a16:creationId xmlns:a16="http://schemas.microsoft.com/office/drawing/2014/main" id="{B7A42212-4406-D52A-A133-63207EBFADC5}"/>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3" name="Rectangle 2">
            <a:extLst>
              <a:ext uri="{FF2B5EF4-FFF2-40B4-BE49-F238E27FC236}">
                <a16:creationId xmlns:a16="http://schemas.microsoft.com/office/drawing/2014/main" id="{7AA6CF13-CB9A-4DF1-62B9-1FCC86D3F318}"/>
              </a:ext>
            </a:extLst>
          </p:cNvPr>
          <p:cNvSpPr/>
          <p:nvPr/>
        </p:nvSpPr>
        <p:spPr>
          <a:xfrm>
            <a:off x="699052" y="73934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 name="Rectangle 2">
            <a:extLst>
              <a:ext uri="{FF2B5EF4-FFF2-40B4-BE49-F238E27FC236}">
                <a16:creationId xmlns:a16="http://schemas.microsoft.com/office/drawing/2014/main" id="{4CB1397C-4B47-CC66-FBB0-1C61740E40FF}"/>
              </a:ext>
            </a:extLst>
          </p:cNvPr>
          <p:cNvSpPr txBox="1">
            <a:spLocks noChangeArrowheads="1"/>
          </p:cNvSpPr>
          <p:nvPr/>
        </p:nvSpPr>
        <p:spPr>
          <a:xfrm>
            <a:off x="766733" y="744297"/>
            <a:ext cx="10793895" cy="99011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defRPr/>
            </a:pPr>
            <a:r>
              <a:rPr lang="en-US" sz="4000" dirty="0">
                <a:solidFill>
                  <a:schemeClr val="bg1"/>
                </a:solidFill>
              </a:rPr>
              <a:t>What </a:t>
            </a:r>
            <a:r>
              <a:rPr lang="en-US" sz="4000" i="1" u="sng" dirty="0">
                <a:solidFill>
                  <a:schemeClr val="bg1"/>
                </a:solidFill>
              </a:rPr>
              <a:t>else</a:t>
            </a:r>
            <a:r>
              <a:rPr lang="en-US" sz="4000" i="1" dirty="0">
                <a:solidFill>
                  <a:schemeClr val="bg1"/>
                </a:solidFill>
              </a:rPr>
              <a:t> </a:t>
            </a:r>
            <a:r>
              <a:rPr lang="en-US" sz="4000" dirty="0">
                <a:solidFill>
                  <a:schemeClr val="bg1"/>
                </a:solidFill>
              </a:rPr>
              <a:t>Is Included in Agency’s ICASS invoice?</a:t>
            </a:r>
          </a:p>
        </p:txBody>
      </p:sp>
    </p:spTree>
    <p:extLst>
      <p:ext uri="{BB962C8B-B14F-4D97-AF65-F5344CB8AC3E}">
        <p14:creationId xmlns:p14="http://schemas.microsoft.com/office/powerpoint/2010/main" val="3988867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3C52B8-2EAB-541B-833E-A654731AE398}"/>
              </a:ext>
            </a:extLst>
          </p:cNvPr>
          <p:cNvSpPr/>
          <p:nvPr/>
        </p:nvSpPr>
        <p:spPr>
          <a:xfrm>
            <a:off x="631370" y="283148"/>
            <a:ext cx="10929258" cy="127101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053" name="Rectangle 2"/>
          <p:cNvSpPr>
            <a:spLocks noGrp="1" noChangeArrowheads="1"/>
          </p:cNvSpPr>
          <p:nvPr>
            <p:ph type="title" idx="4294967295"/>
          </p:nvPr>
        </p:nvSpPr>
        <p:spPr>
          <a:xfrm>
            <a:off x="2352674" y="432880"/>
            <a:ext cx="7486650" cy="971550"/>
          </a:xfrm>
        </p:spPr>
        <p:txBody>
          <a:bodyPr>
            <a:noAutofit/>
          </a:bodyPr>
          <a:lstStyle/>
          <a:p>
            <a:pPr algn="ctr">
              <a:defRPr/>
            </a:pPr>
            <a:r>
              <a:rPr lang="en-US" sz="4000" cap="none" dirty="0">
                <a:solidFill>
                  <a:schemeClr val="bg1"/>
                </a:solidFill>
              </a:rPr>
              <a:t>Agencies With Appropriations Pay</a:t>
            </a:r>
            <a:br>
              <a:rPr lang="en-US" sz="4000" cap="none" dirty="0">
                <a:solidFill>
                  <a:schemeClr val="bg1"/>
                </a:solidFill>
              </a:rPr>
            </a:br>
            <a:r>
              <a:rPr lang="en-US" sz="4000" cap="none" dirty="0">
                <a:solidFill>
                  <a:schemeClr val="bg1"/>
                </a:solidFill>
              </a:rPr>
              <a:t>Their Share Of ICASS Staff’s Costs</a:t>
            </a:r>
          </a:p>
        </p:txBody>
      </p:sp>
      <p:graphicFrame>
        <p:nvGraphicFramePr>
          <p:cNvPr id="4" name="Object 3"/>
          <p:cNvGraphicFramePr>
            <a:graphicFrameLocks noGrp="1" noChangeAspect="1"/>
          </p:cNvGraphicFramePr>
          <p:nvPr>
            <p:ph type="chart" idx="4294967295"/>
            <p:extLst>
              <p:ext uri="{D42A27DB-BD31-4B8C-83A1-F6EECF244321}">
                <p14:modId xmlns:p14="http://schemas.microsoft.com/office/powerpoint/2010/main" val="496567288"/>
              </p:ext>
            </p:extLst>
          </p:nvPr>
        </p:nvGraphicFramePr>
        <p:xfrm>
          <a:off x="171797" y="1725615"/>
          <a:ext cx="12020204" cy="513238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1334615-67AF-030E-DD39-961DCFA16258}"/>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1999647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1FF220-4FBB-455D-9E79-0AEBAA8B1B39}"/>
              </a:ext>
            </a:extLst>
          </p:cNvPr>
          <p:cNvPicPr>
            <a:picLocks noChangeAspect="1"/>
          </p:cNvPicPr>
          <p:nvPr/>
        </p:nvPicPr>
        <p:blipFill>
          <a:blip r:embed="rId3"/>
          <a:stretch>
            <a:fillRect/>
          </a:stretch>
        </p:blipFill>
        <p:spPr>
          <a:xfrm>
            <a:off x="1634245" y="1033275"/>
            <a:ext cx="9046724" cy="4753964"/>
          </a:xfrm>
          <a:prstGeom prst="rect">
            <a:avLst/>
          </a:prstGeom>
        </p:spPr>
      </p:pic>
      <p:pic>
        <p:nvPicPr>
          <p:cNvPr id="6" name="Picture 2" descr="Interview Questions to Ask the Hiring Manager | JRoss Recruiters">
            <a:extLst>
              <a:ext uri="{FF2B5EF4-FFF2-40B4-BE49-F238E27FC236}">
                <a16:creationId xmlns:a16="http://schemas.microsoft.com/office/drawing/2014/main" id="{5B807D7C-2E45-2959-E792-2736CB9E7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57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054206E-6271-425D-8FF4-D6A848DB3E2A}"/>
              </a:ext>
            </a:extLst>
          </p:cNvPr>
          <p:cNvPicPr>
            <a:picLocks noChangeAspect="1"/>
          </p:cNvPicPr>
          <p:nvPr/>
        </p:nvPicPr>
        <p:blipFill rotWithShape="1">
          <a:blip r:embed="rId3"/>
          <a:srcRect t="6721"/>
          <a:stretch/>
        </p:blipFill>
        <p:spPr>
          <a:xfrm>
            <a:off x="457200" y="457200"/>
            <a:ext cx="11277600" cy="5943600"/>
          </a:xfrm>
          <a:prstGeom prst="rect">
            <a:avLst/>
          </a:prstGeom>
        </p:spPr>
      </p:pic>
      <p:sp>
        <p:nvSpPr>
          <p:cNvPr id="3" name="Rectangle 2">
            <a:extLst>
              <a:ext uri="{FF2B5EF4-FFF2-40B4-BE49-F238E27FC236}">
                <a16:creationId xmlns:a16="http://schemas.microsoft.com/office/drawing/2014/main" id="{42FF1CE4-FCF9-9B24-648E-C428C234C044}"/>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rgbClr val="002060"/>
                </a:solidFill>
              </a:rPr>
              <a:t>ICASS</a:t>
            </a:r>
            <a:endParaRPr lang="en-US" b="1">
              <a:solidFill>
                <a:srgbClr val="002060"/>
              </a:solidFill>
            </a:endParaRPr>
          </a:p>
        </p:txBody>
      </p:sp>
      <p:sp>
        <p:nvSpPr>
          <p:cNvPr id="2" name="Arrow: Down 1">
            <a:extLst>
              <a:ext uri="{FF2B5EF4-FFF2-40B4-BE49-F238E27FC236}">
                <a16:creationId xmlns:a16="http://schemas.microsoft.com/office/drawing/2014/main" id="{455AB294-8846-B3FA-8AD3-ABFD36CFA16E}"/>
              </a:ext>
            </a:extLst>
          </p:cNvPr>
          <p:cNvSpPr/>
          <p:nvPr/>
        </p:nvSpPr>
        <p:spPr>
          <a:xfrm>
            <a:off x="3877589" y="500685"/>
            <a:ext cx="503853" cy="481140"/>
          </a:xfrm>
          <a:prstGeom prst="downArrow">
            <a:avLst/>
          </a:prstGeom>
          <a:solidFill>
            <a:srgbClr val="FF00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 name="Arrow: Down 4">
            <a:extLst>
              <a:ext uri="{FF2B5EF4-FFF2-40B4-BE49-F238E27FC236}">
                <a16:creationId xmlns:a16="http://schemas.microsoft.com/office/drawing/2014/main" id="{E43B2BEB-8592-D335-36C6-C56D7ECD009B}"/>
              </a:ext>
            </a:extLst>
          </p:cNvPr>
          <p:cNvSpPr/>
          <p:nvPr/>
        </p:nvSpPr>
        <p:spPr>
          <a:xfrm>
            <a:off x="8313139" y="488715"/>
            <a:ext cx="503853" cy="481140"/>
          </a:xfrm>
          <a:prstGeom prst="downArrow">
            <a:avLst/>
          </a:prstGeom>
          <a:solidFill>
            <a:srgbClr val="FF00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 name="Oval 5">
            <a:extLst>
              <a:ext uri="{FF2B5EF4-FFF2-40B4-BE49-F238E27FC236}">
                <a16:creationId xmlns:a16="http://schemas.microsoft.com/office/drawing/2014/main" id="{052087B3-433F-0AA8-0EF7-3FE105CA5130}"/>
              </a:ext>
            </a:extLst>
          </p:cNvPr>
          <p:cNvSpPr/>
          <p:nvPr/>
        </p:nvSpPr>
        <p:spPr>
          <a:xfrm>
            <a:off x="489858" y="1284139"/>
            <a:ext cx="1418253" cy="555880"/>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 name="Arrow: Left 6">
            <a:extLst>
              <a:ext uri="{FF2B5EF4-FFF2-40B4-BE49-F238E27FC236}">
                <a16:creationId xmlns:a16="http://schemas.microsoft.com/office/drawing/2014/main" id="{76A1F878-3338-DDC3-3719-A412C859CC94}"/>
              </a:ext>
            </a:extLst>
          </p:cNvPr>
          <p:cNvSpPr/>
          <p:nvPr/>
        </p:nvSpPr>
        <p:spPr>
          <a:xfrm flipH="1" flipV="1">
            <a:off x="6699659" y="4762811"/>
            <a:ext cx="3226959" cy="387687"/>
          </a:xfrm>
          <a:prstGeom prst="leftArrow">
            <a:avLst/>
          </a:prstGeom>
          <a:solidFill>
            <a:srgbClr val="FFC0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8" name="Arrow: Left 7">
            <a:extLst>
              <a:ext uri="{FF2B5EF4-FFF2-40B4-BE49-F238E27FC236}">
                <a16:creationId xmlns:a16="http://schemas.microsoft.com/office/drawing/2014/main" id="{33E05B92-7EA3-53DA-B3DD-381867565657}"/>
              </a:ext>
            </a:extLst>
          </p:cNvPr>
          <p:cNvSpPr/>
          <p:nvPr/>
        </p:nvSpPr>
        <p:spPr>
          <a:xfrm rot="10800000" flipH="1" flipV="1">
            <a:off x="2919632" y="4781473"/>
            <a:ext cx="3226959" cy="387687"/>
          </a:xfrm>
          <a:prstGeom prst="leftArrow">
            <a:avLst/>
          </a:prstGeom>
          <a:solidFill>
            <a:srgbClr val="FFC0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 name="Rectangle 9">
            <a:extLst>
              <a:ext uri="{FF2B5EF4-FFF2-40B4-BE49-F238E27FC236}">
                <a16:creationId xmlns:a16="http://schemas.microsoft.com/office/drawing/2014/main" id="{CA666B7D-D5A3-E568-65B1-F0B6ECCBEC6F}"/>
              </a:ext>
            </a:extLst>
          </p:cNvPr>
          <p:cNvSpPr/>
          <p:nvPr/>
        </p:nvSpPr>
        <p:spPr>
          <a:xfrm>
            <a:off x="2005231" y="1308481"/>
            <a:ext cx="914400" cy="481141"/>
          </a:xfrm>
          <a:prstGeom prst="rect">
            <a:avLst/>
          </a:prstGeom>
          <a:noFill/>
          <a:ln w="38100">
            <a:solidFill>
              <a:srgbClr val="00B05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 name="Rectangle 11">
            <a:extLst>
              <a:ext uri="{FF2B5EF4-FFF2-40B4-BE49-F238E27FC236}">
                <a16:creationId xmlns:a16="http://schemas.microsoft.com/office/drawing/2014/main" id="{6AD1B13B-0891-206E-8507-619BA6C7C8CE}"/>
              </a:ext>
            </a:extLst>
          </p:cNvPr>
          <p:cNvSpPr/>
          <p:nvPr/>
        </p:nvSpPr>
        <p:spPr>
          <a:xfrm>
            <a:off x="3109380" y="1308481"/>
            <a:ext cx="914400" cy="481141"/>
          </a:xfrm>
          <a:prstGeom prst="rect">
            <a:avLst/>
          </a:prstGeom>
          <a:noFill/>
          <a:ln w="38100">
            <a:solidFill>
              <a:srgbClr val="00B05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4" name="Rectangle 13">
            <a:extLst>
              <a:ext uri="{FF2B5EF4-FFF2-40B4-BE49-F238E27FC236}">
                <a16:creationId xmlns:a16="http://schemas.microsoft.com/office/drawing/2014/main" id="{1DB4D60E-9A4F-13E5-24E7-5B9081C68448}"/>
              </a:ext>
            </a:extLst>
          </p:cNvPr>
          <p:cNvSpPr/>
          <p:nvPr/>
        </p:nvSpPr>
        <p:spPr>
          <a:xfrm>
            <a:off x="4129515" y="1284139"/>
            <a:ext cx="914400" cy="481141"/>
          </a:xfrm>
          <a:prstGeom prst="rect">
            <a:avLst/>
          </a:prstGeom>
          <a:noFill/>
          <a:ln w="38100">
            <a:solidFill>
              <a:srgbClr val="00B05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171093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3CCB2B-F5BE-1908-0FB6-4E61C38B5875}"/>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rgbClr val="002060"/>
                </a:solidFill>
              </a:rPr>
              <a:t>ICASS</a:t>
            </a:r>
            <a:endParaRPr lang="en-US" b="1">
              <a:solidFill>
                <a:srgbClr val="002060"/>
              </a:solidFill>
            </a:endParaRPr>
          </a:p>
        </p:txBody>
      </p:sp>
      <p:pic>
        <p:nvPicPr>
          <p:cNvPr id="3" name="Picture 2">
            <a:extLst>
              <a:ext uri="{FF2B5EF4-FFF2-40B4-BE49-F238E27FC236}">
                <a16:creationId xmlns:a16="http://schemas.microsoft.com/office/drawing/2014/main" id="{A4BE9BF2-61DA-A86F-F782-239BEE57264E}"/>
              </a:ext>
            </a:extLst>
          </p:cNvPr>
          <p:cNvPicPr>
            <a:picLocks noChangeAspect="1"/>
          </p:cNvPicPr>
          <p:nvPr/>
        </p:nvPicPr>
        <p:blipFill>
          <a:blip r:embed="rId3"/>
          <a:stretch>
            <a:fillRect/>
          </a:stretch>
        </p:blipFill>
        <p:spPr>
          <a:xfrm>
            <a:off x="152400" y="1259820"/>
            <a:ext cx="12039600" cy="4763760"/>
          </a:xfrm>
          <a:prstGeom prst="rect">
            <a:avLst/>
          </a:prstGeom>
        </p:spPr>
      </p:pic>
      <p:sp>
        <p:nvSpPr>
          <p:cNvPr id="5" name="Arrow: Down 4">
            <a:extLst>
              <a:ext uri="{FF2B5EF4-FFF2-40B4-BE49-F238E27FC236}">
                <a16:creationId xmlns:a16="http://schemas.microsoft.com/office/drawing/2014/main" id="{9F280F4C-0578-7FBB-D5F0-80F3E8393B10}"/>
              </a:ext>
            </a:extLst>
          </p:cNvPr>
          <p:cNvSpPr/>
          <p:nvPr/>
        </p:nvSpPr>
        <p:spPr>
          <a:xfrm>
            <a:off x="578498" y="4198776"/>
            <a:ext cx="447870" cy="485192"/>
          </a:xfrm>
          <a:prstGeom prst="downArrow">
            <a:avLst/>
          </a:prstGeom>
          <a:solidFill>
            <a:srgbClr val="FF00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1077055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2B4D4C-7AD1-482C-8BD4-ED70A41464C3}"/>
              </a:ext>
            </a:extLst>
          </p:cNvPr>
          <p:cNvPicPr>
            <a:picLocks noChangeAspect="1"/>
          </p:cNvPicPr>
          <p:nvPr/>
        </p:nvPicPr>
        <p:blipFill>
          <a:blip r:embed="rId3"/>
          <a:stretch>
            <a:fillRect/>
          </a:stretch>
        </p:blipFill>
        <p:spPr>
          <a:xfrm>
            <a:off x="457200" y="2061591"/>
            <a:ext cx="11277600" cy="2734817"/>
          </a:xfrm>
          <a:prstGeom prst="rect">
            <a:avLst/>
          </a:prstGeom>
        </p:spPr>
      </p:pic>
      <p:sp>
        <p:nvSpPr>
          <p:cNvPr id="6" name="Rectangle 5">
            <a:extLst>
              <a:ext uri="{FF2B5EF4-FFF2-40B4-BE49-F238E27FC236}">
                <a16:creationId xmlns:a16="http://schemas.microsoft.com/office/drawing/2014/main" id="{27015082-FD63-5FDC-AB3A-9C3FDEE99B29}"/>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rgbClr val="002060"/>
                </a:solidFill>
              </a:rPr>
              <a:t>ICASS</a:t>
            </a:r>
          </a:p>
        </p:txBody>
      </p:sp>
      <p:sp>
        <p:nvSpPr>
          <p:cNvPr id="2" name="Oval 1">
            <a:extLst>
              <a:ext uri="{FF2B5EF4-FFF2-40B4-BE49-F238E27FC236}">
                <a16:creationId xmlns:a16="http://schemas.microsoft.com/office/drawing/2014/main" id="{336A34D1-0CDA-59B1-0A60-DD7CEB1602F2}"/>
              </a:ext>
            </a:extLst>
          </p:cNvPr>
          <p:cNvSpPr/>
          <p:nvPr/>
        </p:nvSpPr>
        <p:spPr>
          <a:xfrm>
            <a:off x="7949682" y="3769567"/>
            <a:ext cx="1118853" cy="447870"/>
          </a:xfrm>
          <a:prstGeom prst="ellipse">
            <a:avLst/>
          </a:prstGeom>
          <a:noFill/>
          <a:ln w="38100">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802421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815D3AD-AC6A-45A0-A327-F42CB15E9A1F}"/>
              </a:ext>
            </a:extLst>
          </p:cNvPr>
          <p:cNvPicPr>
            <a:picLocks noChangeAspect="1"/>
          </p:cNvPicPr>
          <p:nvPr/>
        </p:nvPicPr>
        <p:blipFill>
          <a:blip r:embed="rId3"/>
          <a:stretch>
            <a:fillRect/>
          </a:stretch>
        </p:blipFill>
        <p:spPr>
          <a:xfrm>
            <a:off x="1634245" y="1033275"/>
            <a:ext cx="9046724" cy="4753964"/>
          </a:xfrm>
          <a:prstGeom prst="rect">
            <a:avLst/>
          </a:prstGeom>
        </p:spPr>
      </p:pic>
      <p:pic>
        <p:nvPicPr>
          <p:cNvPr id="5" name="Picture 2" descr="Interview Questions to Ask the Hiring Manager | JRoss Recruiters">
            <a:extLst>
              <a:ext uri="{FF2B5EF4-FFF2-40B4-BE49-F238E27FC236}">
                <a16:creationId xmlns:a16="http://schemas.microsoft.com/office/drawing/2014/main" id="{FC78E963-7DAF-7038-FBEB-175E8FEBA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60F9B10-AD51-6036-43D7-33D17F7E6736}"/>
              </a:ext>
            </a:extLst>
          </p:cNvPr>
          <p:cNvSpPr/>
          <p:nvPr/>
        </p:nvSpPr>
        <p:spPr>
          <a:xfrm rot="5400000">
            <a:off x="8345387" y="2941878"/>
            <a:ext cx="4959689"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4" name="Rectangle 13">
            <a:extLst>
              <a:ext uri="{FF2B5EF4-FFF2-40B4-BE49-F238E27FC236}">
                <a16:creationId xmlns:a16="http://schemas.microsoft.com/office/drawing/2014/main" id="{AAD39034-BC72-38EC-0BD8-839260A9C679}"/>
              </a:ext>
            </a:extLst>
          </p:cNvPr>
          <p:cNvSpPr/>
          <p:nvPr/>
        </p:nvSpPr>
        <p:spPr>
          <a:xfrm>
            <a:off x="1776845" y="2254827"/>
            <a:ext cx="8352312" cy="4260273"/>
          </a:xfrm>
          <a:prstGeom prst="rect">
            <a:avLst/>
          </a:prstGeom>
          <a:solidFill>
            <a:srgbClr val="2C567A"/>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 name="Content Placeholder 6">
            <a:extLst>
              <a:ext uri="{FF2B5EF4-FFF2-40B4-BE49-F238E27FC236}">
                <a16:creationId xmlns:a16="http://schemas.microsoft.com/office/drawing/2014/main" id="{01A81301-2597-4276-AEEC-3EB1317642FB}"/>
              </a:ext>
            </a:extLst>
          </p:cNvPr>
          <p:cNvSpPr txBox="1">
            <a:spLocks noGrp="1"/>
          </p:cNvSpPr>
          <p:nvPr>
            <p:ph type="body" idx="1"/>
          </p:nvPr>
        </p:nvSpPr>
        <p:spPr>
          <a:xfrm>
            <a:off x="2448716" y="2835788"/>
            <a:ext cx="6821533" cy="3098349"/>
          </a:xfrm>
          <a:prstGeom prst="rect">
            <a:avLst/>
          </a:prstGeom>
          <a:noFill/>
        </p:spPr>
        <p:txBody>
          <a:bodyPr wrap="square">
            <a:spAutoFit/>
          </a:bodyPr>
          <a:lstStyle/>
          <a:p>
            <a:r>
              <a:rPr kumimoji="0" lang="en-US" sz="2400" b="0" i="0" u="none" strike="noStrike" kern="1200" cap="none" spc="0" normalizeH="0" baseline="0" noProof="0" dirty="0">
                <a:ln w="3175" cmpd="sng">
                  <a:noFill/>
                </a:ln>
                <a:solidFill>
                  <a:schemeClr val="bg1"/>
                </a:solidFill>
                <a:effectLst/>
                <a:uLnTx/>
                <a:uFillTx/>
                <a:latin typeface="Garamond" panose="02020404030301010803"/>
                <a:ea typeface="+mj-ea"/>
                <a:cs typeface="+mj-cs"/>
              </a:rPr>
              <a:t>I work at headquarters of my USG agency.</a:t>
            </a:r>
          </a:p>
          <a:p>
            <a:endParaRPr kumimoji="0" lang="en-US" sz="2400" b="0" i="0" u="none" strike="noStrike" kern="1200" cap="none" spc="0" normalizeH="0" baseline="0" noProof="0" dirty="0">
              <a:ln w="3175" cmpd="sng">
                <a:noFill/>
              </a:ln>
              <a:solidFill>
                <a:schemeClr val="bg1"/>
              </a:solidFill>
              <a:effectLst/>
              <a:uLnTx/>
              <a:uFillTx/>
              <a:latin typeface="Garamond" panose="02020404030301010803"/>
              <a:ea typeface="+mj-ea"/>
              <a:cs typeface="+mj-cs"/>
            </a:endParaRPr>
          </a:p>
          <a:p>
            <a:r>
              <a:rPr lang="en-US" sz="2400" dirty="0">
                <a:ln w="3175" cmpd="sng">
                  <a:noFill/>
                </a:ln>
                <a:solidFill>
                  <a:schemeClr val="bg1"/>
                </a:solidFill>
                <a:latin typeface="Garamond" panose="02020404030301010803"/>
                <a:ea typeface="+mj-ea"/>
                <a:cs typeface="+mj-cs"/>
              </a:rPr>
              <a:t>I work at a post overseas.</a:t>
            </a:r>
          </a:p>
          <a:p>
            <a:endParaRPr lang="en-US" sz="2400" dirty="0">
              <a:ln w="3175" cmpd="sng">
                <a:noFill/>
              </a:ln>
              <a:solidFill>
                <a:schemeClr val="bg1"/>
              </a:solidFill>
              <a:latin typeface="Garamond" panose="02020404030301010803"/>
              <a:ea typeface="+mj-ea"/>
              <a:cs typeface="+mj-cs"/>
            </a:endParaRPr>
          </a:p>
          <a:p>
            <a:r>
              <a:rPr kumimoji="0" lang="en-US" sz="2400" b="0" i="0" u="none" strike="noStrike" kern="1200" cap="none" spc="0" normalizeH="0" baseline="0" noProof="0" dirty="0">
                <a:ln w="3175" cmpd="sng">
                  <a:noFill/>
                </a:ln>
                <a:solidFill>
                  <a:schemeClr val="bg1"/>
                </a:solidFill>
                <a:effectLst/>
                <a:uLnTx/>
                <a:uFillTx/>
                <a:latin typeface="Garamond" panose="02020404030301010803"/>
                <a:ea typeface="+mj-ea"/>
                <a:cs typeface="+mj-cs"/>
              </a:rPr>
              <a:t>I am preparing for an overseas assignment.</a:t>
            </a:r>
          </a:p>
          <a:p>
            <a:endParaRPr kumimoji="0" lang="en-US" sz="2400" b="0" i="0" u="none" strike="noStrike" kern="1200" cap="none" spc="0" normalizeH="0" baseline="0" noProof="0" dirty="0">
              <a:ln w="3175" cmpd="sng">
                <a:noFill/>
              </a:ln>
              <a:solidFill>
                <a:schemeClr val="bg1"/>
              </a:solidFill>
              <a:effectLst/>
              <a:uLnTx/>
              <a:uFillTx/>
              <a:latin typeface="Garamond" panose="02020404030301010803"/>
              <a:ea typeface="+mj-ea"/>
              <a:cs typeface="+mj-cs"/>
            </a:endParaRPr>
          </a:p>
          <a:p>
            <a:r>
              <a:rPr lang="en-US" sz="2400" dirty="0">
                <a:ln w="3175" cmpd="sng">
                  <a:noFill/>
                </a:ln>
                <a:solidFill>
                  <a:schemeClr val="bg1"/>
                </a:solidFill>
                <a:latin typeface="Garamond" panose="02020404030301010803"/>
                <a:ea typeface="+mj-ea"/>
                <a:cs typeface="+mj-cs"/>
              </a:rPr>
              <a:t>Other: ________________</a:t>
            </a:r>
            <a:endParaRPr lang="en-US" sz="2400" dirty="0">
              <a:solidFill>
                <a:schemeClr val="bg1"/>
              </a:solidFill>
            </a:endParaRPr>
          </a:p>
        </p:txBody>
      </p:sp>
      <p:sp>
        <p:nvSpPr>
          <p:cNvPr id="5" name="Rectangle 4">
            <a:extLst>
              <a:ext uri="{FF2B5EF4-FFF2-40B4-BE49-F238E27FC236}">
                <a16:creationId xmlns:a16="http://schemas.microsoft.com/office/drawing/2014/main" id="{7C1ADD94-18B7-AC3D-516D-A857851A5FD1}"/>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3" name="Title 2">
            <a:extLst>
              <a:ext uri="{FF2B5EF4-FFF2-40B4-BE49-F238E27FC236}">
                <a16:creationId xmlns:a16="http://schemas.microsoft.com/office/drawing/2014/main" id="{1B21DB47-C3D5-4F0D-A141-5F88870D2939}"/>
              </a:ext>
            </a:extLst>
          </p:cNvPr>
          <p:cNvSpPr>
            <a:spLocks noGrp="1"/>
          </p:cNvSpPr>
          <p:nvPr>
            <p:ph type="title"/>
          </p:nvPr>
        </p:nvSpPr>
        <p:spPr/>
        <p:txBody>
          <a:bodyPr>
            <a:normAutofit/>
          </a:bodyPr>
          <a:lstStyle/>
          <a:p>
            <a:pPr algn="ctr"/>
            <a:r>
              <a:rPr lang="en-US" sz="3600" dirty="0"/>
              <a:t>Poll #1: Tell us where you are</a:t>
            </a:r>
          </a:p>
        </p:txBody>
      </p:sp>
    </p:spTree>
    <p:extLst>
      <p:ext uri="{BB962C8B-B14F-4D97-AF65-F5344CB8AC3E}">
        <p14:creationId xmlns:p14="http://schemas.microsoft.com/office/powerpoint/2010/main" val="3723759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A97F90-0342-DF22-273B-B76DAF359202}"/>
              </a:ext>
            </a:extLst>
          </p:cNvPr>
          <p:cNvSpPr/>
          <p:nvPr/>
        </p:nvSpPr>
        <p:spPr>
          <a:xfrm>
            <a:off x="631371" y="1363833"/>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itle 1"/>
          <p:cNvSpPr>
            <a:spLocks noGrp="1"/>
          </p:cNvSpPr>
          <p:nvPr>
            <p:ph type="title"/>
          </p:nvPr>
        </p:nvSpPr>
        <p:spPr>
          <a:xfrm>
            <a:off x="1389350" y="1427097"/>
            <a:ext cx="9601196" cy="915679"/>
          </a:xfrm>
        </p:spPr>
        <p:txBody>
          <a:bodyPr/>
          <a:lstStyle/>
          <a:p>
            <a:pPr algn="ctr"/>
            <a:r>
              <a:rPr lang="en-US" sz="4800" b="1" dirty="0">
                <a:solidFill>
                  <a:schemeClr val="bg1"/>
                </a:solidFill>
              </a:rPr>
              <a:t>Other Tutorials for Invoice</a:t>
            </a:r>
          </a:p>
        </p:txBody>
      </p:sp>
      <p:sp>
        <p:nvSpPr>
          <p:cNvPr id="3" name="Content Placeholder 2"/>
          <p:cNvSpPr>
            <a:spLocks noGrp="1"/>
          </p:cNvSpPr>
          <p:nvPr>
            <p:ph idx="1"/>
          </p:nvPr>
        </p:nvSpPr>
        <p:spPr>
          <a:xfrm>
            <a:off x="942752" y="2877336"/>
            <a:ext cx="10494392" cy="4216427"/>
          </a:xfrm>
        </p:spPr>
        <p:txBody>
          <a:bodyPr>
            <a:normAutofit/>
          </a:bodyPr>
          <a:lstStyle/>
          <a:p>
            <a:pPr marL="0" indent="0" fontAlgn="base">
              <a:buNone/>
            </a:pPr>
            <a:r>
              <a:rPr lang="en-US" sz="3200" b="1" u="sng" dirty="0">
                <a:solidFill>
                  <a:schemeClr val="tx1"/>
                </a:solidFill>
              </a:rPr>
              <a:t>Go to: </a:t>
            </a:r>
            <a:r>
              <a:rPr lang="en-US" sz="3200" b="1" u="sng" dirty="0">
                <a:solidFill>
                  <a:srgbClr val="0070C0"/>
                </a:solidFill>
              </a:rPr>
              <a:t>icasstraining.com/training-invoicing</a:t>
            </a:r>
          </a:p>
          <a:p>
            <a:pPr marL="0" indent="0" fontAlgn="base">
              <a:buNone/>
            </a:pPr>
            <a:endParaRPr lang="en-US" sz="800" b="1" u="sng" dirty="0">
              <a:solidFill>
                <a:srgbClr val="0070C0"/>
              </a:solidFill>
            </a:endParaRPr>
          </a:p>
          <a:p>
            <a:pPr fontAlgn="base"/>
            <a:r>
              <a:rPr lang="en-US" sz="2800" b="1" u="sng" dirty="0">
                <a:solidFill>
                  <a:srgbClr val="000000"/>
                </a:solidFill>
              </a:rPr>
              <a:t>ICASS </a:t>
            </a:r>
            <a:r>
              <a:rPr lang="en-US" sz="2800" b="1" u="sng" dirty="0">
                <a:solidFill>
                  <a:schemeClr val="tx1"/>
                </a:solidFill>
              </a:rPr>
              <a:t>Invoice Billing- Post Component - </a:t>
            </a:r>
            <a:r>
              <a:rPr lang="en-US" dirty="0">
                <a:solidFill>
                  <a:schemeClr val="tx1"/>
                </a:solidFill>
              </a:rPr>
              <a:t>Guides you thru how post invoice is created and the post invoice timeline. </a:t>
            </a:r>
          </a:p>
          <a:p>
            <a:pPr fontAlgn="base"/>
            <a:r>
              <a:rPr lang="en-US" sz="2800" b="1" u="sng" dirty="0"/>
              <a:t>ICASS Invoice- Washington level - </a:t>
            </a:r>
            <a:r>
              <a:rPr lang="en-US" dirty="0"/>
              <a:t>Guides you thru different types of ICASS Invoices, billing processes and timelines for Washington bill payer. </a:t>
            </a:r>
          </a:p>
          <a:p>
            <a:pPr fontAlgn="base"/>
            <a:r>
              <a:rPr lang="en-US" sz="2800" b="1" u="sng" dirty="0">
                <a:solidFill>
                  <a:schemeClr val="tx2"/>
                </a:solidFill>
                <a:ea typeface="+mn-lt"/>
                <a:cs typeface="+mn-lt"/>
              </a:rPr>
              <a:t>ICASS TDY Post Policy and Invoices - </a:t>
            </a:r>
            <a:r>
              <a:rPr lang="en-US" dirty="0">
                <a:ea typeface="+mn-lt"/>
                <a:cs typeface="+mn-lt"/>
              </a:rPr>
              <a:t>Overview of TDY post policy, review different categories of TDY charges and answer some of the FAQS from the field. </a:t>
            </a:r>
            <a:endParaRPr lang="en-US" dirty="0"/>
          </a:p>
        </p:txBody>
      </p:sp>
      <p:sp>
        <p:nvSpPr>
          <p:cNvPr id="7" name="Flowchart: Off-page Connector 6">
            <a:extLst>
              <a:ext uri="{FF2B5EF4-FFF2-40B4-BE49-F238E27FC236}">
                <a16:creationId xmlns:a16="http://schemas.microsoft.com/office/drawing/2014/main" id="{DF7FD11C-091C-40EA-8A89-0B0419437BF2}"/>
              </a:ext>
            </a:extLst>
          </p:cNvPr>
          <p:cNvSpPr/>
          <p:nvPr/>
        </p:nvSpPr>
        <p:spPr>
          <a:xfrm>
            <a:off x="4830793" y="220685"/>
            <a:ext cx="2530414" cy="110705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t>Tutorial #'s 3, 4 &amp; 5</a:t>
            </a:r>
          </a:p>
        </p:txBody>
      </p:sp>
      <p:sp>
        <p:nvSpPr>
          <p:cNvPr id="8" name="Slide Number Placeholder 1">
            <a:extLst>
              <a:ext uri="{FF2B5EF4-FFF2-40B4-BE49-F238E27FC236}">
                <a16:creationId xmlns:a16="http://schemas.microsoft.com/office/drawing/2014/main" id="{1D318842-F8F9-ED21-B198-BEC0373AE3C5}"/>
              </a:ext>
            </a:extLst>
          </p:cNvPr>
          <p:cNvSpPr txBox="1">
            <a:spLocks/>
          </p:cNvSpPr>
          <p:nvPr/>
        </p:nvSpPr>
        <p:spPr>
          <a:xfrm>
            <a:off x="10910889" y="6312283"/>
            <a:ext cx="1052510" cy="365125"/>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3CE5352E-9B9F-4EDC-8769-7FA3D3F814C7}" type="slidenum">
              <a:rPr lang="ru-RU" smtClean="0">
                <a:solidFill>
                  <a:schemeClr val="bg1"/>
                </a:solidFill>
              </a:rPr>
              <a:pPr defTabSz="457200"/>
              <a:t>60</a:t>
            </a:fld>
            <a:endParaRPr lang="ru-RU" dirty="0">
              <a:solidFill>
                <a:schemeClr val="bg1"/>
              </a:solidFill>
            </a:endParaRPr>
          </a:p>
        </p:txBody>
      </p:sp>
      <p:sp>
        <p:nvSpPr>
          <p:cNvPr id="10" name="Rectangle 9">
            <a:extLst>
              <a:ext uri="{FF2B5EF4-FFF2-40B4-BE49-F238E27FC236}">
                <a16:creationId xmlns:a16="http://schemas.microsoft.com/office/drawing/2014/main" id="{10C5F008-C88B-7A2A-81D1-DBFFDA2D9C64}"/>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2022253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6325C2-3326-C567-01E2-9FA256C3117D}"/>
              </a:ext>
            </a:extLst>
          </p:cNvPr>
          <p:cNvSpPr/>
          <p:nvPr/>
        </p:nvSpPr>
        <p:spPr>
          <a:xfrm>
            <a:off x="0"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6" name="Rectangle 5">
            <a:extLst>
              <a:ext uri="{FF2B5EF4-FFF2-40B4-BE49-F238E27FC236}">
                <a16:creationId xmlns:a16="http://schemas.microsoft.com/office/drawing/2014/main" id="{5B359D22-E6A4-3E4A-55A1-91E331E663A5}"/>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3" name="Title 2">
            <a:extLst>
              <a:ext uri="{FF2B5EF4-FFF2-40B4-BE49-F238E27FC236}">
                <a16:creationId xmlns:a16="http://schemas.microsoft.com/office/drawing/2014/main" id="{E45C0C44-CFDD-4623-8840-C7DC28303E5F}"/>
              </a:ext>
            </a:extLst>
          </p:cNvPr>
          <p:cNvSpPr>
            <a:spLocks noGrp="1"/>
          </p:cNvSpPr>
          <p:nvPr>
            <p:ph type="title"/>
          </p:nvPr>
        </p:nvSpPr>
        <p:spPr>
          <a:xfrm>
            <a:off x="577012" y="648918"/>
            <a:ext cx="11170034" cy="769146"/>
          </a:xfrm>
        </p:spPr>
        <p:txBody>
          <a:bodyPr>
            <a:noAutofit/>
          </a:bodyPr>
          <a:lstStyle/>
          <a:p>
            <a:pPr algn="ctr"/>
            <a:r>
              <a:rPr lang="en-US" sz="4400" b="1" dirty="0">
                <a:solidFill>
                  <a:schemeClr val="bg1"/>
                </a:solidFill>
              </a:rPr>
              <a:t>Council &amp; Budget Committee</a:t>
            </a:r>
          </a:p>
        </p:txBody>
      </p:sp>
      <p:sp>
        <p:nvSpPr>
          <p:cNvPr id="9" name="Freeform: Shape 8">
            <a:extLst>
              <a:ext uri="{FF2B5EF4-FFF2-40B4-BE49-F238E27FC236}">
                <a16:creationId xmlns:a16="http://schemas.microsoft.com/office/drawing/2014/main" id="{B6F7DC91-0C47-3C98-1D4D-0B2E849D96C2}"/>
              </a:ext>
            </a:extLst>
          </p:cNvPr>
          <p:cNvSpPr/>
          <p:nvPr/>
        </p:nvSpPr>
        <p:spPr>
          <a:xfrm rot="20700000" flipH="1">
            <a:off x="-1180383" y="-268268"/>
            <a:ext cx="6404476" cy="3386268"/>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02095484"/>
              </p:ext>
            </p:extLst>
          </p:nvPr>
        </p:nvGraphicFramePr>
        <p:xfrm>
          <a:off x="1231641" y="1716833"/>
          <a:ext cx="10058400" cy="447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06B06A82-7171-4D74-8948-27D11DB26570}"/>
              </a:ext>
            </a:extLst>
          </p:cNvPr>
          <p:cNvSpPr/>
          <p:nvPr/>
        </p:nvSpPr>
        <p:spPr>
          <a:xfrm>
            <a:off x="1070332" y="3276600"/>
            <a:ext cx="10381017" cy="30600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160FE78-958B-2CD9-3DDC-89112DB039C8}"/>
              </a:ext>
            </a:extLst>
          </p:cNvPr>
          <p:cNvSpPr/>
          <p:nvPr/>
        </p:nvSpPr>
        <p:spPr>
          <a:xfrm>
            <a:off x="631372" y="536040"/>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0" name="Title 2">
            <a:extLst>
              <a:ext uri="{FF2B5EF4-FFF2-40B4-BE49-F238E27FC236}">
                <a16:creationId xmlns:a16="http://schemas.microsoft.com/office/drawing/2014/main" id="{90F92FBE-63B2-4300-5E55-AFEB6B27754E}"/>
              </a:ext>
            </a:extLst>
          </p:cNvPr>
          <p:cNvSpPr txBox="1">
            <a:spLocks/>
          </p:cNvSpPr>
          <p:nvPr/>
        </p:nvSpPr>
        <p:spPr>
          <a:xfrm>
            <a:off x="675824" y="658538"/>
            <a:ext cx="11170034" cy="76914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Council &amp; Budget Committee</a:t>
            </a:r>
          </a:p>
        </p:txBody>
      </p:sp>
    </p:spTree>
    <p:extLst>
      <p:ext uri="{BB962C8B-B14F-4D97-AF65-F5344CB8AC3E}">
        <p14:creationId xmlns:p14="http://schemas.microsoft.com/office/powerpoint/2010/main" val="2953794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5C0C44-CFDD-4623-8840-C7DC28303E5F}"/>
              </a:ext>
            </a:extLst>
          </p:cNvPr>
          <p:cNvSpPr>
            <a:spLocks noGrp="1"/>
          </p:cNvSpPr>
          <p:nvPr>
            <p:ph type="title"/>
          </p:nvPr>
        </p:nvSpPr>
        <p:spPr>
          <a:xfrm>
            <a:off x="510983" y="802142"/>
            <a:ext cx="11170034" cy="769146"/>
          </a:xfrm>
        </p:spPr>
        <p:txBody>
          <a:bodyPr>
            <a:noAutofit/>
          </a:bodyPr>
          <a:lstStyle/>
          <a:p>
            <a:pPr algn="ctr"/>
            <a:r>
              <a:rPr lang="en-US" sz="4000" b="1"/>
              <a:t>Council &amp; Budget Committee</a:t>
            </a:r>
          </a:p>
        </p:txBody>
      </p:sp>
      <p:sp>
        <p:nvSpPr>
          <p:cNvPr id="6" name="Rectangle 5">
            <a:extLst>
              <a:ext uri="{FF2B5EF4-FFF2-40B4-BE49-F238E27FC236}">
                <a16:creationId xmlns:a16="http://schemas.microsoft.com/office/drawing/2014/main" id="{5DE230B6-1B7B-4A4C-3560-6A6F6B652E4F}"/>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7" name="Freeform: Shape 6">
            <a:extLst>
              <a:ext uri="{FF2B5EF4-FFF2-40B4-BE49-F238E27FC236}">
                <a16:creationId xmlns:a16="http://schemas.microsoft.com/office/drawing/2014/main" id="{111CE951-268D-3275-D5C1-735B9C4E3870}"/>
              </a:ext>
            </a:extLst>
          </p:cNvPr>
          <p:cNvSpPr/>
          <p:nvPr/>
        </p:nvSpPr>
        <p:spPr>
          <a:xfrm>
            <a:off x="0"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5" name="Freeform: Shape 14">
            <a:extLst>
              <a:ext uri="{FF2B5EF4-FFF2-40B4-BE49-F238E27FC236}">
                <a16:creationId xmlns:a16="http://schemas.microsoft.com/office/drawing/2014/main" id="{71095F3F-389B-BB04-70F4-AB8D1892D1D4}"/>
              </a:ext>
            </a:extLst>
          </p:cNvPr>
          <p:cNvSpPr/>
          <p:nvPr/>
        </p:nvSpPr>
        <p:spPr>
          <a:xfrm rot="20700000" flipH="1">
            <a:off x="-1180383" y="-268268"/>
            <a:ext cx="6404476" cy="3386268"/>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9" name="Rectangle 8">
            <a:extLst>
              <a:ext uri="{FF2B5EF4-FFF2-40B4-BE49-F238E27FC236}">
                <a16:creationId xmlns:a16="http://schemas.microsoft.com/office/drawing/2014/main" id="{6CF33AB9-CF04-433F-0A46-E2E30DDA7DA5}"/>
              </a:ext>
            </a:extLst>
          </p:cNvPr>
          <p:cNvSpPr/>
          <p:nvPr/>
        </p:nvSpPr>
        <p:spPr>
          <a:xfrm>
            <a:off x="631372" y="536040"/>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71179088"/>
              </p:ext>
            </p:extLst>
          </p:nvPr>
        </p:nvGraphicFramePr>
        <p:xfrm>
          <a:off x="1231641" y="1716833"/>
          <a:ext cx="10058400" cy="447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6CB6C00F-A4F7-4F92-941C-EF23DCCEB57E}"/>
              </a:ext>
            </a:extLst>
          </p:cNvPr>
          <p:cNvSpPr/>
          <p:nvPr/>
        </p:nvSpPr>
        <p:spPr>
          <a:xfrm>
            <a:off x="647700" y="4781550"/>
            <a:ext cx="11033317" cy="1555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F902DD36-1F07-31C8-149F-26DD9B38A16D}"/>
              </a:ext>
            </a:extLst>
          </p:cNvPr>
          <p:cNvSpPr txBox="1">
            <a:spLocks/>
          </p:cNvSpPr>
          <p:nvPr/>
        </p:nvSpPr>
        <p:spPr>
          <a:xfrm>
            <a:off x="675824" y="658538"/>
            <a:ext cx="11170034" cy="76914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Council &amp; Budget Committee</a:t>
            </a:r>
          </a:p>
        </p:txBody>
      </p:sp>
    </p:spTree>
    <p:extLst>
      <p:ext uri="{BB962C8B-B14F-4D97-AF65-F5344CB8AC3E}">
        <p14:creationId xmlns:p14="http://schemas.microsoft.com/office/powerpoint/2010/main" val="3934209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9AC2723-3CF8-4D5D-F681-B05F65FC3528}"/>
              </a:ext>
            </a:extLst>
          </p:cNvPr>
          <p:cNvSpPr/>
          <p:nvPr/>
        </p:nvSpPr>
        <p:spPr>
          <a:xfrm>
            <a:off x="0"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9" name="Freeform: Shape 8">
            <a:extLst>
              <a:ext uri="{FF2B5EF4-FFF2-40B4-BE49-F238E27FC236}">
                <a16:creationId xmlns:a16="http://schemas.microsoft.com/office/drawing/2014/main" id="{ACA8053F-4389-1887-C249-D43D49F18A39}"/>
              </a:ext>
            </a:extLst>
          </p:cNvPr>
          <p:cNvSpPr/>
          <p:nvPr/>
        </p:nvSpPr>
        <p:spPr>
          <a:xfrm rot="20700000" flipH="1">
            <a:off x="-1180383" y="-268268"/>
            <a:ext cx="6404476" cy="3386268"/>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graphicFrame>
        <p:nvGraphicFramePr>
          <p:cNvPr id="8" name="Content Placeholder 7"/>
          <p:cNvGraphicFramePr>
            <a:graphicFrameLocks noGrp="1"/>
          </p:cNvGraphicFramePr>
          <p:nvPr>
            <p:ph idx="1"/>
          </p:nvPr>
        </p:nvGraphicFramePr>
        <p:xfrm>
          <a:off x="1231641" y="1716833"/>
          <a:ext cx="10058400" cy="447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B051487-4495-C82A-9296-DA2B54909E01}"/>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7" name="Rectangle 6">
            <a:extLst>
              <a:ext uri="{FF2B5EF4-FFF2-40B4-BE49-F238E27FC236}">
                <a16:creationId xmlns:a16="http://schemas.microsoft.com/office/drawing/2014/main" id="{8E060689-5325-C5DE-D1B5-8D67D0C7514A}"/>
              </a:ext>
            </a:extLst>
          </p:cNvPr>
          <p:cNvSpPr/>
          <p:nvPr/>
        </p:nvSpPr>
        <p:spPr>
          <a:xfrm>
            <a:off x="631372" y="536040"/>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 name="Title 2">
            <a:extLst>
              <a:ext uri="{FF2B5EF4-FFF2-40B4-BE49-F238E27FC236}">
                <a16:creationId xmlns:a16="http://schemas.microsoft.com/office/drawing/2014/main" id="{5C25209D-C936-4706-E692-8A66AE29B58F}"/>
              </a:ext>
            </a:extLst>
          </p:cNvPr>
          <p:cNvSpPr txBox="1">
            <a:spLocks/>
          </p:cNvSpPr>
          <p:nvPr/>
        </p:nvSpPr>
        <p:spPr>
          <a:xfrm>
            <a:off x="675824" y="658538"/>
            <a:ext cx="11170034" cy="76914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Council &amp; Budget Committee</a:t>
            </a:r>
          </a:p>
        </p:txBody>
      </p:sp>
    </p:spTree>
    <p:extLst>
      <p:ext uri="{BB962C8B-B14F-4D97-AF65-F5344CB8AC3E}">
        <p14:creationId xmlns:p14="http://schemas.microsoft.com/office/powerpoint/2010/main" val="9064973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88757" y="2028475"/>
            <a:ext cx="11214483" cy="527047"/>
          </a:xfrm>
          <a:prstGeom prst="round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a:endParaRPr>
          </a:p>
        </p:txBody>
      </p:sp>
      <p:pic>
        <p:nvPicPr>
          <p:cNvPr id="6" name="Picture 5">
            <a:extLst>
              <a:ext uri="{FF2B5EF4-FFF2-40B4-BE49-F238E27FC236}">
                <a16:creationId xmlns:a16="http://schemas.microsoft.com/office/drawing/2014/main" id="{5F67880E-6B02-E3CB-E490-5F9401894D4A}"/>
              </a:ext>
            </a:extLst>
          </p:cNvPr>
          <p:cNvPicPr>
            <a:picLocks noChangeAspect="1"/>
          </p:cNvPicPr>
          <p:nvPr/>
        </p:nvPicPr>
        <p:blipFill>
          <a:blip r:embed="rId3"/>
          <a:stretch>
            <a:fillRect/>
          </a:stretch>
        </p:blipFill>
        <p:spPr>
          <a:xfrm>
            <a:off x="441188" y="218749"/>
            <a:ext cx="11309623" cy="6541280"/>
          </a:xfrm>
          <a:prstGeom prst="rect">
            <a:avLst/>
          </a:prstGeom>
        </p:spPr>
      </p:pic>
      <p:sp>
        <p:nvSpPr>
          <p:cNvPr id="2" name="Rounded Rectangle 6">
            <a:extLst>
              <a:ext uri="{FF2B5EF4-FFF2-40B4-BE49-F238E27FC236}">
                <a16:creationId xmlns:a16="http://schemas.microsoft.com/office/drawing/2014/main" id="{B3B4DCE8-70D3-2769-FA26-D25748106BDD}"/>
              </a:ext>
            </a:extLst>
          </p:cNvPr>
          <p:cNvSpPr/>
          <p:nvPr/>
        </p:nvSpPr>
        <p:spPr>
          <a:xfrm>
            <a:off x="469942" y="4809653"/>
            <a:ext cx="11214483" cy="1322415"/>
          </a:xfrm>
          <a:prstGeom prst="round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a:endParaRPr>
          </a:p>
        </p:txBody>
      </p:sp>
    </p:spTree>
    <p:extLst>
      <p:ext uri="{BB962C8B-B14F-4D97-AF65-F5344CB8AC3E}">
        <p14:creationId xmlns:p14="http://schemas.microsoft.com/office/powerpoint/2010/main" val="527096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94FD1-43E4-4149-8CA0-416E756B89BF}"/>
              </a:ext>
            </a:extLst>
          </p:cNvPr>
          <p:cNvPicPr>
            <a:picLocks noChangeAspect="1"/>
          </p:cNvPicPr>
          <p:nvPr/>
        </p:nvPicPr>
        <p:blipFill>
          <a:blip r:embed="rId3"/>
          <a:stretch>
            <a:fillRect/>
          </a:stretch>
        </p:blipFill>
        <p:spPr>
          <a:xfrm>
            <a:off x="441188" y="218749"/>
            <a:ext cx="11309623" cy="6541280"/>
          </a:xfrm>
          <a:prstGeom prst="rect">
            <a:avLst/>
          </a:prstGeom>
        </p:spPr>
      </p:pic>
      <p:sp>
        <p:nvSpPr>
          <p:cNvPr id="7" name="Rounded Rectangle 6"/>
          <p:cNvSpPr/>
          <p:nvPr/>
        </p:nvSpPr>
        <p:spPr>
          <a:xfrm>
            <a:off x="434694" y="4868308"/>
            <a:ext cx="11243237" cy="1281963"/>
          </a:xfrm>
          <a:prstGeom prst="round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a:endParaRPr>
          </a:p>
        </p:txBody>
      </p:sp>
      <p:pic>
        <p:nvPicPr>
          <p:cNvPr id="5" name="Picture 4">
            <a:extLst>
              <a:ext uri="{FF2B5EF4-FFF2-40B4-BE49-F238E27FC236}">
                <a16:creationId xmlns:a16="http://schemas.microsoft.com/office/drawing/2014/main" id="{1FB4DF1C-E7C2-47EC-91E8-74C82042AA4F}"/>
              </a:ext>
            </a:extLst>
          </p:cNvPr>
          <p:cNvPicPr>
            <a:picLocks noChangeAspect="1"/>
          </p:cNvPicPr>
          <p:nvPr/>
        </p:nvPicPr>
        <p:blipFill>
          <a:blip r:embed="rId4"/>
          <a:stretch>
            <a:fillRect/>
          </a:stretch>
        </p:blipFill>
        <p:spPr>
          <a:xfrm>
            <a:off x="448081" y="2515188"/>
            <a:ext cx="11331485" cy="1944463"/>
          </a:xfrm>
          <a:prstGeom prst="rect">
            <a:avLst/>
          </a:prstGeom>
        </p:spPr>
      </p:pic>
    </p:spTree>
    <p:extLst>
      <p:ext uri="{BB962C8B-B14F-4D97-AF65-F5344CB8AC3E}">
        <p14:creationId xmlns:p14="http://schemas.microsoft.com/office/powerpoint/2010/main" val="21827475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F241813-994B-EE6C-DEE6-08D90D1B7C25}"/>
              </a:ext>
            </a:extLst>
          </p:cNvPr>
          <p:cNvPicPr>
            <a:picLocks noChangeAspect="1"/>
          </p:cNvPicPr>
          <p:nvPr/>
        </p:nvPicPr>
        <p:blipFill>
          <a:blip r:embed="rId3"/>
          <a:stretch>
            <a:fillRect/>
          </a:stretch>
        </p:blipFill>
        <p:spPr>
          <a:xfrm>
            <a:off x="751114" y="1730757"/>
            <a:ext cx="10689772" cy="3848161"/>
          </a:xfrm>
          <a:prstGeom prst="rect">
            <a:avLst/>
          </a:prstGeom>
        </p:spPr>
      </p:pic>
      <p:sp>
        <p:nvSpPr>
          <p:cNvPr id="8" name="TextBox 7">
            <a:extLst>
              <a:ext uri="{FF2B5EF4-FFF2-40B4-BE49-F238E27FC236}">
                <a16:creationId xmlns:a16="http://schemas.microsoft.com/office/drawing/2014/main" id="{DBB1D18C-0AC8-4E9D-9CAD-9CCE3F529BEC}"/>
              </a:ext>
            </a:extLst>
          </p:cNvPr>
          <p:cNvSpPr txBox="1"/>
          <p:nvPr/>
        </p:nvSpPr>
        <p:spPr>
          <a:xfrm>
            <a:off x="7769978" y="3771337"/>
            <a:ext cx="888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1600" dirty="0">
                <a:solidFill>
                  <a:prstClr val="white"/>
                </a:solidFill>
                <a:latin typeface="Calibri" panose="020F0502020204030204"/>
                <a:cs typeface="Calibri"/>
              </a:rPr>
              <a:t>2nd</a:t>
            </a:r>
          </a:p>
          <a:p>
            <a:pPr algn="ctr" defTabSz="457200"/>
            <a:r>
              <a:rPr lang="en-US" sz="1600" dirty="0">
                <a:solidFill>
                  <a:prstClr val="white"/>
                </a:solidFill>
                <a:latin typeface="Calibri" panose="020F0502020204030204"/>
              </a:rPr>
              <a:t>Chance</a:t>
            </a:r>
            <a:endParaRPr lang="en-US" sz="1600" dirty="0">
              <a:solidFill>
                <a:prstClr val="white"/>
              </a:solidFill>
              <a:latin typeface="Calibri" panose="020F0502020204030204"/>
              <a:cs typeface="Calibri"/>
            </a:endParaRPr>
          </a:p>
        </p:txBody>
      </p:sp>
      <p:sp>
        <p:nvSpPr>
          <p:cNvPr id="5" name="Title 1">
            <a:extLst>
              <a:ext uri="{FF2B5EF4-FFF2-40B4-BE49-F238E27FC236}">
                <a16:creationId xmlns:a16="http://schemas.microsoft.com/office/drawing/2014/main" id="{BA12292B-EC53-16BE-1D66-C1A4DEDC102D}"/>
              </a:ext>
            </a:extLst>
          </p:cNvPr>
          <p:cNvSpPr txBox="1">
            <a:spLocks/>
          </p:cNvSpPr>
          <p:nvPr/>
        </p:nvSpPr>
        <p:spPr>
          <a:xfrm>
            <a:off x="1846521" y="552673"/>
            <a:ext cx="9711070" cy="985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  </a:t>
            </a:r>
            <a:r>
              <a:rPr lang="en-US" sz="4900" b="1" dirty="0">
                <a:solidFill>
                  <a:schemeClr val="tx1"/>
                </a:solidFill>
              </a:rPr>
              <a:t>ICASS Budget Timeline FY2024</a:t>
            </a:r>
            <a:endParaRPr lang="en-US" b="1" dirty="0">
              <a:solidFill>
                <a:schemeClr val="tx1"/>
              </a:solidFill>
            </a:endParaRPr>
          </a:p>
        </p:txBody>
      </p:sp>
      <p:sp>
        <p:nvSpPr>
          <p:cNvPr id="2" name="Rectangle 1">
            <a:extLst>
              <a:ext uri="{FF2B5EF4-FFF2-40B4-BE49-F238E27FC236}">
                <a16:creationId xmlns:a16="http://schemas.microsoft.com/office/drawing/2014/main" id="{E955278C-D9B3-51B8-1D4F-05DE392B12FC}"/>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908150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F241813-994B-EE6C-DEE6-08D90D1B7C25}"/>
              </a:ext>
            </a:extLst>
          </p:cNvPr>
          <p:cNvPicPr>
            <a:picLocks noChangeAspect="1"/>
          </p:cNvPicPr>
          <p:nvPr/>
        </p:nvPicPr>
        <p:blipFill>
          <a:blip r:embed="rId3"/>
          <a:stretch>
            <a:fillRect/>
          </a:stretch>
        </p:blipFill>
        <p:spPr>
          <a:xfrm>
            <a:off x="751114" y="1730757"/>
            <a:ext cx="10689772" cy="3848161"/>
          </a:xfrm>
          <a:prstGeom prst="rect">
            <a:avLst/>
          </a:prstGeom>
        </p:spPr>
      </p:pic>
      <p:sp>
        <p:nvSpPr>
          <p:cNvPr id="8" name="TextBox 7">
            <a:extLst>
              <a:ext uri="{FF2B5EF4-FFF2-40B4-BE49-F238E27FC236}">
                <a16:creationId xmlns:a16="http://schemas.microsoft.com/office/drawing/2014/main" id="{DBB1D18C-0AC8-4E9D-9CAD-9CCE3F529BEC}"/>
              </a:ext>
            </a:extLst>
          </p:cNvPr>
          <p:cNvSpPr txBox="1"/>
          <p:nvPr/>
        </p:nvSpPr>
        <p:spPr>
          <a:xfrm>
            <a:off x="7769978" y="3771337"/>
            <a:ext cx="888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1600" dirty="0">
                <a:solidFill>
                  <a:prstClr val="white"/>
                </a:solidFill>
                <a:latin typeface="Calibri" panose="020F0502020204030204"/>
                <a:cs typeface="Calibri"/>
              </a:rPr>
              <a:t>2nd</a:t>
            </a:r>
          </a:p>
          <a:p>
            <a:pPr algn="ctr" defTabSz="457200"/>
            <a:r>
              <a:rPr lang="en-US" sz="1600" dirty="0">
                <a:solidFill>
                  <a:prstClr val="white"/>
                </a:solidFill>
                <a:latin typeface="Calibri" panose="020F0502020204030204"/>
              </a:rPr>
              <a:t>Chance</a:t>
            </a:r>
            <a:endParaRPr lang="en-US" sz="1600" dirty="0">
              <a:solidFill>
                <a:prstClr val="white"/>
              </a:solidFill>
              <a:latin typeface="Calibri" panose="020F0502020204030204"/>
              <a:cs typeface="Calibri"/>
            </a:endParaRPr>
          </a:p>
        </p:txBody>
      </p:sp>
      <p:sp>
        <p:nvSpPr>
          <p:cNvPr id="5" name="Title 1">
            <a:extLst>
              <a:ext uri="{FF2B5EF4-FFF2-40B4-BE49-F238E27FC236}">
                <a16:creationId xmlns:a16="http://schemas.microsoft.com/office/drawing/2014/main" id="{BA12292B-EC53-16BE-1D66-C1A4DEDC102D}"/>
              </a:ext>
            </a:extLst>
          </p:cNvPr>
          <p:cNvSpPr txBox="1">
            <a:spLocks/>
          </p:cNvSpPr>
          <p:nvPr/>
        </p:nvSpPr>
        <p:spPr>
          <a:xfrm>
            <a:off x="1846521" y="552673"/>
            <a:ext cx="9711070" cy="985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  </a:t>
            </a:r>
            <a:r>
              <a:rPr lang="en-US" sz="4900" b="1" dirty="0">
                <a:solidFill>
                  <a:schemeClr val="tx1"/>
                </a:solidFill>
              </a:rPr>
              <a:t>ICASS Budget Timeline FY2024</a:t>
            </a:r>
            <a:endParaRPr lang="en-US" b="1" dirty="0">
              <a:solidFill>
                <a:schemeClr val="tx1"/>
              </a:solidFill>
            </a:endParaRPr>
          </a:p>
        </p:txBody>
      </p:sp>
      <p:sp>
        <p:nvSpPr>
          <p:cNvPr id="2" name="Star: 5 Points 1">
            <a:extLst>
              <a:ext uri="{FF2B5EF4-FFF2-40B4-BE49-F238E27FC236}">
                <a16:creationId xmlns:a16="http://schemas.microsoft.com/office/drawing/2014/main" id="{08721A8A-8CFD-5B7B-B198-1A9F2054FB2D}"/>
              </a:ext>
            </a:extLst>
          </p:cNvPr>
          <p:cNvSpPr/>
          <p:nvPr/>
        </p:nvSpPr>
        <p:spPr>
          <a:xfrm>
            <a:off x="4997303" y="3514060"/>
            <a:ext cx="949842" cy="80275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2FEC94-50A2-F7A1-2B80-46FC4D9A6BA8}"/>
              </a:ext>
            </a:extLst>
          </p:cNvPr>
          <p:cNvPicPr>
            <a:picLocks noChangeAspect="1"/>
          </p:cNvPicPr>
          <p:nvPr/>
        </p:nvPicPr>
        <p:blipFill>
          <a:blip r:embed="rId4"/>
          <a:stretch>
            <a:fillRect/>
          </a:stretch>
        </p:blipFill>
        <p:spPr>
          <a:xfrm>
            <a:off x="6244857" y="4224171"/>
            <a:ext cx="2849525" cy="1414391"/>
          </a:xfrm>
          <a:prstGeom prst="rect">
            <a:avLst/>
          </a:prstGeom>
        </p:spPr>
      </p:pic>
      <p:sp>
        <p:nvSpPr>
          <p:cNvPr id="4" name="Rectangle 3">
            <a:extLst>
              <a:ext uri="{FF2B5EF4-FFF2-40B4-BE49-F238E27FC236}">
                <a16:creationId xmlns:a16="http://schemas.microsoft.com/office/drawing/2014/main" id="{480F9C30-DD71-1E19-9BDC-B4B1B717273F}"/>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384171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F241813-994B-EE6C-DEE6-08D90D1B7C25}"/>
              </a:ext>
            </a:extLst>
          </p:cNvPr>
          <p:cNvPicPr>
            <a:picLocks noChangeAspect="1"/>
          </p:cNvPicPr>
          <p:nvPr/>
        </p:nvPicPr>
        <p:blipFill>
          <a:blip r:embed="rId3"/>
          <a:stretch>
            <a:fillRect/>
          </a:stretch>
        </p:blipFill>
        <p:spPr>
          <a:xfrm>
            <a:off x="751114" y="1730757"/>
            <a:ext cx="10689772" cy="3848161"/>
          </a:xfrm>
          <a:prstGeom prst="rect">
            <a:avLst/>
          </a:prstGeom>
        </p:spPr>
      </p:pic>
      <p:sp>
        <p:nvSpPr>
          <p:cNvPr id="8" name="TextBox 7">
            <a:extLst>
              <a:ext uri="{FF2B5EF4-FFF2-40B4-BE49-F238E27FC236}">
                <a16:creationId xmlns:a16="http://schemas.microsoft.com/office/drawing/2014/main" id="{DBB1D18C-0AC8-4E9D-9CAD-9CCE3F529BEC}"/>
              </a:ext>
            </a:extLst>
          </p:cNvPr>
          <p:cNvSpPr txBox="1"/>
          <p:nvPr/>
        </p:nvSpPr>
        <p:spPr>
          <a:xfrm>
            <a:off x="7769978" y="3771337"/>
            <a:ext cx="888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1600" dirty="0">
                <a:solidFill>
                  <a:prstClr val="white"/>
                </a:solidFill>
                <a:latin typeface="Calibri" panose="020F0502020204030204"/>
                <a:cs typeface="Calibri"/>
              </a:rPr>
              <a:t>2nd</a:t>
            </a:r>
          </a:p>
          <a:p>
            <a:pPr algn="ctr" defTabSz="457200"/>
            <a:r>
              <a:rPr lang="en-US" sz="1600" dirty="0">
                <a:solidFill>
                  <a:prstClr val="white"/>
                </a:solidFill>
                <a:latin typeface="Calibri" panose="020F0502020204030204"/>
              </a:rPr>
              <a:t>Chance</a:t>
            </a:r>
            <a:endParaRPr lang="en-US" sz="1600" dirty="0">
              <a:solidFill>
                <a:prstClr val="white"/>
              </a:solidFill>
              <a:latin typeface="Calibri" panose="020F0502020204030204"/>
              <a:cs typeface="Calibri"/>
            </a:endParaRPr>
          </a:p>
        </p:txBody>
      </p:sp>
      <p:sp>
        <p:nvSpPr>
          <p:cNvPr id="5" name="Title 1">
            <a:extLst>
              <a:ext uri="{FF2B5EF4-FFF2-40B4-BE49-F238E27FC236}">
                <a16:creationId xmlns:a16="http://schemas.microsoft.com/office/drawing/2014/main" id="{BA12292B-EC53-16BE-1D66-C1A4DEDC102D}"/>
              </a:ext>
            </a:extLst>
          </p:cNvPr>
          <p:cNvSpPr txBox="1">
            <a:spLocks/>
          </p:cNvSpPr>
          <p:nvPr/>
        </p:nvSpPr>
        <p:spPr>
          <a:xfrm>
            <a:off x="1846521" y="552673"/>
            <a:ext cx="9711070" cy="985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  </a:t>
            </a:r>
            <a:r>
              <a:rPr lang="en-US" sz="4900" b="1" dirty="0">
                <a:solidFill>
                  <a:schemeClr val="tx1"/>
                </a:solidFill>
              </a:rPr>
              <a:t>ICASS Budget Timeline FY2024</a:t>
            </a:r>
            <a:endParaRPr lang="en-US" b="1" dirty="0">
              <a:solidFill>
                <a:schemeClr val="tx1"/>
              </a:solidFill>
            </a:endParaRPr>
          </a:p>
        </p:txBody>
      </p:sp>
      <p:sp>
        <p:nvSpPr>
          <p:cNvPr id="2" name="Star: 5 Points 1">
            <a:extLst>
              <a:ext uri="{FF2B5EF4-FFF2-40B4-BE49-F238E27FC236}">
                <a16:creationId xmlns:a16="http://schemas.microsoft.com/office/drawing/2014/main" id="{08721A8A-8CFD-5B7B-B198-1A9F2054FB2D}"/>
              </a:ext>
            </a:extLst>
          </p:cNvPr>
          <p:cNvSpPr/>
          <p:nvPr/>
        </p:nvSpPr>
        <p:spPr>
          <a:xfrm>
            <a:off x="4997303" y="3514060"/>
            <a:ext cx="949842" cy="80275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2FEC94-50A2-F7A1-2B80-46FC4D9A6BA8}"/>
              </a:ext>
            </a:extLst>
          </p:cNvPr>
          <p:cNvPicPr>
            <a:picLocks noChangeAspect="1"/>
          </p:cNvPicPr>
          <p:nvPr/>
        </p:nvPicPr>
        <p:blipFill>
          <a:blip r:embed="rId4"/>
          <a:stretch>
            <a:fillRect/>
          </a:stretch>
        </p:blipFill>
        <p:spPr>
          <a:xfrm>
            <a:off x="6244857" y="4224171"/>
            <a:ext cx="2849525" cy="1414391"/>
          </a:xfrm>
          <a:prstGeom prst="rect">
            <a:avLst/>
          </a:prstGeom>
        </p:spPr>
      </p:pic>
      <p:sp>
        <p:nvSpPr>
          <p:cNvPr id="4" name="Star: 5 Points 3">
            <a:extLst>
              <a:ext uri="{FF2B5EF4-FFF2-40B4-BE49-F238E27FC236}">
                <a16:creationId xmlns:a16="http://schemas.microsoft.com/office/drawing/2014/main" id="{C7F90133-D97C-EC10-9C1D-775CC9CADE61}"/>
              </a:ext>
            </a:extLst>
          </p:cNvPr>
          <p:cNvSpPr/>
          <p:nvPr/>
        </p:nvSpPr>
        <p:spPr>
          <a:xfrm>
            <a:off x="5472224" y="5183633"/>
            <a:ext cx="949842" cy="80275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F2564F-F282-B0E1-F6A0-EA7391495999}"/>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12215483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F241813-994B-EE6C-DEE6-08D90D1B7C25}"/>
              </a:ext>
            </a:extLst>
          </p:cNvPr>
          <p:cNvPicPr>
            <a:picLocks noChangeAspect="1"/>
          </p:cNvPicPr>
          <p:nvPr/>
        </p:nvPicPr>
        <p:blipFill>
          <a:blip r:embed="rId3"/>
          <a:stretch>
            <a:fillRect/>
          </a:stretch>
        </p:blipFill>
        <p:spPr>
          <a:xfrm>
            <a:off x="751114" y="1730757"/>
            <a:ext cx="10689772" cy="3848161"/>
          </a:xfrm>
          <a:prstGeom prst="rect">
            <a:avLst/>
          </a:prstGeom>
        </p:spPr>
      </p:pic>
      <p:sp>
        <p:nvSpPr>
          <p:cNvPr id="8" name="TextBox 7">
            <a:extLst>
              <a:ext uri="{FF2B5EF4-FFF2-40B4-BE49-F238E27FC236}">
                <a16:creationId xmlns:a16="http://schemas.microsoft.com/office/drawing/2014/main" id="{DBB1D18C-0AC8-4E9D-9CAD-9CCE3F529BEC}"/>
              </a:ext>
            </a:extLst>
          </p:cNvPr>
          <p:cNvSpPr txBox="1"/>
          <p:nvPr/>
        </p:nvSpPr>
        <p:spPr>
          <a:xfrm>
            <a:off x="7769978" y="3771337"/>
            <a:ext cx="888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1600" dirty="0">
                <a:solidFill>
                  <a:prstClr val="white"/>
                </a:solidFill>
                <a:latin typeface="Calibri" panose="020F0502020204030204"/>
                <a:cs typeface="Calibri"/>
              </a:rPr>
              <a:t>2nd</a:t>
            </a:r>
          </a:p>
          <a:p>
            <a:pPr algn="ctr" defTabSz="457200"/>
            <a:r>
              <a:rPr lang="en-US" sz="1600" dirty="0">
                <a:solidFill>
                  <a:prstClr val="white"/>
                </a:solidFill>
                <a:latin typeface="Calibri" panose="020F0502020204030204"/>
              </a:rPr>
              <a:t>Chance</a:t>
            </a:r>
            <a:endParaRPr lang="en-US" sz="1600" dirty="0">
              <a:solidFill>
                <a:prstClr val="white"/>
              </a:solidFill>
              <a:latin typeface="Calibri" panose="020F0502020204030204"/>
              <a:cs typeface="Calibri"/>
            </a:endParaRPr>
          </a:p>
        </p:txBody>
      </p:sp>
      <p:sp>
        <p:nvSpPr>
          <p:cNvPr id="5" name="Title 1">
            <a:extLst>
              <a:ext uri="{FF2B5EF4-FFF2-40B4-BE49-F238E27FC236}">
                <a16:creationId xmlns:a16="http://schemas.microsoft.com/office/drawing/2014/main" id="{BA12292B-EC53-16BE-1D66-C1A4DEDC102D}"/>
              </a:ext>
            </a:extLst>
          </p:cNvPr>
          <p:cNvSpPr txBox="1">
            <a:spLocks/>
          </p:cNvSpPr>
          <p:nvPr/>
        </p:nvSpPr>
        <p:spPr>
          <a:xfrm>
            <a:off x="1846521" y="552673"/>
            <a:ext cx="9711070" cy="985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  </a:t>
            </a:r>
            <a:r>
              <a:rPr lang="en-US" sz="4900" b="1" dirty="0">
                <a:solidFill>
                  <a:schemeClr val="tx1"/>
                </a:solidFill>
              </a:rPr>
              <a:t>ICASS Budget Timeline FY2024</a:t>
            </a:r>
            <a:endParaRPr lang="en-US" b="1" dirty="0">
              <a:solidFill>
                <a:schemeClr val="tx1"/>
              </a:solidFill>
            </a:endParaRPr>
          </a:p>
        </p:txBody>
      </p:sp>
      <p:sp>
        <p:nvSpPr>
          <p:cNvPr id="7" name="Oval 6">
            <a:extLst>
              <a:ext uri="{FF2B5EF4-FFF2-40B4-BE49-F238E27FC236}">
                <a16:creationId xmlns:a16="http://schemas.microsoft.com/office/drawing/2014/main" id="{AED02761-6F8D-9458-4540-CF2F2522B082}"/>
              </a:ext>
            </a:extLst>
          </p:cNvPr>
          <p:cNvSpPr/>
          <p:nvPr/>
        </p:nvSpPr>
        <p:spPr>
          <a:xfrm>
            <a:off x="8589785" y="3027537"/>
            <a:ext cx="2285978" cy="1212829"/>
          </a:xfrm>
          <a:prstGeom prst="ellipse">
            <a:avLst/>
          </a:prstGeom>
          <a:noFill/>
          <a:ln w="1206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Rectangle 1">
            <a:extLst>
              <a:ext uri="{FF2B5EF4-FFF2-40B4-BE49-F238E27FC236}">
                <a16:creationId xmlns:a16="http://schemas.microsoft.com/office/drawing/2014/main" id="{6F50F619-EBBA-CF5A-563C-2B2FC9ECA2E7}"/>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409750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2DB415A-557B-CB9E-C58B-F90ABDB6EC43}"/>
              </a:ext>
            </a:extLst>
          </p:cNvPr>
          <p:cNvSpPr/>
          <p:nvPr/>
        </p:nvSpPr>
        <p:spPr>
          <a:xfrm rot="5400000">
            <a:off x="8345387" y="2941878"/>
            <a:ext cx="4959689"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0" name="Rectangle 9">
            <a:extLst>
              <a:ext uri="{FF2B5EF4-FFF2-40B4-BE49-F238E27FC236}">
                <a16:creationId xmlns:a16="http://schemas.microsoft.com/office/drawing/2014/main" id="{DDAEFFC6-B5D7-8A8E-BE14-22FA4C2C4C02}"/>
              </a:ext>
            </a:extLst>
          </p:cNvPr>
          <p:cNvSpPr/>
          <p:nvPr/>
        </p:nvSpPr>
        <p:spPr>
          <a:xfrm>
            <a:off x="1776845" y="2254827"/>
            <a:ext cx="8352312" cy="4260273"/>
          </a:xfrm>
          <a:prstGeom prst="rect">
            <a:avLst/>
          </a:prstGeom>
          <a:solidFill>
            <a:srgbClr val="2C567A"/>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 name="Title 2">
            <a:extLst>
              <a:ext uri="{FF2B5EF4-FFF2-40B4-BE49-F238E27FC236}">
                <a16:creationId xmlns:a16="http://schemas.microsoft.com/office/drawing/2014/main" id="{1B21DB47-C3D5-4F0D-A141-5F88870D2939}"/>
              </a:ext>
            </a:extLst>
          </p:cNvPr>
          <p:cNvSpPr>
            <a:spLocks noGrp="1"/>
          </p:cNvSpPr>
          <p:nvPr>
            <p:ph type="title"/>
          </p:nvPr>
        </p:nvSpPr>
        <p:spPr/>
        <p:txBody>
          <a:bodyPr>
            <a:normAutofit/>
          </a:bodyPr>
          <a:lstStyle/>
          <a:p>
            <a:pPr algn="ctr"/>
            <a:r>
              <a:rPr lang="en-US" sz="3600" dirty="0"/>
              <a:t>Poll #2: Tell us who you are</a:t>
            </a:r>
          </a:p>
        </p:txBody>
      </p:sp>
      <p:sp>
        <p:nvSpPr>
          <p:cNvPr id="7" name="Content Placeholder 6">
            <a:extLst>
              <a:ext uri="{FF2B5EF4-FFF2-40B4-BE49-F238E27FC236}">
                <a16:creationId xmlns:a16="http://schemas.microsoft.com/office/drawing/2014/main" id="{01A81301-2597-4276-AEEC-3EB1317642FB}"/>
              </a:ext>
            </a:extLst>
          </p:cNvPr>
          <p:cNvSpPr txBox="1">
            <a:spLocks noGrp="1"/>
          </p:cNvSpPr>
          <p:nvPr>
            <p:ph type="body" idx="1"/>
          </p:nvPr>
        </p:nvSpPr>
        <p:spPr>
          <a:xfrm>
            <a:off x="2493200" y="2464455"/>
            <a:ext cx="7205600" cy="3688382"/>
          </a:xfrm>
          <a:prstGeom prst="rect">
            <a:avLst/>
          </a:prstGeom>
          <a:noFill/>
        </p:spPr>
        <p:txBody>
          <a:bodyPr wrap="square">
            <a:spAutoFit/>
          </a:bodyPr>
          <a:lstStyle/>
          <a:p>
            <a:r>
              <a:rPr kumimoji="0" lang="en-US" sz="2400" b="0" i="0" u="none" strike="noStrike" kern="1200" cap="none" spc="0" normalizeH="0" baseline="0" noProof="0" dirty="0">
                <a:ln w="3175" cmpd="sng">
                  <a:noFill/>
                </a:ln>
                <a:solidFill>
                  <a:schemeClr val="bg1"/>
                </a:solidFill>
                <a:effectLst/>
                <a:uLnTx/>
                <a:uFillTx/>
                <a:latin typeface="Garamond" panose="02020404030301010803"/>
                <a:ea typeface="+mj-ea"/>
                <a:cs typeface="+mj-cs"/>
              </a:rPr>
              <a:t>ICASS Budget Committee Member</a:t>
            </a:r>
          </a:p>
          <a:p>
            <a:endParaRPr kumimoji="0" lang="en-US" sz="1600" b="0" i="0" u="none" strike="noStrike" kern="1200" cap="none" spc="0" normalizeH="0" baseline="0" noProof="0" dirty="0">
              <a:ln w="3175" cmpd="sng">
                <a:noFill/>
              </a:ln>
              <a:solidFill>
                <a:schemeClr val="bg1"/>
              </a:solidFill>
              <a:effectLst/>
              <a:uLnTx/>
              <a:uFillTx/>
              <a:latin typeface="Garamond" panose="02020404030301010803"/>
              <a:ea typeface="+mj-ea"/>
              <a:cs typeface="+mj-cs"/>
            </a:endParaRPr>
          </a:p>
          <a:p>
            <a:r>
              <a:rPr kumimoji="0" lang="en-US" sz="2400" b="0" i="0" u="none" strike="noStrike" kern="1200" cap="none" spc="0" normalizeH="0" baseline="0" noProof="0" dirty="0">
                <a:ln w="3175" cmpd="sng">
                  <a:noFill/>
                </a:ln>
                <a:solidFill>
                  <a:schemeClr val="bg1"/>
                </a:solidFill>
                <a:effectLst/>
                <a:uLnTx/>
                <a:uFillTx/>
                <a:latin typeface="Garamond" panose="02020404030301010803"/>
                <a:ea typeface="+mj-ea"/>
                <a:cs typeface="+mj-cs"/>
              </a:rPr>
              <a:t>ICASS Council Member</a:t>
            </a:r>
          </a:p>
          <a:p>
            <a:endParaRPr kumimoji="0" lang="en-US" sz="1600" b="0" i="0" u="none" strike="noStrike" kern="1200" cap="none" spc="0" normalizeH="0" baseline="0" noProof="0" dirty="0">
              <a:ln w="3175" cmpd="sng">
                <a:noFill/>
              </a:ln>
              <a:solidFill>
                <a:schemeClr val="bg1"/>
              </a:solidFill>
              <a:effectLst/>
              <a:uLnTx/>
              <a:uFillTx/>
              <a:latin typeface="Garamond" panose="02020404030301010803"/>
              <a:ea typeface="+mj-ea"/>
              <a:cs typeface="+mj-cs"/>
            </a:endParaRPr>
          </a:p>
          <a:p>
            <a:r>
              <a:rPr kumimoji="0" lang="en-US" sz="2400" b="0" i="0" u="none" strike="noStrike" kern="1200" cap="none" spc="0" normalizeH="0" baseline="0" noProof="0" dirty="0">
                <a:ln w="3175" cmpd="sng">
                  <a:noFill/>
                </a:ln>
                <a:solidFill>
                  <a:schemeClr val="bg1"/>
                </a:solidFill>
                <a:effectLst/>
                <a:uLnTx/>
                <a:uFillTx/>
                <a:latin typeface="Garamond" panose="02020404030301010803"/>
                <a:ea typeface="+mj-ea"/>
                <a:cs typeface="+mj-cs"/>
              </a:rPr>
              <a:t>US Direct Hire ICASS Service Provider</a:t>
            </a:r>
          </a:p>
          <a:p>
            <a:endParaRPr kumimoji="0" lang="en-US" sz="1600" b="0" i="0" u="none" strike="noStrike" kern="1200" cap="none" spc="0" normalizeH="0" baseline="0" noProof="0" dirty="0">
              <a:ln w="3175" cmpd="sng">
                <a:noFill/>
              </a:ln>
              <a:solidFill>
                <a:schemeClr val="bg1"/>
              </a:solidFill>
              <a:effectLst/>
              <a:uLnTx/>
              <a:uFillTx/>
              <a:latin typeface="Garamond" panose="02020404030301010803"/>
              <a:ea typeface="+mj-ea"/>
              <a:cs typeface="+mj-cs"/>
            </a:endParaRPr>
          </a:p>
          <a:p>
            <a:r>
              <a:rPr kumimoji="0" lang="en-US" sz="2400" b="0" i="0" u="none" strike="noStrike" kern="1200" cap="none" spc="0" normalizeH="0" baseline="0" noProof="0" dirty="0">
                <a:ln w="3175" cmpd="sng">
                  <a:noFill/>
                </a:ln>
                <a:solidFill>
                  <a:schemeClr val="bg1"/>
                </a:solidFill>
                <a:effectLst/>
                <a:uLnTx/>
                <a:uFillTx/>
                <a:latin typeface="Garamond" panose="02020404030301010803"/>
                <a:ea typeface="+mj-ea"/>
                <a:cs typeface="+mj-cs"/>
              </a:rPr>
              <a:t>LE Staff ICASS Service Provider</a:t>
            </a:r>
          </a:p>
          <a:p>
            <a:endParaRPr kumimoji="0" lang="en-US" sz="1600" b="0" i="0" u="none" strike="noStrike" kern="1200" cap="none" spc="0" normalizeH="0" baseline="0" noProof="0" dirty="0">
              <a:ln w="3175" cmpd="sng">
                <a:noFill/>
              </a:ln>
              <a:solidFill>
                <a:schemeClr val="bg1"/>
              </a:solidFill>
              <a:effectLst/>
              <a:uLnTx/>
              <a:uFillTx/>
              <a:latin typeface="Garamond" panose="02020404030301010803"/>
              <a:ea typeface="+mj-ea"/>
              <a:cs typeface="+mj-cs"/>
            </a:endParaRPr>
          </a:p>
          <a:p>
            <a:r>
              <a:rPr kumimoji="0" lang="en-US" sz="2400" b="0" i="0" u="none" strike="noStrike" kern="1200" cap="none" spc="0" normalizeH="0" baseline="0" noProof="0" dirty="0">
                <a:ln w="3175" cmpd="sng">
                  <a:noFill/>
                </a:ln>
                <a:solidFill>
                  <a:schemeClr val="bg1"/>
                </a:solidFill>
                <a:effectLst/>
                <a:uLnTx/>
                <a:uFillTx/>
                <a:latin typeface="Garamond" panose="02020404030301010803"/>
                <a:ea typeface="+mj-ea"/>
                <a:cs typeface="+mj-cs"/>
              </a:rPr>
              <a:t>Other: ___________________</a:t>
            </a:r>
          </a:p>
        </p:txBody>
      </p:sp>
      <p:sp>
        <p:nvSpPr>
          <p:cNvPr id="5" name="Rectangle 4">
            <a:extLst>
              <a:ext uri="{FF2B5EF4-FFF2-40B4-BE49-F238E27FC236}">
                <a16:creationId xmlns:a16="http://schemas.microsoft.com/office/drawing/2014/main" id="{7C1ADD94-18B7-AC3D-516D-A857851A5FD1}"/>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1573838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3B1799-9AF4-3C7A-934D-0CEDFDC4780E}"/>
              </a:ext>
            </a:extLst>
          </p:cNvPr>
          <p:cNvSpPr/>
          <p:nvPr/>
        </p:nvSpPr>
        <p:spPr>
          <a:xfrm>
            <a:off x="0" y="0"/>
            <a:ext cx="12192000" cy="3614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8215423-FB3B-4A66-F8DA-8F760BF2991B}"/>
              </a:ext>
            </a:extLst>
          </p:cNvPr>
          <p:cNvSpPr/>
          <p:nvPr/>
        </p:nvSpPr>
        <p:spPr>
          <a:xfrm>
            <a:off x="6194511"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3" name="Content Placeholder 2"/>
          <p:cNvSpPr>
            <a:spLocks noGrp="1"/>
          </p:cNvSpPr>
          <p:nvPr>
            <p:ph idx="4294967295"/>
          </p:nvPr>
        </p:nvSpPr>
        <p:spPr>
          <a:xfrm>
            <a:off x="466725" y="1637363"/>
            <a:ext cx="11258550" cy="3954463"/>
          </a:xfrm>
          <a:solidFill>
            <a:srgbClr val="EEECFF"/>
          </a:solidFill>
        </p:spPr>
        <p:txBody>
          <a:bodyPr>
            <a:noAutofit/>
          </a:bodyPr>
          <a:lstStyle/>
          <a:p>
            <a:pPr marL="342991" indent="-342991">
              <a:buAutoNum type="arabicPeriod"/>
            </a:pPr>
            <a:r>
              <a:rPr lang="en-US" sz="3000" b="1" dirty="0">
                <a:solidFill>
                  <a:srgbClr val="C0504D"/>
                </a:solidFill>
                <a:latin typeface="+mj-lt"/>
              </a:rPr>
              <a:t>Agencies sign up </a:t>
            </a:r>
            <a:r>
              <a:rPr lang="en-US" sz="3000" dirty="0">
                <a:solidFill>
                  <a:schemeClr val="tx2"/>
                </a:solidFill>
                <a:latin typeface="+mj-lt"/>
              </a:rPr>
              <a:t>only for the ICASS services needed, in addition to the Mandatory Services.</a:t>
            </a:r>
          </a:p>
          <a:p>
            <a:pPr marL="342991" indent="-342991">
              <a:buAutoNum type="arabicPeriod"/>
            </a:pPr>
            <a:r>
              <a:rPr lang="en-US" sz="3000" b="1" dirty="0">
                <a:solidFill>
                  <a:srgbClr val="C0504D"/>
                </a:solidFill>
                <a:latin typeface="+mj-lt"/>
              </a:rPr>
              <a:t>Ensure</a:t>
            </a:r>
            <a:r>
              <a:rPr lang="en-US" sz="3000" dirty="0">
                <a:solidFill>
                  <a:schemeClr val="tx2"/>
                </a:solidFill>
                <a:latin typeface="+mj-lt"/>
              </a:rPr>
              <a:t> Workload Counts are correct.</a:t>
            </a:r>
          </a:p>
          <a:p>
            <a:pPr marL="342991" indent="-342991">
              <a:buAutoNum type="arabicPeriod"/>
            </a:pPr>
            <a:r>
              <a:rPr lang="en-US" sz="3000" b="1" dirty="0">
                <a:solidFill>
                  <a:srgbClr val="C0504D"/>
                </a:solidFill>
                <a:latin typeface="+mj-lt"/>
              </a:rPr>
              <a:t>Check modifications</a:t>
            </a:r>
            <a:r>
              <a:rPr lang="en-US" sz="3000" dirty="0">
                <a:solidFill>
                  <a:schemeClr val="tx2"/>
                </a:solidFill>
                <a:latin typeface="+mj-lt"/>
              </a:rPr>
              <a:t> and seek modifications if eligible.</a:t>
            </a:r>
          </a:p>
          <a:p>
            <a:pPr marL="342991" indent="-342991">
              <a:buAutoNum type="arabicPeriod"/>
            </a:pPr>
            <a:r>
              <a:rPr lang="en-US" sz="3000" b="1" dirty="0">
                <a:solidFill>
                  <a:srgbClr val="C0504D"/>
                </a:solidFill>
                <a:latin typeface="+mj-lt"/>
              </a:rPr>
              <a:t>Get involved </a:t>
            </a:r>
            <a:r>
              <a:rPr lang="en-US" sz="3000" dirty="0">
                <a:solidFill>
                  <a:schemeClr val="tx2"/>
                </a:solidFill>
                <a:latin typeface="+mj-lt"/>
              </a:rPr>
              <a:t>in ICASS: participate in Council/Budget Committee meetings.</a:t>
            </a:r>
          </a:p>
        </p:txBody>
      </p:sp>
      <p:sp>
        <p:nvSpPr>
          <p:cNvPr id="4" name="TextBox 3"/>
          <p:cNvSpPr txBox="1"/>
          <p:nvPr/>
        </p:nvSpPr>
        <p:spPr>
          <a:xfrm>
            <a:off x="1234751" y="5888576"/>
            <a:ext cx="9722498" cy="830997"/>
          </a:xfrm>
          <a:prstGeom prst="rect">
            <a:avLst/>
          </a:prstGeom>
          <a:noFill/>
        </p:spPr>
        <p:txBody>
          <a:bodyPr wrap="square" rtlCol="0">
            <a:spAutoFit/>
          </a:bodyPr>
          <a:lstStyle/>
          <a:p>
            <a:pPr defTabSz="457200"/>
            <a:r>
              <a:rPr lang="en-US" sz="2400" b="1">
                <a:solidFill>
                  <a:srgbClr val="C00000"/>
                </a:solidFill>
                <a:latin typeface="+mj-lt"/>
              </a:rPr>
              <a:t>De Facto Approval of Agency Invoices – </a:t>
            </a:r>
            <a:r>
              <a:rPr lang="en-US" sz="2400" b="1">
                <a:latin typeface="+mj-lt"/>
              </a:rPr>
              <a:t>must sign or dispute </a:t>
            </a:r>
            <a:r>
              <a:rPr lang="en-US" sz="2400" b="1">
                <a:solidFill>
                  <a:srgbClr val="C00000"/>
                </a:solidFill>
                <a:latin typeface="+mj-lt"/>
              </a:rPr>
              <a:t>w/in </a:t>
            </a:r>
            <a:r>
              <a:rPr lang="en-US" sz="2400" b="1" u="sng">
                <a:solidFill>
                  <a:srgbClr val="C00000"/>
                </a:solidFill>
                <a:latin typeface="+mj-lt"/>
              </a:rPr>
              <a:t>10 days </a:t>
            </a:r>
            <a:r>
              <a:rPr lang="en-US" sz="2400" b="1">
                <a:latin typeface="+mj-lt"/>
              </a:rPr>
              <a:t>of ICASS invoice receipt.</a:t>
            </a:r>
          </a:p>
        </p:txBody>
      </p:sp>
      <p:sp>
        <p:nvSpPr>
          <p:cNvPr id="5" name="Rectangle 4">
            <a:extLst>
              <a:ext uri="{FF2B5EF4-FFF2-40B4-BE49-F238E27FC236}">
                <a16:creationId xmlns:a16="http://schemas.microsoft.com/office/drawing/2014/main" id="{7E8964E5-AB69-46EC-B95F-473C91CC8A1B}"/>
              </a:ext>
            </a:extLst>
          </p:cNvPr>
          <p:cNvSpPr/>
          <p:nvPr/>
        </p:nvSpPr>
        <p:spPr>
          <a:xfrm>
            <a:off x="0" y="2504209"/>
            <a:ext cx="12192000" cy="43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5347A0-268B-A5BA-BA46-D1A184CCEC31}"/>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1" name="Rectangle 10">
            <a:extLst>
              <a:ext uri="{FF2B5EF4-FFF2-40B4-BE49-F238E27FC236}">
                <a16:creationId xmlns:a16="http://schemas.microsoft.com/office/drawing/2014/main" id="{1FC84AD5-AE64-850B-0170-C0640061206B}"/>
              </a:ext>
            </a:extLst>
          </p:cNvPr>
          <p:cNvSpPr/>
          <p:nvPr/>
        </p:nvSpPr>
        <p:spPr>
          <a:xfrm>
            <a:off x="631370" y="28314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3" name="Title 1">
            <a:extLst>
              <a:ext uri="{FF2B5EF4-FFF2-40B4-BE49-F238E27FC236}">
                <a16:creationId xmlns:a16="http://schemas.microsoft.com/office/drawing/2014/main" id="{4B3BD08B-83E0-4A83-1AAC-6D86FF919550}"/>
              </a:ext>
            </a:extLst>
          </p:cNvPr>
          <p:cNvSpPr txBox="1">
            <a:spLocks/>
          </p:cNvSpPr>
          <p:nvPr/>
        </p:nvSpPr>
        <p:spPr>
          <a:xfrm>
            <a:off x="1144587" y="465060"/>
            <a:ext cx="9902825" cy="66675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Agency Rep Must Do List</a:t>
            </a:r>
          </a:p>
        </p:txBody>
      </p:sp>
    </p:spTree>
    <p:extLst>
      <p:ext uri="{BB962C8B-B14F-4D97-AF65-F5344CB8AC3E}">
        <p14:creationId xmlns:p14="http://schemas.microsoft.com/office/powerpoint/2010/main" val="25792919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1B3422-9A7A-2F49-C83C-8029F746A0A6}"/>
              </a:ext>
            </a:extLst>
          </p:cNvPr>
          <p:cNvSpPr/>
          <p:nvPr/>
        </p:nvSpPr>
        <p:spPr>
          <a:xfrm>
            <a:off x="0" y="0"/>
            <a:ext cx="12192000" cy="3614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4F7FCA8-EF8C-8FF4-CD0B-7ABD50F9B330}"/>
              </a:ext>
            </a:extLst>
          </p:cNvPr>
          <p:cNvSpPr/>
          <p:nvPr/>
        </p:nvSpPr>
        <p:spPr>
          <a:xfrm>
            <a:off x="6194511"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3" name="Content Placeholder 2"/>
          <p:cNvSpPr>
            <a:spLocks noGrp="1"/>
          </p:cNvSpPr>
          <p:nvPr>
            <p:ph idx="4294967295"/>
          </p:nvPr>
        </p:nvSpPr>
        <p:spPr>
          <a:xfrm>
            <a:off x="470398" y="1637363"/>
            <a:ext cx="11258550" cy="3954463"/>
          </a:xfrm>
          <a:solidFill>
            <a:srgbClr val="EEECFF"/>
          </a:solidFill>
        </p:spPr>
        <p:txBody>
          <a:bodyPr>
            <a:noAutofit/>
          </a:bodyPr>
          <a:lstStyle/>
          <a:p>
            <a:pPr marL="342991" indent="-342991">
              <a:buAutoNum type="arabicPeriod"/>
            </a:pPr>
            <a:r>
              <a:rPr lang="en-US" sz="3000" b="1" dirty="0">
                <a:solidFill>
                  <a:srgbClr val="C0504D"/>
                </a:solidFill>
                <a:latin typeface="+mj-lt"/>
              </a:rPr>
              <a:t>Agencies sign up </a:t>
            </a:r>
            <a:r>
              <a:rPr lang="en-US" sz="3000" dirty="0">
                <a:solidFill>
                  <a:schemeClr val="tx2"/>
                </a:solidFill>
                <a:latin typeface="+mj-lt"/>
              </a:rPr>
              <a:t>only for the ICASS services needed, in addition to the Mandatory Services.</a:t>
            </a:r>
          </a:p>
          <a:p>
            <a:pPr marL="342991" indent="-342991">
              <a:buAutoNum type="arabicPeriod"/>
            </a:pPr>
            <a:r>
              <a:rPr lang="en-US" sz="3000" b="1" dirty="0">
                <a:solidFill>
                  <a:srgbClr val="C0504D"/>
                </a:solidFill>
                <a:latin typeface="+mj-lt"/>
              </a:rPr>
              <a:t>Ensure</a:t>
            </a:r>
            <a:r>
              <a:rPr lang="en-US" sz="3000" dirty="0">
                <a:solidFill>
                  <a:schemeClr val="tx2"/>
                </a:solidFill>
                <a:latin typeface="+mj-lt"/>
              </a:rPr>
              <a:t> Workload Counts are correct.</a:t>
            </a:r>
          </a:p>
          <a:p>
            <a:pPr marL="342991" indent="-342991">
              <a:buAutoNum type="arabicPeriod"/>
            </a:pPr>
            <a:r>
              <a:rPr lang="en-US" sz="3000" b="1" dirty="0">
                <a:solidFill>
                  <a:srgbClr val="C0504D"/>
                </a:solidFill>
                <a:latin typeface="+mj-lt"/>
              </a:rPr>
              <a:t>Check modifications</a:t>
            </a:r>
            <a:r>
              <a:rPr lang="en-US" sz="3000" dirty="0">
                <a:solidFill>
                  <a:schemeClr val="tx2"/>
                </a:solidFill>
                <a:latin typeface="+mj-lt"/>
              </a:rPr>
              <a:t> and seek modifications if eligible.</a:t>
            </a:r>
          </a:p>
          <a:p>
            <a:pPr marL="342991" indent="-342991">
              <a:buAutoNum type="arabicPeriod"/>
            </a:pPr>
            <a:r>
              <a:rPr lang="en-US" sz="3000" b="1" dirty="0">
                <a:solidFill>
                  <a:srgbClr val="C0504D"/>
                </a:solidFill>
                <a:latin typeface="+mj-lt"/>
              </a:rPr>
              <a:t>Get involved </a:t>
            </a:r>
            <a:r>
              <a:rPr lang="en-US" sz="3000" dirty="0">
                <a:solidFill>
                  <a:schemeClr val="tx2"/>
                </a:solidFill>
                <a:latin typeface="+mj-lt"/>
              </a:rPr>
              <a:t>in ICASS: participate in Council/Budget Committee meetings.</a:t>
            </a:r>
          </a:p>
        </p:txBody>
      </p:sp>
      <p:sp>
        <p:nvSpPr>
          <p:cNvPr id="4" name="TextBox 3"/>
          <p:cNvSpPr txBox="1"/>
          <p:nvPr/>
        </p:nvSpPr>
        <p:spPr>
          <a:xfrm>
            <a:off x="1234751" y="5888576"/>
            <a:ext cx="9722498" cy="830997"/>
          </a:xfrm>
          <a:prstGeom prst="rect">
            <a:avLst/>
          </a:prstGeom>
          <a:noFill/>
        </p:spPr>
        <p:txBody>
          <a:bodyPr wrap="square" rtlCol="0">
            <a:spAutoFit/>
          </a:bodyPr>
          <a:lstStyle/>
          <a:p>
            <a:pPr defTabSz="457200"/>
            <a:r>
              <a:rPr lang="en-US" sz="2400" b="1">
                <a:solidFill>
                  <a:srgbClr val="C00000"/>
                </a:solidFill>
                <a:latin typeface="+mj-lt"/>
              </a:rPr>
              <a:t>De Facto Approval of Agency Invoices – </a:t>
            </a:r>
            <a:r>
              <a:rPr lang="en-US" sz="2400" b="1">
                <a:latin typeface="+mj-lt"/>
              </a:rPr>
              <a:t>must sign or dispute </a:t>
            </a:r>
            <a:r>
              <a:rPr lang="en-US" sz="2400" b="1">
                <a:solidFill>
                  <a:srgbClr val="C00000"/>
                </a:solidFill>
                <a:latin typeface="+mj-lt"/>
              </a:rPr>
              <a:t>w/in </a:t>
            </a:r>
            <a:r>
              <a:rPr lang="en-US" sz="2400" b="1" u="sng">
                <a:solidFill>
                  <a:srgbClr val="C00000"/>
                </a:solidFill>
                <a:latin typeface="+mj-lt"/>
              </a:rPr>
              <a:t>10 days </a:t>
            </a:r>
            <a:r>
              <a:rPr lang="en-US" sz="2400" b="1">
                <a:latin typeface="+mj-lt"/>
              </a:rPr>
              <a:t>of ICASS invoice receipt.</a:t>
            </a:r>
          </a:p>
        </p:txBody>
      </p:sp>
      <p:sp>
        <p:nvSpPr>
          <p:cNvPr id="5" name="Rectangle 4">
            <a:extLst>
              <a:ext uri="{FF2B5EF4-FFF2-40B4-BE49-F238E27FC236}">
                <a16:creationId xmlns:a16="http://schemas.microsoft.com/office/drawing/2014/main" id="{16F7AE6D-D48D-4153-8AFC-0C1B38A6A18F}"/>
              </a:ext>
            </a:extLst>
          </p:cNvPr>
          <p:cNvSpPr/>
          <p:nvPr/>
        </p:nvSpPr>
        <p:spPr>
          <a:xfrm>
            <a:off x="0" y="3086100"/>
            <a:ext cx="12192000" cy="3771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CDD98A-8B6E-78E3-D851-3FFB7478AAF5}"/>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3" name="Rectangle 12">
            <a:extLst>
              <a:ext uri="{FF2B5EF4-FFF2-40B4-BE49-F238E27FC236}">
                <a16:creationId xmlns:a16="http://schemas.microsoft.com/office/drawing/2014/main" id="{19005311-DB26-C1CA-1AFD-25EE2A7C77AB}"/>
              </a:ext>
            </a:extLst>
          </p:cNvPr>
          <p:cNvSpPr/>
          <p:nvPr/>
        </p:nvSpPr>
        <p:spPr>
          <a:xfrm>
            <a:off x="631370" y="28314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4" name="Title 1">
            <a:extLst>
              <a:ext uri="{FF2B5EF4-FFF2-40B4-BE49-F238E27FC236}">
                <a16:creationId xmlns:a16="http://schemas.microsoft.com/office/drawing/2014/main" id="{60C7F957-3185-2B90-D998-2776B1C11D18}"/>
              </a:ext>
            </a:extLst>
          </p:cNvPr>
          <p:cNvSpPr txBox="1">
            <a:spLocks/>
          </p:cNvSpPr>
          <p:nvPr/>
        </p:nvSpPr>
        <p:spPr>
          <a:xfrm>
            <a:off x="1144587" y="465060"/>
            <a:ext cx="9902825" cy="66675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Agency Rep Must Do List</a:t>
            </a:r>
          </a:p>
        </p:txBody>
      </p:sp>
    </p:spTree>
    <p:extLst>
      <p:ext uri="{BB962C8B-B14F-4D97-AF65-F5344CB8AC3E}">
        <p14:creationId xmlns:p14="http://schemas.microsoft.com/office/powerpoint/2010/main" val="35465906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EC0D94-247F-56D2-3177-E0B84004ACB8}"/>
              </a:ext>
            </a:extLst>
          </p:cNvPr>
          <p:cNvSpPr/>
          <p:nvPr/>
        </p:nvSpPr>
        <p:spPr>
          <a:xfrm>
            <a:off x="0" y="-1"/>
            <a:ext cx="12192000" cy="3709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3C09441-1DAC-0851-8337-97AECA803057}"/>
              </a:ext>
            </a:extLst>
          </p:cNvPr>
          <p:cNvSpPr/>
          <p:nvPr/>
        </p:nvSpPr>
        <p:spPr>
          <a:xfrm>
            <a:off x="6194511"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3" name="Content Placeholder 2"/>
          <p:cNvSpPr>
            <a:spLocks noGrp="1"/>
          </p:cNvSpPr>
          <p:nvPr>
            <p:ph idx="4294967295"/>
          </p:nvPr>
        </p:nvSpPr>
        <p:spPr>
          <a:xfrm>
            <a:off x="470398" y="1637363"/>
            <a:ext cx="11258550" cy="3954463"/>
          </a:xfrm>
          <a:solidFill>
            <a:srgbClr val="EEECFF"/>
          </a:solidFill>
        </p:spPr>
        <p:txBody>
          <a:bodyPr>
            <a:noAutofit/>
          </a:bodyPr>
          <a:lstStyle/>
          <a:p>
            <a:pPr marL="342991" indent="-342991">
              <a:buAutoNum type="arabicPeriod"/>
            </a:pPr>
            <a:r>
              <a:rPr lang="en-US" sz="3000" b="1" dirty="0">
                <a:solidFill>
                  <a:srgbClr val="C0504D"/>
                </a:solidFill>
                <a:latin typeface="+mj-lt"/>
              </a:rPr>
              <a:t>Agencies sign up </a:t>
            </a:r>
            <a:r>
              <a:rPr lang="en-US" sz="3000" dirty="0">
                <a:solidFill>
                  <a:schemeClr val="tx2"/>
                </a:solidFill>
                <a:latin typeface="+mj-lt"/>
              </a:rPr>
              <a:t>only for the ICASS services needed, in addition to the Mandatory Services.</a:t>
            </a:r>
          </a:p>
          <a:p>
            <a:pPr marL="342991" indent="-342991">
              <a:buAutoNum type="arabicPeriod"/>
            </a:pPr>
            <a:r>
              <a:rPr lang="en-US" sz="3000" b="1" dirty="0">
                <a:solidFill>
                  <a:srgbClr val="C0504D"/>
                </a:solidFill>
                <a:latin typeface="+mj-lt"/>
              </a:rPr>
              <a:t>Ensure</a:t>
            </a:r>
            <a:r>
              <a:rPr lang="en-US" sz="3000" dirty="0">
                <a:solidFill>
                  <a:schemeClr val="tx2"/>
                </a:solidFill>
                <a:latin typeface="+mj-lt"/>
              </a:rPr>
              <a:t> Workload Counts are correct.</a:t>
            </a:r>
          </a:p>
          <a:p>
            <a:pPr marL="342991" indent="-342991">
              <a:buAutoNum type="arabicPeriod"/>
            </a:pPr>
            <a:r>
              <a:rPr lang="en-US" sz="3000" b="1" dirty="0">
                <a:solidFill>
                  <a:srgbClr val="C0504D"/>
                </a:solidFill>
                <a:latin typeface="+mj-lt"/>
              </a:rPr>
              <a:t>Check modifications</a:t>
            </a:r>
            <a:r>
              <a:rPr lang="en-US" sz="3000" dirty="0">
                <a:solidFill>
                  <a:schemeClr val="tx2"/>
                </a:solidFill>
                <a:latin typeface="+mj-lt"/>
              </a:rPr>
              <a:t> and seek modifications if eligible.</a:t>
            </a:r>
          </a:p>
          <a:p>
            <a:pPr marL="342991" indent="-342991">
              <a:buAutoNum type="arabicPeriod"/>
            </a:pPr>
            <a:r>
              <a:rPr lang="en-US" sz="3000" b="1" dirty="0">
                <a:solidFill>
                  <a:srgbClr val="C0504D"/>
                </a:solidFill>
                <a:latin typeface="+mj-lt"/>
              </a:rPr>
              <a:t>Get involved </a:t>
            </a:r>
            <a:r>
              <a:rPr lang="en-US" sz="3000" dirty="0">
                <a:solidFill>
                  <a:schemeClr val="tx2"/>
                </a:solidFill>
                <a:latin typeface="+mj-lt"/>
              </a:rPr>
              <a:t>in ICASS: participate in Council/Budget Committee meetings.</a:t>
            </a:r>
          </a:p>
        </p:txBody>
      </p:sp>
      <p:sp>
        <p:nvSpPr>
          <p:cNvPr id="4" name="TextBox 3"/>
          <p:cNvSpPr txBox="1"/>
          <p:nvPr/>
        </p:nvSpPr>
        <p:spPr>
          <a:xfrm>
            <a:off x="1234751" y="5888576"/>
            <a:ext cx="9722498" cy="830997"/>
          </a:xfrm>
          <a:prstGeom prst="rect">
            <a:avLst/>
          </a:prstGeom>
          <a:noFill/>
        </p:spPr>
        <p:txBody>
          <a:bodyPr wrap="square" rtlCol="0">
            <a:spAutoFit/>
          </a:bodyPr>
          <a:lstStyle/>
          <a:p>
            <a:pPr defTabSz="457200"/>
            <a:r>
              <a:rPr lang="en-US" sz="2400" b="1">
                <a:solidFill>
                  <a:srgbClr val="C00000"/>
                </a:solidFill>
                <a:latin typeface="+mj-lt"/>
              </a:rPr>
              <a:t>De Facto Approval of Agency Invoices – </a:t>
            </a:r>
            <a:r>
              <a:rPr lang="en-US" sz="2400" b="1">
                <a:latin typeface="+mj-lt"/>
              </a:rPr>
              <a:t>must sign or dispute </a:t>
            </a:r>
            <a:r>
              <a:rPr lang="en-US" sz="2400" b="1">
                <a:solidFill>
                  <a:srgbClr val="C00000"/>
                </a:solidFill>
                <a:latin typeface="+mj-lt"/>
              </a:rPr>
              <a:t>w/in </a:t>
            </a:r>
            <a:r>
              <a:rPr lang="en-US" sz="2400" b="1" u="sng">
                <a:solidFill>
                  <a:srgbClr val="C00000"/>
                </a:solidFill>
                <a:latin typeface="+mj-lt"/>
              </a:rPr>
              <a:t>10 days </a:t>
            </a:r>
            <a:r>
              <a:rPr lang="en-US" sz="2400" b="1">
                <a:latin typeface="+mj-lt"/>
              </a:rPr>
              <a:t>of ICASS invoice receipt.</a:t>
            </a:r>
          </a:p>
        </p:txBody>
      </p:sp>
      <p:sp>
        <p:nvSpPr>
          <p:cNvPr id="5" name="Rectangle 4">
            <a:extLst>
              <a:ext uri="{FF2B5EF4-FFF2-40B4-BE49-F238E27FC236}">
                <a16:creationId xmlns:a16="http://schemas.microsoft.com/office/drawing/2014/main" id="{9860E170-ED4E-486B-BC03-FF219C2F1D1A}"/>
              </a:ext>
            </a:extLst>
          </p:cNvPr>
          <p:cNvSpPr/>
          <p:nvPr/>
        </p:nvSpPr>
        <p:spPr>
          <a:xfrm>
            <a:off x="0" y="3709555"/>
            <a:ext cx="12192000" cy="3455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C6266C1-9AAB-D951-B6B4-21A00D4639D3}"/>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2" name="Rectangle 11">
            <a:extLst>
              <a:ext uri="{FF2B5EF4-FFF2-40B4-BE49-F238E27FC236}">
                <a16:creationId xmlns:a16="http://schemas.microsoft.com/office/drawing/2014/main" id="{0C08D483-A693-2C03-528B-C7C1C95FA44D}"/>
              </a:ext>
            </a:extLst>
          </p:cNvPr>
          <p:cNvSpPr/>
          <p:nvPr/>
        </p:nvSpPr>
        <p:spPr>
          <a:xfrm>
            <a:off x="631370" y="28314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3" name="Title 1">
            <a:extLst>
              <a:ext uri="{FF2B5EF4-FFF2-40B4-BE49-F238E27FC236}">
                <a16:creationId xmlns:a16="http://schemas.microsoft.com/office/drawing/2014/main" id="{473DB581-FF96-9180-0981-A3223C31C382}"/>
              </a:ext>
            </a:extLst>
          </p:cNvPr>
          <p:cNvSpPr txBox="1">
            <a:spLocks/>
          </p:cNvSpPr>
          <p:nvPr/>
        </p:nvSpPr>
        <p:spPr>
          <a:xfrm>
            <a:off x="1144587" y="465060"/>
            <a:ext cx="9902825" cy="66675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Agency Rep Must Do List</a:t>
            </a:r>
          </a:p>
        </p:txBody>
      </p:sp>
    </p:spTree>
    <p:extLst>
      <p:ext uri="{BB962C8B-B14F-4D97-AF65-F5344CB8AC3E}">
        <p14:creationId xmlns:p14="http://schemas.microsoft.com/office/powerpoint/2010/main" val="3155896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369CCF-3AFB-32C7-7547-22C4F5FDE49B}"/>
              </a:ext>
            </a:extLst>
          </p:cNvPr>
          <p:cNvSpPr/>
          <p:nvPr/>
        </p:nvSpPr>
        <p:spPr>
          <a:xfrm>
            <a:off x="0" y="0"/>
            <a:ext cx="12192000" cy="45675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503B408-23C8-7F10-277B-50569069E9D1}"/>
              </a:ext>
            </a:extLst>
          </p:cNvPr>
          <p:cNvSpPr/>
          <p:nvPr/>
        </p:nvSpPr>
        <p:spPr>
          <a:xfrm>
            <a:off x="6194511"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4" name="TextBox 3"/>
          <p:cNvSpPr txBox="1"/>
          <p:nvPr/>
        </p:nvSpPr>
        <p:spPr>
          <a:xfrm>
            <a:off x="1234751" y="5888576"/>
            <a:ext cx="9722498" cy="830997"/>
          </a:xfrm>
          <a:prstGeom prst="rect">
            <a:avLst/>
          </a:prstGeom>
          <a:noFill/>
        </p:spPr>
        <p:txBody>
          <a:bodyPr wrap="square" rtlCol="0">
            <a:spAutoFit/>
          </a:bodyPr>
          <a:lstStyle/>
          <a:p>
            <a:pPr defTabSz="457200"/>
            <a:r>
              <a:rPr lang="en-US" sz="2400" b="1">
                <a:solidFill>
                  <a:srgbClr val="C00000"/>
                </a:solidFill>
                <a:latin typeface="+mj-lt"/>
              </a:rPr>
              <a:t>De Facto Approval of Agency Invoices – </a:t>
            </a:r>
            <a:r>
              <a:rPr lang="en-US" sz="2400" b="1">
                <a:latin typeface="+mj-lt"/>
              </a:rPr>
              <a:t>must sign or dispute </a:t>
            </a:r>
            <a:r>
              <a:rPr lang="en-US" sz="2400" b="1">
                <a:solidFill>
                  <a:srgbClr val="C00000"/>
                </a:solidFill>
                <a:latin typeface="+mj-lt"/>
              </a:rPr>
              <a:t>w/in </a:t>
            </a:r>
            <a:r>
              <a:rPr lang="en-US" sz="2400" b="1" u="sng">
                <a:solidFill>
                  <a:srgbClr val="C00000"/>
                </a:solidFill>
                <a:latin typeface="+mj-lt"/>
              </a:rPr>
              <a:t>10 days </a:t>
            </a:r>
            <a:r>
              <a:rPr lang="en-US" sz="2400" b="1">
                <a:latin typeface="+mj-lt"/>
              </a:rPr>
              <a:t>of ICASS invoice receipt.</a:t>
            </a:r>
          </a:p>
        </p:txBody>
      </p:sp>
      <p:sp>
        <p:nvSpPr>
          <p:cNvPr id="5" name="Rectangle 4">
            <a:extLst>
              <a:ext uri="{FF2B5EF4-FFF2-40B4-BE49-F238E27FC236}">
                <a16:creationId xmlns:a16="http://schemas.microsoft.com/office/drawing/2014/main" id="{F55A82F1-F12D-4768-88BE-E7BFFC07AFAB}"/>
              </a:ext>
            </a:extLst>
          </p:cNvPr>
          <p:cNvSpPr/>
          <p:nvPr/>
        </p:nvSpPr>
        <p:spPr>
          <a:xfrm>
            <a:off x="0" y="4567598"/>
            <a:ext cx="12192000" cy="2290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2F216D8-3A0B-7796-F715-6CF1A516B3A3}"/>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3" name="Content Placeholder 2"/>
          <p:cNvSpPr>
            <a:spLocks noGrp="1"/>
          </p:cNvSpPr>
          <p:nvPr>
            <p:ph idx="4294967295"/>
          </p:nvPr>
        </p:nvSpPr>
        <p:spPr>
          <a:xfrm>
            <a:off x="470398" y="1637363"/>
            <a:ext cx="11258550" cy="2930235"/>
          </a:xfrm>
          <a:solidFill>
            <a:srgbClr val="EEECFF"/>
          </a:solidFill>
        </p:spPr>
        <p:txBody>
          <a:bodyPr>
            <a:noAutofit/>
          </a:bodyPr>
          <a:lstStyle/>
          <a:p>
            <a:pPr marL="342991" indent="-342991">
              <a:buAutoNum type="arabicPeriod"/>
            </a:pPr>
            <a:r>
              <a:rPr lang="en-US" sz="3000" b="1" dirty="0">
                <a:solidFill>
                  <a:srgbClr val="C0504D"/>
                </a:solidFill>
                <a:latin typeface="+mj-lt"/>
              </a:rPr>
              <a:t>Agencies sign up </a:t>
            </a:r>
            <a:r>
              <a:rPr lang="en-US" sz="3000" dirty="0">
                <a:solidFill>
                  <a:schemeClr val="tx2"/>
                </a:solidFill>
                <a:latin typeface="+mj-lt"/>
              </a:rPr>
              <a:t>only for the ICASS services needed, in addition to the Mandatory Services.</a:t>
            </a:r>
          </a:p>
          <a:p>
            <a:pPr marL="342991" indent="-342991">
              <a:buAutoNum type="arabicPeriod"/>
            </a:pPr>
            <a:r>
              <a:rPr lang="en-US" sz="3000" b="1" dirty="0">
                <a:solidFill>
                  <a:srgbClr val="C0504D"/>
                </a:solidFill>
                <a:latin typeface="+mj-lt"/>
              </a:rPr>
              <a:t>Ensure</a:t>
            </a:r>
            <a:r>
              <a:rPr lang="en-US" sz="3000" dirty="0">
                <a:solidFill>
                  <a:schemeClr val="tx2"/>
                </a:solidFill>
                <a:latin typeface="+mj-lt"/>
              </a:rPr>
              <a:t> Workload Counts are correct.</a:t>
            </a:r>
          </a:p>
          <a:p>
            <a:pPr marL="342991" indent="-342991">
              <a:buAutoNum type="arabicPeriod"/>
            </a:pPr>
            <a:r>
              <a:rPr lang="en-US" sz="3000" b="1" dirty="0">
                <a:solidFill>
                  <a:srgbClr val="C0504D"/>
                </a:solidFill>
                <a:latin typeface="+mj-lt"/>
              </a:rPr>
              <a:t>Check modifications</a:t>
            </a:r>
            <a:r>
              <a:rPr lang="en-US" sz="3000" dirty="0">
                <a:solidFill>
                  <a:schemeClr val="tx2"/>
                </a:solidFill>
                <a:latin typeface="+mj-lt"/>
              </a:rPr>
              <a:t> and seek modifications if eligible.</a:t>
            </a:r>
          </a:p>
          <a:p>
            <a:pPr marL="342991" indent="-342991">
              <a:buAutoNum type="arabicPeriod"/>
            </a:pPr>
            <a:r>
              <a:rPr lang="en-US" sz="3000" b="1" dirty="0">
                <a:solidFill>
                  <a:srgbClr val="C0504D"/>
                </a:solidFill>
                <a:latin typeface="+mj-lt"/>
              </a:rPr>
              <a:t>Get involved </a:t>
            </a:r>
            <a:r>
              <a:rPr lang="en-US" sz="3000" dirty="0">
                <a:solidFill>
                  <a:schemeClr val="tx2"/>
                </a:solidFill>
                <a:latin typeface="+mj-lt"/>
              </a:rPr>
              <a:t>in ICASS: participate in Council/Budget Committee meetings.</a:t>
            </a:r>
          </a:p>
        </p:txBody>
      </p:sp>
      <p:sp>
        <p:nvSpPr>
          <p:cNvPr id="9" name="Rectangle 8">
            <a:extLst>
              <a:ext uri="{FF2B5EF4-FFF2-40B4-BE49-F238E27FC236}">
                <a16:creationId xmlns:a16="http://schemas.microsoft.com/office/drawing/2014/main" id="{18CF8E11-4152-DDF9-24F1-A9E34572EB05}"/>
              </a:ext>
            </a:extLst>
          </p:cNvPr>
          <p:cNvSpPr/>
          <p:nvPr/>
        </p:nvSpPr>
        <p:spPr>
          <a:xfrm>
            <a:off x="631370" y="28314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 name="Title 1">
            <a:extLst>
              <a:ext uri="{FF2B5EF4-FFF2-40B4-BE49-F238E27FC236}">
                <a16:creationId xmlns:a16="http://schemas.microsoft.com/office/drawing/2014/main" id="{7EEDABCD-E5B0-D1F1-3F38-E6D77DD4F78E}"/>
              </a:ext>
            </a:extLst>
          </p:cNvPr>
          <p:cNvSpPr txBox="1">
            <a:spLocks/>
          </p:cNvSpPr>
          <p:nvPr/>
        </p:nvSpPr>
        <p:spPr>
          <a:xfrm>
            <a:off x="1144587" y="465060"/>
            <a:ext cx="9902825" cy="66675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Agency Rep Must Do List</a:t>
            </a:r>
          </a:p>
        </p:txBody>
      </p:sp>
    </p:spTree>
    <p:extLst>
      <p:ext uri="{BB962C8B-B14F-4D97-AF65-F5344CB8AC3E}">
        <p14:creationId xmlns:p14="http://schemas.microsoft.com/office/powerpoint/2010/main" val="11127975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28D879-565A-AAAA-5769-4F68AA5B3C18}"/>
              </a:ext>
            </a:extLst>
          </p:cNvPr>
          <p:cNvSpPr/>
          <p:nvPr/>
        </p:nvSpPr>
        <p:spPr>
          <a:xfrm>
            <a:off x="0" y="-1"/>
            <a:ext cx="12192000" cy="4557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CD6ADE0-3527-A429-510B-D97083367911}"/>
              </a:ext>
            </a:extLst>
          </p:cNvPr>
          <p:cNvSpPr/>
          <p:nvPr/>
        </p:nvSpPr>
        <p:spPr>
          <a:xfrm>
            <a:off x="6194511" y="0"/>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6" name="Rectangle 5">
            <a:extLst>
              <a:ext uri="{FF2B5EF4-FFF2-40B4-BE49-F238E27FC236}">
                <a16:creationId xmlns:a16="http://schemas.microsoft.com/office/drawing/2014/main" id="{0F446724-5396-01FD-78D3-3D243FAAAC67}"/>
              </a:ext>
            </a:extLst>
          </p:cNvPr>
          <p:cNvSpPr/>
          <p:nvPr/>
        </p:nvSpPr>
        <p:spPr>
          <a:xfrm>
            <a:off x="0" y="4557106"/>
            <a:ext cx="12192000" cy="230089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 name="Content Placeholder 2"/>
          <p:cNvSpPr>
            <a:spLocks noGrp="1"/>
          </p:cNvSpPr>
          <p:nvPr>
            <p:ph idx="4294967295"/>
          </p:nvPr>
        </p:nvSpPr>
        <p:spPr>
          <a:xfrm>
            <a:off x="470398" y="1637363"/>
            <a:ext cx="11258550" cy="2919743"/>
          </a:xfrm>
          <a:solidFill>
            <a:srgbClr val="EEECFF"/>
          </a:solidFill>
        </p:spPr>
        <p:txBody>
          <a:bodyPr>
            <a:noAutofit/>
          </a:bodyPr>
          <a:lstStyle/>
          <a:p>
            <a:pPr marL="342991" indent="-342991">
              <a:buAutoNum type="arabicPeriod"/>
            </a:pPr>
            <a:r>
              <a:rPr lang="en-US" sz="3000" b="1" dirty="0">
                <a:solidFill>
                  <a:srgbClr val="C0504D"/>
                </a:solidFill>
                <a:latin typeface="+mj-lt"/>
              </a:rPr>
              <a:t>Agencies sign up </a:t>
            </a:r>
            <a:r>
              <a:rPr lang="en-US" sz="3000" dirty="0">
                <a:solidFill>
                  <a:schemeClr val="tx2"/>
                </a:solidFill>
                <a:latin typeface="+mj-lt"/>
              </a:rPr>
              <a:t>only for the ICASS services needed, in addition to the Mandatory Services.</a:t>
            </a:r>
          </a:p>
          <a:p>
            <a:pPr marL="342991" indent="-342991">
              <a:buAutoNum type="arabicPeriod"/>
            </a:pPr>
            <a:r>
              <a:rPr lang="en-US" sz="3000" b="1" dirty="0">
                <a:solidFill>
                  <a:srgbClr val="C0504D"/>
                </a:solidFill>
                <a:latin typeface="+mj-lt"/>
              </a:rPr>
              <a:t>Ensure</a:t>
            </a:r>
            <a:r>
              <a:rPr lang="en-US" sz="3000" dirty="0">
                <a:solidFill>
                  <a:schemeClr val="tx2"/>
                </a:solidFill>
                <a:latin typeface="+mj-lt"/>
              </a:rPr>
              <a:t> Workload Counts are correct.</a:t>
            </a:r>
          </a:p>
          <a:p>
            <a:pPr marL="342991" indent="-342991">
              <a:buAutoNum type="arabicPeriod"/>
            </a:pPr>
            <a:r>
              <a:rPr lang="en-US" sz="3000" b="1" dirty="0">
                <a:solidFill>
                  <a:srgbClr val="C0504D"/>
                </a:solidFill>
                <a:latin typeface="+mj-lt"/>
              </a:rPr>
              <a:t>Check modifications</a:t>
            </a:r>
            <a:r>
              <a:rPr lang="en-US" sz="3000" dirty="0">
                <a:solidFill>
                  <a:schemeClr val="tx2"/>
                </a:solidFill>
                <a:latin typeface="+mj-lt"/>
              </a:rPr>
              <a:t> and seek modifications if eligible.</a:t>
            </a:r>
          </a:p>
          <a:p>
            <a:pPr marL="342991" indent="-342991">
              <a:buAutoNum type="arabicPeriod"/>
            </a:pPr>
            <a:r>
              <a:rPr lang="en-US" sz="3000" b="1" dirty="0">
                <a:solidFill>
                  <a:srgbClr val="C0504D"/>
                </a:solidFill>
                <a:latin typeface="+mj-lt"/>
              </a:rPr>
              <a:t>Get involved </a:t>
            </a:r>
            <a:r>
              <a:rPr lang="en-US" sz="3000" dirty="0">
                <a:solidFill>
                  <a:schemeClr val="tx2"/>
                </a:solidFill>
                <a:latin typeface="+mj-lt"/>
              </a:rPr>
              <a:t>in ICASS: participate in Council/Budget Committee meetings.</a:t>
            </a:r>
          </a:p>
        </p:txBody>
      </p:sp>
      <p:sp>
        <p:nvSpPr>
          <p:cNvPr id="4" name="TextBox 3"/>
          <p:cNvSpPr txBox="1"/>
          <p:nvPr/>
        </p:nvSpPr>
        <p:spPr>
          <a:xfrm>
            <a:off x="1234751" y="5036859"/>
            <a:ext cx="9722498" cy="1077218"/>
          </a:xfrm>
          <a:prstGeom prst="rect">
            <a:avLst/>
          </a:prstGeom>
          <a:noFill/>
        </p:spPr>
        <p:txBody>
          <a:bodyPr wrap="square" rtlCol="0">
            <a:spAutoFit/>
          </a:bodyPr>
          <a:lstStyle/>
          <a:p>
            <a:pPr defTabSz="457200"/>
            <a:r>
              <a:rPr lang="en-US" sz="3200" b="1" dirty="0">
                <a:solidFill>
                  <a:srgbClr val="C00000"/>
                </a:solidFill>
                <a:latin typeface="+mj-lt"/>
              </a:rPr>
              <a:t>De Facto Approval of Agency Invoices – </a:t>
            </a:r>
            <a:r>
              <a:rPr lang="en-US" sz="3200" b="1" dirty="0">
                <a:latin typeface="+mj-lt"/>
              </a:rPr>
              <a:t>must sign or dispute </a:t>
            </a:r>
            <a:r>
              <a:rPr lang="en-US" sz="3200" b="1" dirty="0">
                <a:solidFill>
                  <a:srgbClr val="C00000"/>
                </a:solidFill>
                <a:latin typeface="+mj-lt"/>
              </a:rPr>
              <a:t>w/in </a:t>
            </a:r>
            <a:r>
              <a:rPr lang="en-US" sz="3200" b="1" u="sng" dirty="0">
                <a:solidFill>
                  <a:srgbClr val="C00000"/>
                </a:solidFill>
                <a:latin typeface="+mj-lt"/>
              </a:rPr>
              <a:t>10 days </a:t>
            </a:r>
            <a:r>
              <a:rPr lang="en-US" sz="3200" b="1" dirty="0">
                <a:latin typeface="+mj-lt"/>
              </a:rPr>
              <a:t>of ICASS invoice receipt.</a:t>
            </a:r>
          </a:p>
        </p:txBody>
      </p:sp>
      <p:sp>
        <p:nvSpPr>
          <p:cNvPr id="5" name="Slide Number Placeholder 2">
            <a:extLst>
              <a:ext uri="{FF2B5EF4-FFF2-40B4-BE49-F238E27FC236}">
                <a16:creationId xmlns:a16="http://schemas.microsoft.com/office/drawing/2014/main" id="{D088051C-9B8F-3071-B7D6-197A571A2B23}"/>
              </a:ext>
            </a:extLst>
          </p:cNvPr>
          <p:cNvSpPr txBox="1">
            <a:spLocks/>
          </p:cNvSpPr>
          <p:nvPr/>
        </p:nvSpPr>
        <p:spPr>
          <a:xfrm>
            <a:off x="10680969" y="4269118"/>
            <a:ext cx="1052510" cy="365125"/>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ru-RU" dirty="0">
              <a:solidFill>
                <a:prstClr val="black">
                  <a:tint val="75000"/>
                </a:prstClr>
              </a:solidFill>
            </a:endParaRPr>
          </a:p>
        </p:txBody>
      </p:sp>
      <p:sp>
        <p:nvSpPr>
          <p:cNvPr id="8" name="Rectangle 7">
            <a:extLst>
              <a:ext uri="{FF2B5EF4-FFF2-40B4-BE49-F238E27FC236}">
                <a16:creationId xmlns:a16="http://schemas.microsoft.com/office/drawing/2014/main" id="{CE1E35DC-565C-61AC-3E74-6F228A343679}"/>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1" name="Rectangle 10">
            <a:extLst>
              <a:ext uri="{FF2B5EF4-FFF2-40B4-BE49-F238E27FC236}">
                <a16:creationId xmlns:a16="http://schemas.microsoft.com/office/drawing/2014/main" id="{BC16017E-8D4D-6CE0-25B6-E0AEEDD4345A}"/>
              </a:ext>
            </a:extLst>
          </p:cNvPr>
          <p:cNvSpPr/>
          <p:nvPr/>
        </p:nvSpPr>
        <p:spPr>
          <a:xfrm>
            <a:off x="631370" y="28314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2" name="Title 1">
            <a:extLst>
              <a:ext uri="{FF2B5EF4-FFF2-40B4-BE49-F238E27FC236}">
                <a16:creationId xmlns:a16="http://schemas.microsoft.com/office/drawing/2014/main" id="{067C81CB-5DA4-7B4E-28A1-220C2A69C1D9}"/>
              </a:ext>
            </a:extLst>
          </p:cNvPr>
          <p:cNvSpPr txBox="1">
            <a:spLocks/>
          </p:cNvSpPr>
          <p:nvPr/>
        </p:nvSpPr>
        <p:spPr>
          <a:xfrm>
            <a:off x="1144587" y="465060"/>
            <a:ext cx="9902825" cy="66675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r>
              <a:rPr lang="en-US" sz="4400" dirty="0">
                <a:solidFill>
                  <a:schemeClr val="bg1"/>
                </a:solidFill>
              </a:rPr>
              <a:t>Agency Rep Must Do List</a:t>
            </a:r>
          </a:p>
        </p:txBody>
      </p:sp>
    </p:spTree>
    <p:extLst>
      <p:ext uri="{BB962C8B-B14F-4D97-AF65-F5344CB8AC3E}">
        <p14:creationId xmlns:p14="http://schemas.microsoft.com/office/powerpoint/2010/main" val="3127789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815D3AD-AC6A-45A0-A327-F42CB15E9A1F}"/>
              </a:ext>
            </a:extLst>
          </p:cNvPr>
          <p:cNvPicPr>
            <a:picLocks noChangeAspect="1"/>
          </p:cNvPicPr>
          <p:nvPr/>
        </p:nvPicPr>
        <p:blipFill>
          <a:blip r:embed="rId3"/>
          <a:stretch>
            <a:fillRect/>
          </a:stretch>
        </p:blipFill>
        <p:spPr>
          <a:xfrm>
            <a:off x="1634245" y="1033275"/>
            <a:ext cx="9046724" cy="4753964"/>
          </a:xfrm>
          <a:prstGeom prst="rect">
            <a:avLst/>
          </a:prstGeom>
        </p:spPr>
      </p:pic>
      <p:pic>
        <p:nvPicPr>
          <p:cNvPr id="4" name="Picture 2" descr="Interview Questions to Ask the Hiring Manager | JRoss Recruiters">
            <a:extLst>
              <a:ext uri="{FF2B5EF4-FFF2-40B4-BE49-F238E27FC236}">
                <a16:creationId xmlns:a16="http://schemas.microsoft.com/office/drawing/2014/main" id="{31E33102-9693-DA93-513A-C2D6D2133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860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F225B2-8FFA-A982-BA6E-F8789C8512FB}"/>
              </a:ext>
            </a:extLst>
          </p:cNvPr>
          <p:cNvSpPr/>
          <p:nvPr/>
        </p:nvSpPr>
        <p:spPr>
          <a:xfrm>
            <a:off x="642143" y="4161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1443" name="Rectangle 2"/>
          <p:cNvSpPr>
            <a:spLocks noGrp="1" noChangeArrowheads="1"/>
          </p:cNvSpPr>
          <p:nvPr>
            <p:ph type="title" idx="4294967295"/>
          </p:nvPr>
        </p:nvSpPr>
        <p:spPr>
          <a:xfrm>
            <a:off x="1939245" y="178038"/>
            <a:ext cx="8335055" cy="741362"/>
          </a:xfrm>
        </p:spPr>
        <p:txBody>
          <a:bodyPr>
            <a:noAutofit/>
          </a:bodyPr>
          <a:lstStyle/>
          <a:p>
            <a:pPr algn="ctr"/>
            <a:r>
              <a:rPr lang="en-US" sz="4800" b="1" dirty="0">
                <a:solidFill>
                  <a:schemeClr val="bg1"/>
                </a:solidFill>
                <a:cs typeface="Arial"/>
              </a:rPr>
              <a:t>Roadmap</a:t>
            </a:r>
            <a:r>
              <a:rPr lang="en-US" sz="4400" b="1" dirty="0">
                <a:solidFill>
                  <a:schemeClr val="bg1"/>
                </a:solidFill>
                <a:cs typeface="Arial"/>
              </a:rPr>
              <a:t> </a:t>
            </a:r>
            <a:r>
              <a:rPr lang="en-US" sz="4800" b="1" dirty="0">
                <a:solidFill>
                  <a:schemeClr val="bg1"/>
                </a:solidFill>
                <a:cs typeface="Arial"/>
              </a:rPr>
              <a:t>to</a:t>
            </a:r>
            <a:r>
              <a:rPr lang="en-US" sz="4400" b="1" dirty="0">
                <a:solidFill>
                  <a:schemeClr val="bg1"/>
                </a:solidFill>
                <a:cs typeface="Arial"/>
              </a:rPr>
              <a:t> Understanding ICASS</a:t>
            </a:r>
            <a:endParaRPr lang="en-US" sz="4400" b="1" dirty="0">
              <a:solidFill>
                <a:schemeClr val="bg1"/>
              </a:solidFill>
            </a:endParaRPr>
          </a:p>
        </p:txBody>
      </p:sp>
      <p:sp>
        <p:nvSpPr>
          <p:cNvPr id="61444" name="Rectangle 3"/>
          <p:cNvSpPr>
            <a:spLocks noGrp="1" noChangeArrowheads="1"/>
          </p:cNvSpPr>
          <p:nvPr>
            <p:ph idx="4294967295"/>
          </p:nvPr>
        </p:nvSpPr>
        <p:spPr>
          <a:xfrm>
            <a:off x="0" y="1944688"/>
            <a:ext cx="10274300" cy="4146550"/>
          </a:xfrm>
        </p:spPr>
        <p:txBody>
          <a:bodyPr vert="horz" lIns="91440" tIns="45720" rIns="91440" bIns="45720" rtlCol="0" anchor="t">
            <a:normAutofit/>
          </a:bodyPr>
          <a:lstStyle/>
          <a:p>
            <a:pPr lvl="1" indent="-385445">
              <a:buNone/>
            </a:pPr>
            <a:endParaRPr lang="en-US" sz="750" b="1">
              <a:solidFill>
                <a:srgbClr val="002060"/>
              </a:solidFill>
            </a:endParaRPr>
          </a:p>
          <a:p>
            <a:pPr lvl="1" indent="-385445">
              <a:buNone/>
            </a:pPr>
            <a:endParaRPr lang="en-US" sz="2101" b="1">
              <a:solidFill>
                <a:srgbClr val="002060"/>
              </a:solidFill>
            </a:endParaRPr>
          </a:p>
          <a:p>
            <a:pPr lvl="1" indent="-385445">
              <a:buNone/>
            </a:pPr>
            <a:endParaRPr lang="en-US" sz="2600" b="1">
              <a:solidFill>
                <a:schemeClr val="accent6">
                  <a:lumMod val="20000"/>
                  <a:lumOff val="80000"/>
                </a:schemeClr>
              </a:solidFill>
            </a:endParaRPr>
          </a:p>
          <a:p>
            <a:pPr marL="0" lvl="1" indent="-385445">
              <a:spcBef>
                <a:spcPts val="0"/>
              </a:spcBef>
              <a:buNone/>
            </a:pPr>
            <a:r>
              <a:rPr lang="en-US" sz="2600" b="1" i="1">
                <a:solidFill>
                  <a:srgbClr val="00B050"/>
                </a:solidFill>
              </a:rPr>
              <a:t> </a:t>
            </a:r>
          </a:p>
          <a:p>
            <a:pPr marL="0" lvl="1" indent="-385445">
              <a:spcBef>
                <a:spcPts val="0"/>
              </a:spcBef>
              <a:buNone/>
            </a:pPr>
            <a:endParaRPr lang="en-US" sz="3000" b="1" i="1">
              <a:solidFill>
                <a:srgbClr val="00B050"/>
              </a:solidFill>
              <a:latin typeface="Arial"/>
              <a:cs typeface="Arial"/>
            </a:endParaRPr>
          </a:p>
          <a:p>
            <a:pPr marL="0" lvl="1" indent="-385445">
              <a:spcBef>
                <a:spcPts val="0"/>
              </a:spcBef>
              <a:buNone/>
            </a:pPr>
            <a:endParaRPr lang="en-US" sz="3000" b="1" i="1">
              <a:solidFill>
                <a:srgbClr val="00B050"/>
              </a:solidFill>
              <a:latin typeface="Arial"/>
              <a:cs typeface="Arial"/>
            </a:endParaRPr>
          </a:p>
          <a:p>
            <a:pPr marL="0" lvl="1" indent="-385445">
              <a:spcBef>
                <a:spcPts val="0"/>
              </a:spcBef>
              <a:buNone/>
            </a:pPr>
            <a:endParaRPr lang="en-US" sz="2600">
              <a:cs typeface="Arial"/>
            </a:endParaRPr>
          </a:p>
        </p:txBody>
      </p:sp>
      <p:pic>
        <p:nvPicPr>
          <p:cNvPr id="5" name="Picture 4"/>
          <p:cNvPicPr>
            <a:picLocks noChangeAspect="1"/>
          </p:cNvPicPr>
          <p:nvPr/>
        </p:nvPicPr>
        <p:blipFill>
          <a:blip r:embed="rId3"/>
          <a:stretch>
            <a:fillRect/>
          </a:stretch>
        </p:blipFill>
        <p:spPr>
          <a:xfrm>
            <a:off x="12628" y="919400"/>
            <a:ext cx="5912234" cy="5940188"/>
          </a:xfrm>
          <a:prstGeom prst="rect">
            <a:avLst/>
          </a:prstGeom>
        </p:spPr>
      </p:pic>
      <p:pic>
        <p:nvPicPr>
          <p:cNvPr id="6" name="Picture 5"/>
          <p:cNvPicPr>
            <a:picLocks noChangeAspect="1"/>
          </p:cNvPicPr>
          <p:nvPr/>
        </p:nvPicPr>
        <p:blipFill>
          <a:blip r:embed="rId4"/>
          <a:stretch>
            <a:fillRect/>
          </a:stretch>
        </p:blipFill>
        <p:spPr>
          <a:xfrm>
            <a:off x="6096000" y="919401"/>
            <a:ext cx="6105027" cy="5940188"/>
          </a:xfrm>
          <a:prstGeom prst="rect">
            <a:avLst/>
          </a:prstGeom>
        </p:spPr>
      </p:pic>
    </p:spTree>
    <p:extLst>
      <p:ext uri="{BB962C8B-B14F-4D97-AF65-F5344CB8AC3E}">
        <p14:creationId xmlns:p14="http://schemas.microsoft.com/office/powerpoint/2010/main" val="386612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249314-B2EB-3839-921E-96693083D19C}"/>
              </a:ext>
            </a:extLst>
          </p:cNvPr>
          <p:cNvSpPr/>
          <p:nvPr/>
        </p:nvSpPr>
        <p:spPr>
          <a:xfrm>
            <a:off x="631370" y="283148"/>
            <a:ext cx="10929258" cy="99506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 name="Title 1"/>
          <p:cNvSpPr>
            <a:spLocks noGrp="1"/>
          </p:cNvSpPr>
          <p:nvPr>
            <p:ph type="title" idx="4294967295"/>
          </p:nvPr>
        </p:nvSpPr>
        <p:spPr>
          <a:xfrm>
            <a:off x="2152649" y="188044"/>
            <a:ext cx="7886700" cy="1212850"/>
          </a:xfrm>
        </p:spPr>
        <p:txBody>
          <a:bodyPr>
            <a:normAutofit/>
          </a:bodyPr>
          <a:lstStyle/>
          <a:p>
            <a:pPr algn="ctr"/>
            <a:r>
              <a:rPr lang="en-US" sz="4800" b="1" dirty="0">
                <a:solidFill>
                  <a:schemeClr val="bg1"/>
                </a:solidFill>
              </a:rPr>
              <a:t>Online Resources</a:t>
            </a:r>
          </a:p>
        </p:txBody>
      </p:sp>
      <p:sp>
        <p:nvSpPr>
          <p:cNvPr id="10" name="Rectangle 9">
            <a:extLst>
              <a:ext uri="{FF2B5EF4-FFF2-40B4-BE49-F238E27FC236}">
                <a16:creationId xmlns:a16="http://schemas.microsoft.com/office/drawing/2014/main" id="{89659441-F30B-EE1B-9BEF-60AD0ED83934}"/>
              </a:ext>
            </a:extLst>
          </p:cNvPr>
          <p:cNvSpPr/>
          <p:nvPr/>
        </p:nvSpPr>
        <p:spPr>
          <a:xfrm>
            <a:off x="10656916" y="6270472"/>
            <a:ext cx="1363288" cy="518015"/>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4" name="TextBox 7">
            <a:extLst>
              <a:ext uri="{FF2B5EF4-FFF2-40B4-BE49-F238E27FC236}">
                <a16:creationId xmlns:a16="http://schemas.microsoft.com/office/drawing/2014/main" id="{2970E65D-A18B-A6D2-9613-F8716A032F44}"/>
              </a:ext>
            </a:extLst>
          </p:cNvPr>
          <p:cNvSpPr txBox="1"/>
          <p:nvPr/>
        </p:nvSpPr>
        <p:spPr>
          <a:xfrm>
            <a:off x="219190" y="2451463"/>
            <a:ext cx="612591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3200" b="1" dirty="0">
                <a:latin typeface="+mj-lt"/>
              </a:rPr>
              <a:t>2</a:t>
            </a:r>
            <a:r>
              <a:rPr lang="en-US" sz="3200" dirty="0">
                <a:latin typeface="+mj-lt"/>
              </a:rPr>
              <a:t>.  </a:t>
            </a:r>
            <a:r>
              <a:rPr lang="en-US" sz="3600" b="1" dirty="0">
                <a:solidFill>
                  <a:srgbClr val="0000F2"/>
                </a:solidFill>
                <a:latin typeface="+mj-lt"/>
                <a:hlinkClick r:id="rId3">
                  <a:extLst>
                    <a:ext uri="{A12FA001-AC4F-418D-AE19-62706E023703}">
                      <ahyp:hlinkClr xmlns:ahyp="http://schemas.microsoft.com/office/drawing/2018/hyperlinkcolor" val="tx"/>
                    </a:ext>
                  </a:extLst>
                </a:hlinkClick>
              </a:rPr>
              <a:t>www.ICASSTraining.com</a:t>
            </a:r>
            <a:r>
              <a:rPr lang="en-US" sz="3600" b="1" dirty="0">
                <a:solidFill>
                  <a:srgbClr val="0000F2"/>
                </a:solidFill>
                <a:latin typeface="+mj-lt"/>
              </a:rPr>
              <a:t>  </a:t>
            </a:r>
          </a:p>
        </p:txBody>
      </p:sp>
      <p:sp>
        <p:nvSpPr>
          <p:cNvPr id="6" name="TextBox 13">
            <a:extLst>
              <a:ext uri="{FF2B5EF4-FFF2-40B4-BE49-F238E27FC236}">
                <a16:creationId xmlns:a16="http://schemas.microsoft.com/office/drawing/2014/main" id="{A2EFBFCD-7091-ABF7-133E-4E6203A1A243}"/>
              </a:ext>
            </a:extLst>
          </p:cNvPr>
          <p:cNvSpPr txBox="1"/>
          <p:nvPr/>
        </p:nvSpPr>
        <p:spPr>
          <a:xfrm>
            <a:off x="449280" y="1270721"/>
            <a:ext cx="502307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3200" b="1" dirty="0">
                <a:latin typeface="+mj-lt"/>
              </a:rPr>
              <a:t>1. </a:t>
            </a:r>
            <a:r>
              <a:rPr lang="en-US" sz="3600" b="1" dirty="0">
                <a:latin typeface="+mj-lt"/>
              </a:rPr>
              <a:t>SharePoint (</a:t>
            </a:r>
            <a:r>
              <a:rPr lang="en-US" sz="3600" b="1" dirty="0" err="1">
                <a:latin typeface="+mj-lt"/>
              </a:rPr>
              <a:t>OpenNet</a:t>
            </a:r>
            <a:r>
              <a:rPr lang="en-US" sz="3600" b="1" dirty="0">
                <a:latin typeface="+mj-lt"/>
              </a:rPr>
              <a:t>)</a:t>
            </a:r>
          </a:p>
        </p:txBody>
      </p:sp>
      <p:sp>
        <p:nvSpPr>
          <p:cNvPr id="7" name="Rectangle 6">
            <a:extLst>
              <a:ext uri="{FF2B5EF4-FFF2-40B4-BE49-F238E27FC236}">
                <a16:creationId xmlns:a16="http://schemas.microsoft.com/office/drawing/2014/main" id="{4DF09DE6-037C-C319-5A05-E4D560F8A9BB}"/>
              </a:ext>
            </a:extLst>
          </p:cNvPr>
          <p:cNvSpPr/>
          <p:nvPr/>
        </p:nvSpPr>
        <p:spPr>
          <a:xfrm>
            <a:off x="5314941" y="1448813"/>
            <a:ext cx="679346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000F2"/>
                </a:solidFill>
                <a:hlinkClick r:id="rId4">
                  <a:extLst>
                    <a:ext uri="{A12FA001-AC4F-418D-AE19-62706E023703}">
                      <ahyp:hlinkClr xmlns:ahyp="http://schemas.microsoft.com/office/drawing/2018/hyperlinkcolor" val="tx"/>
                    </a:ext>
                  </a:extLst>
                </a:hlinkClick>
              </a:rPr>
              <a:t>https://usdos.sharepoint.com/sites/CGFS-ICASS</a:t>
            </a:r>
            <a:endParaRPr lang="en-US" sz="2400" b="1" dirty="0">
              <a:solidFill>
                <a:srgbClr val="0000F2"/>
              </a:solidFill>
            </a:endParaRPr>
          </a:p>
        </p:txBody>
      </p:sp>
      <p:sp>
        <p:nvSpPr>
          <p:cNvPr id="11" name="Rectangle 10">
            <a:extLst>
              <a:ext uri="{FF2B5EF4-FFF2-40B4-BE49-F238E27FC236}">
                <a16:creationId xmlns:a16="http://schemas.microsoft.com/office/drawing/2014/main" id="{C36B771B-3715-95DD-309E-85B5A1DC33AA}"/>
              </a:ext>
            </a:extLst>
          </p:cNvPr>
          <p:cNvSpPr/>
          <p:nvPr/>
        </p:nvSpPr>
        <p:spPr>
          <a:xfrm>
            <a:off x="614883" y="4375200"/>
            <a:ext cx="5023069"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i="1" dirty="0">
                <a:highlight>
                  <a:srgbClr val="FFFF00"/>
                </a:highlight>
              </a:rPr>
              <a:t>Both can be accessed by any browser and mobile device!</a:t>
            </a:r>
          </a:p>
        </p:txBody>
      </p:sp>
      <p:pic>
        <p:nvPicPr>
          <p:cNvPr id="12" name="Picture 11">
            <a:extLst>
              <a:ext uri="{FF2B5EF4-FFF2-40B4-BE49-F238E27FC236}">
                <a16:creationId xmlns:a16="http://schemas.microsoft.com/office/drawing/2014/main" id="{D2EF0244-9103-5D97-C5C5-A4901E8FE822}"/>
              </a:ext>
            </a:extLst>
          </p:cNvPr>
          <p:cNvPicPr>
            <a:picLocks noChangeAspect="1"/>
          </p:cNvPicPr>
          <p:nvPr/>
        </p:nvPicPr>
        <p:blipFill>
          <a:blip r:embed="rId5"/>
          <a:stretch>
            <a:fillRect/>
          </a:stretch>
        </p:blipFill>
        <p:spPr>
          <a:xfrm>
            <a:off x="6092455" y="2451463"/>
            <a:ext cx="5554483" cy="3434999"/>
          </a:xfrm>
          <a:prstGeom prst="rect">
            <a:avLst/>
          </a:prstGeom>
        </p:spPr>
      </p:pic>
      <p:sp>
        <p:nvSpPr>
          <p:cNvPr id="13" name="TextBox 3">
            <a:extLst>
              <a:ext uri="{FF2B5EF4-FFF2-40B4-BE49-F238E27FC236}">
                <a16:creationId xmlns:a16="http://schemas.microsoft.com/office/drawing/2014/main" id="{B2E97ECE-5F0E-1265-A351-0C6CC0514BC3}"/>
              </a:ext>
            </a:extLst>
          </p:cNvPr>
          <p:cNvSpPr txBox="1"/>
          <p:nvPr/>
        </p:nvSpPr>
        <p:spPr>
          <a:xfrm>
            <a:off x="449280" y="3606032"/>
            <a:ext cx="6125912"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3200" b="1" dirty="0">
                <a:latin typeface="+mj-lt"/>
              </a:rPr>
              <a:t>3</a:t>
            </a:r>
            <a:r>
              <a:rPr lang="en-US" sz="3200" dirty="0">
                <a:latin typeface="+mj-lt"/>
              </a:rPr>
              <a:t>.  </a:t>
            </a:r>
            <a:r>
              <a:rPr lang="en-US" sz="3200" b="1" dirty="0">
                <a:solidFill>
                  <a:srgbClr val="0000F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6 FAH-5</a:t>
            </a:r>
            <a:endParaRPr lang="en-US" sz="3600" b="1" dirty="0">
              <a:solidFill>
                <a:srgbClr val="0000F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2008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ltGray">
          <a:xfrm>
            <a:off x="1034143" y="1443841"/>
            <a:ext cx="10123714" cy="3970318"/>
          </a:xfrm>
          <a:prstGeom prst="rect">
            <a:avLst/>
          </a:prstGeom>
        </p:spPr>
        <p:txBody>
          <a:bodyPr wrap="square" anchor="t">
            <a:spAutoFit/>
          </a:bodyPr>
          <a:lstStyle/>
          <a:p>
            <a:pPr marL="236220" indent="-236220" defTabSz="457200"/>
            <a:endParaRPr lang="en-US" sz="3200" dirty="0">
              <a:latin typeface="+mj-lt"/>
              <a:cs typeface="Arial" panose="020B0604020202020204" pitchFamily="34" charset="0"/>
            </a:endParaRPr>
          </a:p>
          <a:p>
            <a:pPr marL="236220" indent="-236220" algn="ctr" defTabSz="457200"/>
            <a:r>
              <a:rPr lang="en-US" sz="4400" b="1" dirty="0">
                <a:latin typeface="+mj-lt"/>
                <a:ea typeface="+mn-lt"/>
                <a:cs typeface="+mn-lt"/>
              </a:rPr>
              <a:t>ISC Email</a:t>
            </a:r>
            <a:r>
              <a:rPr lang="en-US" sz="4400" dirty="0">
                <a:latin typeface="+mj-lt"/>
                <a:ea typeface="+mn-lt"/>
                <a:cs typeface="+mn-lt"/>
              </a:rPr>
              <a:t>: </a:t>
            </a:r>
            <a:r>
              <a:rPr lang="en-US" sz="4400" b="1" dirty="0">
                <a:latin typeface="+mj-lt"/>
                <a:ea typeface="+mn-lt"/>
                <a:cs typeface="+mn-lt"/>
              </a:rPr>
              <a:t>ICASSServiceCenter@state.gov</a:t>
            </a:r>
          </a:p>
          <a:p>
            <a:pPr marL="236220" indent="-236220" algn="ctr"/>
            <a:endParaRPr lang="en-US" sz="4400" b="1" dirty="0">
              <a:latin typeface="+mj-lt"/>
              <a:ea typeface="+mn-lt"/>
              <a:cs typeface="+mn-lt"/>
            </a:endParaRPr>
          </a:p>
          <a:p>
            <a:pPr marL="236220" indent="-236220" algn="ctr"/>
            <a:endParaRPr lang="en-US" sz="4400" b="1" dirty="0">
              <a:latin typeface="+mj-lt"/>
              <a:ea typeface="+mn-lt"/>
              <a:cs typeface="+mn-lt"/>
            </a:endParaRPr>
          </a:p>
          <a:p>
            <a:pPr marL="236220" indent="-236220" algn="ctr" defTabSz="457200"/>
            <a:r>
              <a:rPr lang="en-US" sz="4400" b="1" dirty="0">
                <a:latin typeface="+mj-lt"/>
                <a:ea typeface="+mn-lt"/>
                <a:cs typeface="+mn-lt"/>
              </a:rPr>
              <a:t>THANK YOU!</a:t>
            </a:r>
            <a:endParaRPr lang="en-US" sz="4400" dirty="0">
              <a:latin typeface="+mj-lt"/>
            </a:endParaRPr>
          </a:p>
        </p:txBody>
      </p:sp>
      <p:sp>
        <p:nvSpPr>
          <p:cNvPr id="4" name="Rectangle 3">
            <a:extLst>
              <a:ext uri="{FF2B5EF4-FFF2-40B4-BE49-F238E27FC236}">
                <a16:creationId xmlns:a16="http://schemas.microsoft.com/office/drawing/2014/main" id="{1CD92403-3949-2F10-AC44-4EA940F8A964}"/>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Tree>
    <p:extLst>
      <p:ext uri="{BB962C8B-B14F-4D97-AF65-F5344CB8AC3E}">
        <p14:creationId xmlns:p14="http://schemas.microsoft.com/office/powerpoint/2010/main" val="121356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14"/>
          <p:cNvSpPr/>
          <p:nvPr/>
        </p:nvSpPr>
        <p:spPr>
          <a:xfrm>
            <a:off x="5851950" y="5481269"/>
            <a:ext cx="5650140" cy="830997"/>
          </a:xfrm>
          <a:prstGeom prst="rect">
            <a:avLst/>
          </a:prstGeom>
        </p:spPr>
        <p:txBody>
          <a:bodyPr wrap="square">
            <a:spAutoFit/>
          </a:bodyPr>
          <a:lstStyle/>
          <a:p>
            <a:pPr indent="-68598" defTabSz="457200"/>
            <a:r>
              <a:rPr lang="en-US" sz="1600" dirty="0">
                <a:solidFill>
                  <a:schemeClr val="accent3">
                    <a:lumMod val="50000"/>
                  </a:schemeClr>
                </a:solidFill>
                <a:latin typeface="Arial" panose="020B0604020202020204" pitchFamily="34" charset="0"/>
                <a:cs typeface="Arial" panose="020B0604020202020204" pitchFamily="34" charset="0"/>
              </a:rPr>
              <a:t>ICASS covers </a:t>
            </a:r>
            <a:r>
              <a:rPr lang="en-US" sz="1600" b="1" u="sng" dirty="0">
                <a:solidFill>
                  <a:srgbClr val="ED7D31"/>
                </a:solidFill>
                <a:latin typeface="Arial" panose="020B0604020202020204" pitchFamily="34" charset="0"/>
                <a:cs typeface="Arial" panose="020B0604020202020204" pitchFamily="34" charset="0"/>
              </a:rPr>
              <a:t>shared</a:t>
            </a:r>
            <a:r>
              <a:rPr lang="en-US" sz="1600" u="sng" dirty="0">
                <a:solidFill>
                  <a:srgbClr val="ED7D31"/>
                </a:solidFill>
                <a:latin typeface="Arial" panose="020B0604020202020204" pitchFamily="34" charset="0"/>
                <a:cs typeface="Arial" panose="020B0604020202020204" pitchFamily="34" charset="0"/>
              </a:rPr>
              <a:t> administrative costs</a:t>
            </a:r>
            <a:r>
              <a:rPr lang="en-US" sz="1600" dirty="0">
                <a:solidFill>
                  <a:srgbClr val="FFC000">
                    <a:lumMod val="20000"/>
                    <a:lumOff val="80000"/>
                  </a:srgbClr>
                </a:solidFill>
                <a:latin typeface="Arial" panose="020B0604020202020204" pitchFamily="34" charset="0"/>
                <a:cs typeface="Arial" panose="020B0604020202020204" pitchFamily="34" charset="0"/>
              </a:rPr>
              <a:t> </a:t>
            </a:r>
            <a:r>
              <a:rPr lang="en-US" sz="1600" dirty="0">
                <a:solidFill>
                  <a:schemeClr val="accent3">
                    <a:lumMod val="50000"/>
                  </a:schemeClr>
                </a:solidFill>
                <a:latin typeface="Arial" panose="020B0604020202020204" pitchFamily="34" charset="0"/>
                <a:cs typeface="Arial" panose="020B0604020202020204" pitchFamily="34" charset="0"/>
              </a:rPr>
              <a:t>while all other agency-specific costs (programmatic and administrative) are charged directly to the respective agencies.</a:t>
            </a:r>
          </a:p>
        </p:txBody>
      </p:sp>
      <p:sp>
        <p:nvSpPr>
          <p:cNvPr id="13" name="Content Placeholder 4"/>
          <p:cNvSpPr txBox="1">
            <a:spLocks/>
          </p:cNvSpPr>
          <p:nvPr/>
        </p:nvSpPr>
        <p:spPr>
          <a:xfrm>
            <a:off x="6021110" y="3411938"/>
            <a:ext cx="5311820" cy="2484830"/>
          </a:xfrm>
          <a:prstGeom prst="rect">
            <a:avLst/>
          </a:prstGeom>
          <a:noFill/>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defRPr/>
            </a:pPr>
            <a:r>
              <a:rPr lang="en-US" sz="1700" dirty="0">
                <a:solidFill>
                  <a:schemeClr val="accent3">
                    <a:lumMod val="50000"/>
                  </a:schemeClr>
                </a:solidFill>
                <a:latin typeface="Arial" panose="020B0604020202020204" pitchFamily="34" charset="0"/>
                <a:cs typeface="Arial" panose="020B0604020202020204" pitchFamily="34" charset="0"/>
              </a:rPr>
              <a:t>Cost to supply common admin services which includes ICASS employee salary &amp; benefits, supplies, equipment and vehicles including:</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Medical equipment.</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Gardening or janitorial contract.</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Shared office building costs.</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Forklift for warehouse.</a:t>
            </a:r>
          </a:p>
        </p:txBody>
      </p:sp>
      <p:sp>
        <p:nvSpPr>
          <p:cNvPr id="12" name="Text Placeholder 2"/>
          <p:cNvSpPr txBox="1">
            <a:spLocks/>
          </p:cNvSpPr>
          <p:nvPr/>
        </p:nvSpPr>
        <p:spPr>
          <a:xfrm>
            <a:off x="6378910" y="2814694"/>
            <a:ext cx="3361920" cy="511629"/>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US" u="sng" dirty="0">
                <a:solidFill>
                  <a:srgbClr val="002060"/>
                </a:solidFill>
                <a:latin typeface="Arial" panose="020B0604020202020204" pitchFamily="34" charset="0"/>
                <a:cs typeface="Arial" panose="020B0604020202020204" pitchFamily="34" charset="0"/>
              </a:rPr>
              <a:t>Shared Costs - ICASS</a:t>
            </a:r>
          </a:p>
        </p:txBody>
      </p:sp>
      <p:sp>
        <p:nvSpPr>
          <p:cNvPr id="9" name="Content Placeholder 5"/>
          <p:cNvSpPr txBox="1">
            <a:spLocks/>
          </p:cNvSpPr>
          <p:nvPr/>
        </p:nvSpPr>
        <p:spPr>
          <a:xfrm>
            <a:off x="990600" y="3426881"/>
            <a:ext cx="5146629" cy="269515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defRPr/>
            </a:pPr>
            <a:r>
              <a:rPr lang="en-US" sz="1700" dirty="0">
                <a:solidFill>
                  <a:schemeClr val="accent4">
                    <a:lumMod val="50000"/>
                  </a:schemeClr>
                </a:solidFill>
                <a:latin typeface="Arial" panose="020B0604020202020204" pitchFamily="34" charset="0"/>
                <a:cs typeface="Arial" panose="020B0604020202020204" pitchFamily="34" charset="0"/>
              </a:rPr>
              <a:t>Distinct activity (cost) that is easy to identify, price, and agree on outside the ICASS MOU, i.e. </a:t>
            </a:r>
            <a:r>
              <a:rPr lang="en-US" sz="1700" u="sng" dirty="0">
                <a:solidFill>
                  <a:schemeClr val="accent4">
                    <a:lumMod val="50000"/>
                  </a:schemeClr>
                </a:solidFill>
                <a:latin typeface="Arial" panose="020B0604020202020204" pitchFamily="34" charset="0"/>
                <a:cs typeface="Arial" panose="020B0604020202020204" pitchFamily="34" charset="0"/>
              </a:rPr>
              <a:t>NOT SHARED:</a:t>
            </a:r>
          </a:p>
          <a:p>
            <a:pPr lvl="1">
              <a:defRPr/>
            </a:pPr>
            <a:r>
              <a:rPr lang="en-US" sz="1700" dirty="0">
                <a:solidFill>
                  <a:schemeClr val="accent4">
                    <a:lumMod val="50000"/>
                  </a:schemeClr>
                </a:solidFill>
                <a:latin typeface="Arial" panose="020B0604020202020204" pitchFamily="34" charset="0"/>
                <a:cs typeface="Arial" panose="020B0604020202020204" pitchFamily="34" charset="0"/>
              </a:rPr>
              <a:t>Computer equipment.</a:t>
            </a:r>
          </a:p>
          <a:p>
            <a:pPr lvl="1">
              <a:defRPr/>
            </a:pPr>
            <a:r>
              <a:rPr lang="en-US" sz="1700" dirty="0">
                <a:solidFill>
                  <a:schemeClr val="accent4">
                    <a:lumMod val="50000"/>
                  </a:schemeClr>
                </a:solidFill>
                <a:latin typeface="Arial" panose="020B0604020202020204" pitchFamily="34" charset="0"/>
                <a:cs typeface="Arial" panose="020B0604020202020204" pitchFamily="34" charset="0"/>
              </a:rPr>
              <a:t>Agency requested overtime for an ICASS employee.</a:t>
            </a:r>
          </a:p>
          <a:p>
            <a:pPr lvl="1">
              <a:defRPr/>
            </a:pPr>
            <a:r>
              <a:rPr lang="en-US" sz="1700" dirty="0">
                <a:solidFill>
                  <a:schemeClr val="accent4">
                    <a:lumMod val="50000"/>
                  </a:schemeClr>
                </a:solidFill>
                <a:latin typeface="Arial" panose="020B0604020202020204" pitchFamily="34" charset="0"/>
                <a:cs typeface="Arial" panose="020B0604020202020204" pitchFamily="34" charset="0"/>
              </a:rPr>
              <a:t>Telephone tolls &amp; lines.</a:t>
            </a:r>
          </a:p>
          <a:p>
            <a:pPr lvl="1">
              <a:defRPr/>
            </a:pPr>
            <a:r>
              <a:rPr lang="en-US" sz="1700" dirty="0">
                <a:solidFill>
                  <a:schemeClr val="accent4">
                    <a:lumMod val="50000"/>
                  </a:schemeClr>
                </a:solidFill>
                <a:latin typeface="Arial" panose="020B0604020202020204" pitchFamily="34" charset="0"/>
                <a:cs typeface="Arial" panose="020B0604020202020204" pitchFamily="34" charset="0"/>
              </a:rPr>
              <a:t>Office rent for building occupied by one agency.</a:t>
            </a:r>
          </a:p>
        </p:txBody>
      </p:sp>
      <p:sp>
        <p:nvSpPr>
          <p:cNvPr id="8" name="Text Placeholder 3"/>
          <p:cNvSpPr txBox="1">
            <a:spLocks/>
          </p:cNvSpPr>
          <p:nvPr/>
        </p:nvSpPr>
        <p:spPr>
          <a:xfrm>
            <a:off x="1047526" y="2942134"/>
            <a:ext cx="4306008" cy="413658"/>
          </a:xfrm>
          <a:prstGeom prst="rect">
            <a:avLst/>
          </a:prstGeom>
        </p:spPr>
        <p:txBody>
          <a:bodyPr vert="horz" lIns="68580" tIns="34290" rIns="68580" bIns="3429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US" u="sng" dirty="0">
                <a:solidFill>
                  <a:srgbClr val="C00000"/>
                </a:solidFill>
                <a:latin typeface="Arial" panose="020B0604020202020204" pitchFamily="34" charset="0"/>
                <a:cs typeface="Arial" panose="020B0604020202020204" pitchFamily="34" charset="0"/>
              </a:rPr>
              <a:t>Direct Charged Costs</a:t>
            </a:r>
          </a:p>
        </p:txBody>
      </p:sp>
      <p:sp>
        <p:nvSpPr>
          <p:cNvPr id="3" name="TextBox 2"/>
          <p:cNvSpPr txBox="1"/>
          <p:nvPr/>
        </p:nvSpPr>
        <p:spPr>
          <a:xfrm>
            <a:off x="990600" y="2449691"/>
            <a:ext cx="5030510" cy="492443"/>
          </a:xfrm>
          <a:prstGeom prst="rect">
            <a:avLst/>
          </a:prstGeom>
          <a:noFill/>
        </p:spPr>
        <p:txBody>
          <a:bodyPr wrap="square" rtlCol="0">
            <a:spAutoFit/>
          </a:bodyPr>
          <a:lstStyle/>
          <a:p>
            <a:pPr defTabSz="457200"/>
            <a:r>
              <a:rPr lang="en-US" sz="2600" dirty="0">
                <a:solidFill>
                  <a:schemeClr val="tx1">
                    <a:lumMod val="65000"/>
                    <a:lumOff val="35000"/>
                  </a:schemeClr>
                </a:solidFill>
                <a:latin typeface="Arial Black" panose="020B0A04020102020204" pitchFamily="34" charset="0"/>
                <a:cs typeface="Arial" panose="020B0604020202020204" pitchFamily="34" charset="0"/>
              </a:rPr>
              <a:t>Administrative Costs:</a:t>
            </a:r>
          </a:p>
        </p:txBody>
      </p:sp>
      <p:sp>
        <p:nvSpPr>
          <p:cNvPr id="2" name="Rectangle 1"/>
          <p:cNvSpPr/>
          <p:nvPr/>
        </p:nvSpPr>
        <p:spPr>
          <a:xfrm>
            <a:off x="1053381" y="2149458"/>
            <a:ext cx="10448709" cy="41210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Freeform: Shape 26">
            <a:extLst>
              <a:ext uri="{FF2B5EF4-FFF2-40B4-BE49-F238E27FC236}">
                <a16:creationId xmlns:a16="http://schemas.microsoft.com/office/drawing/2014/main" id="{214BA1C2-B911-6779-9249-D16042F4CCCB}"/>
              </a:ext>
            </a:extLst>
          </p:cNvPr>
          <p:cNvSpPr/>
          <p:nvPr/>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26" name="Freeform: Shape 25">
            <a:extLst>
              <a:ext uri="{FF2B5EF4-FFF2-40B4-BE49-F238E27FC236}">
                <a16:creationId xmlns:a16="http://schemas.microsoft.com/office/drawing/2014/main" id="{57C23A39-8D1F-B33E-DE4E-B4C4CF046C0F}"/>
              </a:ext>
            </a:extLst>
          </p:cNvPr>
          <p:cNvSpPr/>
          <p:nvPr/>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14" name="Rectangle 13">
            <a:extLst>
              <a:ext uri="{FF2B5EF4-FFF2-40B4-BE49-F238E27FC236}">
                <a16:creationId xmlns:a16="http://schemas.microsoft.com/office/drawing/2014/main" id="{342A030E-0CEB-DAAE-C4EB-2E69789088D1}"/>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0" name="Title 1"/>
          <p:cNvSpPr txBox="1">
            <a:spLocks/>
          </p:cNvSpPr>
          <p:nvPr/>
        </p:nvSpPr>
        <p:spPr>
          <a:xfrm>
            <a:off x="1828800" y="632713"/>
            <a:ext cx="10496550" cy="822166"/>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lumMod val="75000"/>
                  </a:schemeClr>
                </a:solidFill>
                <a:latin typeface="Arial" panose="020B0604020202020204" pitchFamily="34" charset="0"/>
                <a:ea typeface="+mj-ea"/>
                <a:cs typeface="Arial" panose="020B0604020202020204" pitchFamily="34" charset="0"/>
              </a:defRPr>
            </a:lvl1pPr>
          </a:lstStyle>
          <a:p>
            <a:r>
              <a:rPr lang="en-US" sz="2800" dirty="0">
                <a:solidFill>
                  <a:schemeClr val="tx1"/>
                </a:solidFill>
                <a:latin typeface="Arial Black" panose="020B0A04020102020204" pitchFamily="34" charset="0"/>
              </a:rPr>
              <a:t>Costs for USG Agencies Operating Overseas</a:t>
            </a:r>
          </a:p>
        </p:txBody>
      </p:sp>
      <p:sp>
        <p:nvSpPr>
          <p:cNvPr id="28" name="Rectangle 27">
            <a:extLst>
              <a:ext uri="{FF2B5EF4-FFF2-40B4-BE49-F238E27FC236}">
                <a16:creationId xmlns:a16="http://schemas.microsoft.com/office/drawing/2014/main" id="{D5983185-515B-AC9F-1CDB-B838B30CC633}"/>
              </a:ext>
            </a:extLst>
          </p:cNvPr>
          <p:cNvSpPr/>
          <p:nvPr/>
        </p:nvSpPr>
        <p:spPr>
          <a:xfrm>
            <a:off x="1111181" y="1089533"/>
            <a:ext cx="8629649" cy="1338828"/>
          </a:xfrm>
          <a:prstGeom prst="rect">
            <a:avLst/>
          </a:prstGeom>
        </p:spPr>
        <p:txBody>
          <a:bodyPr wrap="square" lIns="91440" tIns="45720" rIns="91440" bIns="45720" anchor="t">
            <a:spAutoFit/>
          </a:bodyPr>
          <a:lstStyle/>
          <a:p>
            <a:r>
              <a:rPr lang="en-US" sz="2200" dirty="0">
                <a:solidFill>
                  <a:schemeClr val="accent1">
                    <a:lumMod val="50000"/>
                  </a:schemeClr>
                </a:solidFill>
                <a:latin typeface="Arial" panose="020B0604020202020204" pitchFamily="34" charset="0"/>
                <a:cs typeface="Arial" panose="020B0604020202020204" pitchFamily="34" charset="0"/>
              </a:rPr>
              <a:t>USG agencies operating overseas have </a:t>
            </a:r>
            <a:r>
              <a:rPr lang="en-US" sz="2200" b="1" u="sng" dirty="0">
                <a:solidFill>
                  <a:schemeClr val="accent1">
                    <a:lumMod val="50000"/>
                  </a:schemeClr>
                </a:solidFill>
                <a:latin typeface="Arial" panose="020B0604020202020204" pitchFamily="34" charset="0"/>
                <a:cs typeface="Arial" panose="020B0604020202020204" pitchFamily="34" charset="0"/>
              </a:rPr>
              <a:t>two</a:t>
            </a:r>
            <a:r>
              <a:rPr lang="en-US" sz="2200" dirty="0">
                <a:solidFill>
                  <a:schemeClr val="accent1">
                    <a:lumMod val="50000"/>
                  </a:schemeClr>
                </a:solidFill>
                <a:latin typeface="Arial" panose="020B0604020202020204" pitchFamily="34" charset="0"/>
                <a:cs typeface="Arial" panose="020B0604020202020204" pitchFamily="34" charset="0"/>
              </a:rPr>
              <a:t> types of costs:  </a:t>
            </a:r>
          </a:p>
          <a:p>
            <a:pPr marL="274320" lvl="1">
              <a:buFont typeface="Arial" panose="020B0604020202020204" pitchFamily="34" charset="0"/>
              <a:buChar char="•"/>
            </a:pPr>
            <a:r>
              <a:rPr lang="en-US" sz="2200" dirty="0">
                <a:solidFill>
                  <a:schemeClr val="accent1">
                    <a:lumMod val="50000"/>
                  </a:schemeClr>
                </a:solidFill>
                <a:latin typeface="Arial" panose="020B0604020202020204" pitchFamily="34" charset="0"/>
                <a:cs typeface="Arial" panose="020B0604020202020204" pitchFamily="34" charset="0"/>
              </a:rPr>
              <a:t>Programmatic costs </a:t>
            </a:r>
          </a:p>
          <a:p>
            <a:pPr marL="274320" lvl="1">
              <a:buFont typeface="Arial" panose="020B0604020202020204" pitchFamily="34" charset="0"/>
              <a:buChar char="•"/>
            </a:pPr>
            <a:r>
              <a:rPr lang="en-US" sz="2200" dirty="0">
                <a:solidFill>
                  <a:schemeClr val="accent1">
                    <a:lumMod val="50000"/>
                  </a:schemeClr>
                </a:solidFill>
                <a:latin typeface="Arial" panose="020B0604020202020204" pitchFamily="34" charset="0"/>
                <a:cs typeface="Arial" panose="020B0604020202020204" pitchFamily="34" charset="0"/>
              </a:rPr>
              <a:t>Administrative costs </a:t>
            </a:r>
          </a:p>
          <a:p>
            <a:pPr marL="274320" lvl="1" defTabSz="457200"/>
            <a:endParaRPr lang="en-US" sz="15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61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5851950" y="5481269"/>
            <a:ext cx="5650140" cy="830997"/>
          </a:xfrm>
          <a:prstGeom prst="rect">
            <a:avLst/>
          </a:prstGeom>
        </p:spPr>
        <p:txBody>
          <a:bodyPr wrap="square">
            <a:spAutoFit/>
          </a:bodyPr>
          <a:lstStyle/>
          <a:p>
            <a:pPr indent="-68598" defTabSz="457200"/>
            <a:r>
              <a:rPr lang="en-US" sz="1600" dirty="0">
                <a:solidFill>
                  <a:schemeClr val="accent3">
                    <a:lumMod val="50000"/>
                  </a:schemeClr>
                </a:solidFill>
                <a:latin typeface="Arial" panose="020B0604020202020204" pitchFamily="34" charset="0"/>
                <a:cs typeface="Arial" panose="020B0604020202020204" pitchFamily="34" charset="0"/>
              </a:rPr>
              <a:t>ICASS covers </a:t>
            </a:r>
            <a:r>
              <a:rPr lang="en-US" sz="1600" b="1" u="sng" dirty="0">
                <a:solidFill>
                  <a:srgbClr val="ED7D31"/>
                </a:solidFill>
                <a:latin typeface="Arial" panose="020B0604020202020204" pitchFamily="34" charset="0"/>
                <a:cs typeface="Arial" panose="020B0604020202020204" pitchFamily="34" charset="0"/>
              </a:rPr>
              <a:t>shared</a:t>
            </a:r>
            <a:r>
              <a:rPr lang="en-US" sz="1600" u="sng" dirty="0">
                <a:solidFill>
                  <a:srgbClr val="ED7D31"/>
                </a:solidFill>
                <a:latin typeface="Arial" panose="020B0604020202020204" pitchFamily="34" charset="0"/>
                <a:cs typeface="Arial" panose="020B0604020202020204" pitchFamily="34" charset="0"/>
              </a:rPr>
              <a:t> administrative costs</a:t>
            </a:r>
            <a:r>
              <a:rPr lang="en-US" sz="1600" dirty="0">
                <a:solidFill>
                  <a:srgbClr val="FFC000">
                    <a:lumMod val="20000"/>
                    <a:lumOff val="80000"/>
                  </a:srgbClr>
                </a:solidFill>
                <a:latin typeface="Arial" panose="020B0604020202020204" pitchFamily="34" charset="0"/>
                <a:cs typeface="Arial" panose="020B0604020202020204" pitchFamily="34" charset="0"/>
              </a:rPr>
              <a:t> </a:t>
            </a:r>
            <a:r>
              <a:rPr lang="en-US" sz="1600" dirty="0">
                <a:solidFill>
                  <a:schemeClr val="accent3">
                    <a:lumMod val="50000"/>
                  </a:schemeClr>
                </a:solidFill>
                <a:latin typeface="Arial" panose="020B0604020202020204" pitchFamily="34" charset="0"/>
                <a:cs typeface="Arial" panose="020B0604020202020204" pitchFamily="34" charset="0"/>
              </a:rPr>
              <a:t>while all other agency-specific costs (programmatic and administrative) are charged directly to the respective agencies.</a:t>
            </a:r>
          </a:p>
        </p:txBody>
      </p:sp>
      <p:sp>
        <p:nvSpPr>
          <p:cNvPr id="13" name="Content Placeholder 4"/>
          <p:cNvSpPr txBox="1">
            <a:spLocks/>
          </p:cNvSpPr>
          <p:nvPr/>
        </p:nvSpPr>
        <p:spPr>
          <a:xfrm>
            <a:off x="6021110" y="3411938"/>
            <a:ext cx="5311820" cy="2484830"/>
          </a:xfrm>
          <a:prstGeom prst="rect">
            <a:avLst/>
          </a:prstGeom>
          <a:noFill/>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defRPr/>
            </a:pPr>
            <a:r>
              <a:rPr lang="en-US" sz="1700" dirty="0">
                <a:solidFill>
                  <a:schemeClr val="accent3">
                    <a:lumMod val="50000"/>
                  </a:schemeClr>
                </a:solidFill>
                <a:latin typeface="Arial" panose="020B0604020202020204" pitchFamily="34" charset="0"/>
                <a:cs typeface="Arial" panose="020B0604020202020204" pitchFamily="34" charset="0"/>
              </a:rPr>
              <a:t>Cost to supply common admin services which includes ICASS employee salary &amp; benefits, supplies, equipment and vehicles including:</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Medical equipment.</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Gardening or janitorial contract.</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Shared office building costs.</a:t>
            </a:r>
          </a:p>
          <a:p>
            <a:pPr lvl="1">
              <a:defRPr/>
            </a:pPr>
            <a:r>
              <a:rPr lang="en-US" sz="1700" dirty="0">
                <a:solidFill>
                  <a:schemeClr val="accent3">
                    <a:lumMod val="50000"/>
                  </a:schemeClr>
                </a:solidFill>
                <a:latin typeface="Arial" panose="020B0604020202020204" pitchFamily="34" charset="0"/>
                <a:cs typeface="Arial" panose="020B0604020202020204" pitchFamily="34" charset="0"/>
              </a:rPr>
              <a:t>Forklift for warehouse.</a:t>
            </a:r>
          </a:p>
        </p:txBody>
      </p:sp>
      <p:sp>
        <p:nvSpPr>
          <p:cNvPr id="12" name="Text Placeholder 2"/>
          <p:cNvSpPr txBox="1">
            <a:spLocks/>
          </p:cNvSpPr>
          <p:nvPr/>
        </p:nvSpPr>
        <p:spPr>
          <a:xfrm>
            <a:off x="6378910" y="2814694"/>
            <a:ext cx="3361920" cy="511629"/>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US" u="sng" dirty="0">
                <a:solidFill>
                  <a:srgbClr val="002060"/>
                </a:solidFill>
                <a:latin typeface="Arial" panose="020B0604020202020204" pitchFamily="34" charset="0"/>
                <a:cs typeface="Arial" panose="020B0604020202020204" pitchFamily="34" charset="0"/>
              </a:rPr>
              <a:t>Shared Costs - ICASS</a:t>
            </a:r>
          </a:p>
        </p:txBody>
      </p:sp>
      <p:sp>
        <p:nvSpPr>
          <p:cNvPr id="9" name="Content Placeholder 5"/>
          <p:cNvSpPr txBox="1">
            <a:spLocks/>
          </p:cNvSpPr>
          <p:nvPr/>
        </p:nvSpPr>
        <p:spPr>
          <a:xfrm>
            <a:off x="990600" y="3426881"/>
            <a:ext cx="5146629" cy="269515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defRPr/>
            </a:pPr>
            <a:r>
              <a:rPr lang="en-US" sz="1700" dirty="0">
                <a:solidFill>
                  <a:schemeClr val="accent4">
                    <a:lumMod val="50000"/>
                  </a:schemeClr>
                </a:solidFill>
                <a:latin typeface="Arial" panose="020B0604020202020204" pitchFamily="34" charset="0"/>
                <a:cs typeface="Arial" panose="020B0604020202020204" pitchFamily="34" charset="0"/>
              </a:rPr>
              <a:t>Distinct activity (cost) that is easy to identify, price, and agree on outside the ICASS MOU, i.e. </a:t>
            </a:r>
            <a:r>
              <a:rPr lang="en-US" sz="1700" u="sng" dirty="0">
                <a:solidFill>
                  <a:schemeClr val="accent4">
                    <a:lumMod val="50000"/>
                  </a:schemeClr>
                </a:solidFill>
                <a:latin typeface="Arial" panose="020B0604020202020204" pitchFamily="34" charset="0"/>
                <a:cs typeface="Arial" panose="020B0604020202020204" pitchFamily="34" charset="0"/>
              </a:rPr>
              <a:t>NOT SHARED:</a:t>
            </a:r>
          </a:p>
          <a:p>
            <a:pPr lvl="1">
              <a:defRPr/>
            </a:pPr>
            <a:r>
              <a:rPr lang="en-US" sz="1700" dirty="0">
                <a:solidFill>
                  <a:schemeClr val="accent4">
                    <a:lumMod val="50000"/>
                  </a:schemeClr>
                </a:solidFill>
                <a:latin typeface="Arial" panose="020B0604020202020204" pitchFamily="34" charset="0"/>
                <a:cs typeface="Arial" panose="020B0604020202020204" pitchFamily="34" charset="0"/>
              </a:rPr>
              <a:t>Computer equipment.</a:t>
            </a:r>
          </a:p>
          <a:p>
            <a:pPr lvl="1">
              <a:defRPr/>
            </a:pPr>
            <a:r>
              <a:rPr lang="en-US" sz="1700" dirty="0">
                <a:solidFill>
                  <a:schemeClr val="accent4">
                    <a:lumMod val="50000"/>
                  </a:schemeClr>
                </a:solidFill>
                <a:latin typeface="Arial" panose="020B0604020202020204" pitchFamily="34" charset="0"/>
                <a:cs typeface="Arial" panose="020B0604020202020204" pitchFamily="34" charset="0"/>
              </a:rPr>
              <a:t>Agency requested overtime for an ICASS employee.</a:t>
            </a:r>
          </a:p>
          <a:p>
            <a:pPr lvl="1">
              <a:defRPr/>
            </a:pPr>
            <a:r>
              <a:rPr lang="en-US" sz="1700" dirty="0">
                <a:solidFill>
                  <a:schemeClr val="accent4">
                    <a:lumMod val="50000"/>
                  </a:schemeClr>
                </a:solidFill>
                <a:latin typeface="Arial" panose="020B0604020202020204" pitchFamily="34" charset="0"/>
                <a:cs typeface="Arial" panose="020B0604020202020204" pitchFamily="34" charset="0"/>
              </a:rPr>
              <a:t>Telephone tolls &amp; lines.</a:t>
            </a:r>
          </a:p>
          <a:p>
            <a:pPr lvl="1">
              <a:defRPr/>
            </a:pPr>
            <a:r>
              <a:rPr lang="en-US" sz="1700" dirty="0">
                <a:solidFill>
                  <a:schemeClr val="accent4">
                    <a:lumMod val="50000"/>
                  </a:schemeClr>
                </a:solidFill>
                <a:latin typeface="Arial" panose="020B0604020202020204" pitchFamily="34" charset="0"/>
                <a:cs typeface="Arial" panose="020B0604020202020204" pitchFamily="34" charset="0"/>
              </a:rPr>
              <a:t>Office rent for building occupied by one agency.</a:t>
            </a:r>
          </a:p>
        </p:txBody>
      </p:sp>
      <p:sp>
        <p:nvSpPr>
          <p:cNvPr id="8" name="Text Placeholder 3"/>
          <p:cNvSpPr txBox="1">
            <a:spLocks/>
          </p:cNvSpPr>
          <p:nvPr/>
        </p:nvSpPr>
        <p:spPr>
          <a:xfrm>
            <a:off x="1047526" y="2942134"/>
            <a:ext cx="4306008" cy="413658"/>
          </a:xfrm>
          <a:prstGeom prst="rect">
            <a:avLst/>
          </a:prstGeom>
        </p:spPr>
        <p:txBody>
          <a:bodyPr vert="horz" lIns="68580" tIns="34290" rIns="68580" bIns="3429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US" u="sng" dirty="0">
                <a:solidFill>
                  <a:srgbClr val="C00000"/>
                </a:solidFill>
                <a:latin typeface="Arial" panose="020B0604020202020204" pitchFamily="34" charset="0"/>
                <a:cs typeface="Arial" panose="020B0604020202020204" pitchFamily="34" charset="0"/>
              </a:rPr>
              <a:t>Direct Charged Costs</a:t>
            </a:r>
          </a:p>
        </p:txBody>
      </p:sp>
      <p:sp>
        <p:nvSpPr>
          <p:cNvPr id="2" name="Rectangle 1"/>
          <p:cNvSpPr/>
          <p:nvPr/>
        </p:nvSpPr>
        <p:spPr>
          <a:xfrm>
            <a:off x="1053381" y="2963464"/>
            <a:ext cx="10448709" cy="3307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5" name="Freeform: Shape 24">
            <a:extLst>
              <a:ext uri="{FF2B5EF4-FFF2-40B4-BE49-F238E27FC236}">
                <a16:creationId xmlns:a16="http://schemas.microsoft.com/office/drawing/2014/main" id="{C226C90F-2D43-CFD7-94AF-7A6492728229}"/>
              </a:ext>
            </a:extLst>
          </p:cNvPr>
          <p:cNvSpPr/>
          <p:nvPr/>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24" name="Freeform: Shape 23">
            <a:extLst>
              <a:ext uri="{FF2B5EF4-FFF2-40B4-BE49-F238E27FC236}">
                <a16:creationId xmlns:a16="http://schemas.microsoft.com/office/drawing/2014/main" id="{4CBA48B8-5550-FDCB-0E06-0301CC29EA68}"/>
              </a:ext>
            </a:extLst>
          </p:cNvPr>
          <p:cNvSpPr/>
          <p:nvPr/>
        </p:nvSpPr>
        <p:spPr>
          <a:xfrm rot="20700000" flipH="1">
            <a:off x="-642921" y="-518218"/>
            <a:ext cx="7765573"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16" name="Down Arrow 15"/>
          <p:cNvSpPr/>
          <p:nvPr/>
        </p:nvSpPr>
        <p:spPr>
          <a:xfrm>
            <a:off x="2275340" y="2191252"/>
            <a:ext cx="363569" cy="21934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mj-lt"/>
            </a:endParaRPr>
          </a:p>
        </p:txBody>
      </p:sp>
      <p:sp>
        <p:nvSpPr>
          <p:cNvPr id="14" name="Rectangle 13">
            <a:extLst>
              <a:ext uri="{FF2B5EF4-FFF2-40B4-BE49-F238E27FC236}">
                <a16:creationId xmlns:a16="http://schemas.microsoft.com/office/drawing/2014/main" id="{342A030E-0CEB-DAAE-C4EB-2E69789088D1}"/>
              </a:ext>
            </a:extLst>
          </p:cNvPr>
          <p:cNvSpPr/>
          <p:nvPr/>
        </p:nvSpPr>
        <p:spPr>
          <a:xfrm>
            <a:off x="10656916" y="6270472"/>
            <a:ext cx="1363288" cy="518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ICASS</a:t>
            </a:r>
          </a:p>
        </p:txBody>
      </p:sp>
      <p:sp>
        <p:nvSpPr>
          <p:cNvPr id="11" name="Rectangle 10"/>
          <p:cNvSpPr/>
          <p:nvPr/>
        </p:nvSpPr>
        <p:spPr>
          <a:xfrm>
            <a:off x="1111181" y="1089533"/>
            <a:ext cx="8629649" cy="1338828"/>
          </a:xfrm>
          <a:prstGeom prst="rect">
            <a:avLst/>
          </a:prstGeom>
        </p:spPr>
        <p:txBody>
          <a:bodyPr wrap="square" lIns="91440" tIns="45720" rIns="91440" bIns="45720" anchor="t">
            <a:spAutoFit/>
          </a:bodyPr>
          <a:lstStyle/>
          <a:p>
            <a:r>
              <a:rPr lang="en-US" sz="2200" dirty="0">
                <a:solidFill>
                  <a:schemeClr val="accent1">
                    <a:lumMod val="50000"/>
                  </a:schemeClr>
                </a:solidFill>
                <a:latin typeface="Arial" panose="020B0604020202020204" pitchFamily="34" charset="0"/>
                <a:cs typeface="Arial" panose="020B0604020202020204" pitchFamily="34" charset="0"/>
              </a:rPr>
              <a:t>USG agencies operating overseas have </a:t>
            </a:r>
            <a:r>
              <a:rPr lang="en-US" sz="2200" b="1" u="sng" dirty="0">
                <a:solidFill>
                  <a:schemeClr val="accent1">
                    <a:lumMod val="50000"/>
                  </a:schemeClr>
                </a:solidFill>
                <a:latin typeface="Arial" panose="020B0604020202020204" pitchFamily="34" charset="0"/>
                <a:cs typeface="Arial" panose="020B0604020202020204" pitchFamily="34" charset="0"/>
              </a:rPr>
              <a:t>two</a:t>
            </a:r>
            <a:r>
              <a:rPr lang="en-US" sz="2200" dirty="0">
                <a:solidFill>
                  <a:schemeClr val="accent1">
                    <a:lumMod val="50000"/>
                  </a:schemeClr>
                </a:solidFill>
                <a:latin typeface="Arial" panose="020B0604020202020204" pitchFamily="34" charset="0"/>
                <a:cs typeface="Arial" panose="020B0604020202020204" pitchFamily="34" charset="0"/>
              </a:rPr>
              <a:t> types of costs:  </a:t>
            </a:r>
          </a:p>
          <a:p>
            <a:pPr marL="274320" lvl="1">
              <a:buFont typeface="Arial" panose="020B0604020202020204" pitchFamily="34" charset="0"/>
              <a:buChar char="•"/>
            </a:pPr>
            <a:r>
              <a:rPr lang="en-US" sz="2200" dirty="0">
                <a:solidFill>
                  <a:schemeClr val="accent1">
                    <a:lumMod val="50000"/>
                  </a:schemeClr>
                </a:solidFill>
                <a:latin typeface="Arial" panose="020B0604020202020204" pitchFamily="34" charset="0"/>
                <a:cs typeface="Arial" panose="020B0604020202020204" pitchFamily="34" charset="0"/>
              </a:rPr>
              <a:t>Programmatic costs </a:t>
            </a:r>
          </a:p>
          <a:p>
            <a:pPr marL="274320" lvl="1">
              <a:buFont typeface="Arial" panose="020B0604020202020204" pitchFamily="34" charset="0"/>
              <a:buChar char="•"/>
            </a:pPr>
            <a:r>
              <a:rPr lang="en-US" sz="2200" dirty="0">
                <a:solidFill>
                  <a:schemeClr val="accent1">
                    <a:lumMod val="50000"/>
                  </a:schemeClr>
                </a:solidFill>
                <a:latin typeface="Arial" panose="020B0604020202020204" pitchFamily="34" charset="0"/>
                <a:cs typeface="Arial" panose="020B0604020202020204" pitchFamily="34" charset="0"/>
              </a:rPr>
              <a:t>Administrative costs </a:t>
            </a:r>
          </a:p>
          <a:p>
            <a:pPr marL="274320" lvl="1" defTabSz="457200"/>
            <a:endParaRPr lang="en-US" sz="1500" dirty="0">
              <a:solidFill>
                <a:schemeClr val="accent1">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990600" y="2449691"/>
            <a:ext cx="5030510" cy="492443"/>
          </a:xfrm>
          <a:prstGeom prst="rect">
            <a:avLst/>
          </a:prstGeom>
          <a:noFill/>
        </p:spPr>
        <p:txBody>
          <a:bodyPr wrap="square" rtlCol="0">
            <a:spAutoFit/>
          </a:bodyPr>
          <a:lstStyle/>
          <a:p>
            <a:pPr defTabSz="457200"/>
            <a:r>
              <a:rPr lang="en-US" sz="2600" dirty="0">
                <a:solidFill>
                  <a:schemeClr val="tx1">
                    <a:lumMod val="65000"/>
                    <a:lumOff val="35000"/>
                  </a:schemeClr>
                </a:solidFill>
                <a:latin typeface="Arial Black" panose="020B0A04020102020204" pitchFamily="34" charset="0"/>
                <a:cs typeface="Arial" panose="020B0604020202020204" pitchFamily="34" charset="0"/>
              </a:rPr>
              <a:t>Administrative Costs:</a:t>
            </a:r>
          </a:p>
        </p:txBody>
      </p:sp>
      <p:sp>
        <p:nvSpPr>
          <p:cNvPr id="10" name="Title 1"/>
          <p:cNvSpPr txBox="1">
            <a:spLocks/>
          </p:cNvSpPr>
          <p:nvPr/>
        </p:nvSpPr>
        <p:spPr>
          <a:xfrm>
            <a:off x="1828800" y="632713"/>
            <a:ext cx="10496550" cy="822166"/>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lumMod val="75000"/>
                  </a:schemeClr>
                </a:solidFill>
                <a:latin typeface="Arial" panose="020B0604020202020204" pitchFamily="34" charset="0"/>
                <a:ea typeface="+mj-ea"/>
                <a:cs typeface="Arial" panose="020B0604020202020204" pitchFamily="34" charset="0"/>
              </a:defRPr>
            </a:lvl1pPr>
          </a:lstStyle>
          <a:p>
            <a:r>
              <a:rPr lang="en-US" sz="2800" dirty="0">
                <a:solidFill>
                  <a:schemeClr val="tx1"/>
                </a:solidFill>
                <a:latin typeface="Arial Black" panose="020B0A04020102020204" pitchFamily="34" charset="0"/>
              </a:rPr>
              <a:t>Costs for USG Agencies Operating Overseas</a:t>
            </a:r>
          </a:p>
        </p:txBody>
      </p:sp>
    </p:spTree>
    <p:extLst>
      <p:ext uri="{BB962C8B-B14F-4D97-AF65-F5344CB8AC3E}">
        <p14:creationId xmlns:p14="http://schemas.microsoft.com/office/powerpoint/2010/main" val="2810388902"/>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6D5034DA89AB4593E112B3259A08F1" ma:contentTypeVersion="10" ma:contentTypeDescription="Create a new document." ma:contentTypeScope="" ma:versionID="fea2768b1bc6f490845d0066294bc0d6">
  <xsd:schema xmlns:xsd="http://www.w3.org/2001/XMLSchema" xmlns:xs="http://www.w3.org/2001/XMLSchema" xmlns:p="http://schemas.microsoft.com/office/2006/metadata/properties" xmlns:ns2="00b0089f-40f8-4152-af4e-43e167b19b60" xmlns:ns3="1eb6127e-8e80-4b23-93fe-ad1142af1b97" targetNamespace="http://schemas.microsoft.com/office/2006/metadata/properties" ma:root="true" ma:fieldsID="f84b3115ca5813a5ad075513b0373d26" ns2:_="" ns3:_="">
    <xsd:import namespace="00b0089f-40f8-4152-af4e-43e167b19b60"/>
    <xsd:import namespace="1eb6127e-8e80-4b23-93fe-ad1142af1b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0089f-40f8-4152-af4e-43e167b19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b6127e-8e80-4b23-93fe-ad1142af1b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D7D976-CE61-4453-AC97-9D170B541E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0089f-40f8-4152-af4e-43e167b19b60"/>
    <ds:schemaRef ds:uri="1eb6127e-8e80-4b23-93fe-ad1142af1b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247F30-5811-40C0-99EC-CF53200590BE}">
  <ds:schemaRefs>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55E72E99-0076-433E-AD3A-575A11FAB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1288</TotalTime>
  <Words>11234</Words>
  <Application>Microsoft Office PowerPoint</Application>
  <PresentationFormat>Widescreen</PresentationFormat>
  <Paragraphs>875</Paragraphs>
  <Slides>78</Slides>
  <Notes>78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Arial Black</vt:lpstr>
      <vt:lpstr>Calibri</vt:lpstr>
      <vt:lpstr>Corbel</vt:lpstr>
      <vt:lpstr>Garamond</vt:lpstr>
      <vt:lpstr>Tahoma</vt:lpstr>
      <vt:lpstr>Wingdings</vt:lpstr>
      <vt:lpstr>Office Theme</vt:lpstr>
      <vt:lpstr> ICASS  Quarterly Executive Briefing</vt:lpstr>
      <vt:lpstr>PowerPoint Presentation</vt:lpstr>
      <vt:lpstr>  Session Topics </vt:lpstr>
      <vt:lpstr>  Session Topics </vt:lpstr>
      <vt:lpstr>  Session Topics </vt:lpstr>
      <vt:lpstr>Poll #1: Tell us where you are</vt:lpstr>
      <vt:lpstr>Poll #2: Tell us who you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Memorandum of Understanding (MOU)&amp; Subscription of Service (SoS) Tutorial</vt:lpstr>
      <vt:lpstr>    Factors in ICASS Invoice</vt:lpstr>
      <vt:lpstr>PowerPoint Presentation</vt:lpstr>
      <vt:lpstr>PowerPoint Presentation</vt:lpstr>
      <vt:lpstr>    Factors in ICASS Invoice</vt:lpstr>
      <vt:lpstr> Cost Distribution Methods</vt:lpstr>
      <vt:lpstr>PowerPoint Presentation</vt:lpstr>
      <vt:lpstr>PowerPoint Presentation</vt:lpstr>
      <vt:lpstr>PowerPoint Presentation</vt:lpstr>
      <vt:lpstr>PowerPoint Presentation</vt:lpstr>
      <vt:lpstr>PowerPoint Presentation</vt:lpstr>
      <vt:lpstr>  Chances to Raise Workload Count Issues </vt:lpstr>
      <vt:lpstr>  Chances to Raise Workload Count Issues </vt:lpstr>
      <vt:lpstr>  Chances to Raise Workload Count Issues </vt:lpstr>
      <vt:lpstr>  Chances to Raise Workload Count Issues </vt:lpstr>
      <vt:lpstr>Workload Counts</vt:lpstr>
      <vt:lpstr>PowerPoint Presentation</vt:lpstr>
      <vt:lpstr>Workload Count Modifications</vt:lpstr>
      <vt:lpstr>Workload Count Modification - Geographic Proximity</vt:lpstr>
      <vt:lpstr>Workload Count Modifications</vt:lpstr>
      <vt:lpstr>Workload Count  Modification Tutorial</vt:lpstr>
      <vt:lpstr>PowerPoint Presentation</vt:lpstr>
      <vt:lpstr>PowerPoint Presentation</vt:lpstr>
      <vt:lpstr>PowerPoint Presentation</vt:lpstr>
      <vt:lpstr>PowerPoint Presentation</vt:lpstr>
      <vt:lpstr>PowerPoint Presentation</vt:lpstr>
      <vt:lpstr>PowerPoint Presentation</vt:lpstr>
      <vt:lpstr>What else Is Included in Agency’s ICASS invoice?</vt:lpstr>
      <vt:lpstr>What else Is Included in Agency’s ICASS invoice?</vt:lpstr>
      <vt:lpstr>What else Is Included in Agency’s ICASS invoice?</vt:lpstr>
      <vt:lpstr>Agencies With Appropriations Pay Their Share Of ICASS Staff’s Costs</vt:lpstr>
      <vt:lpstr>PowerPoint Presentation</vt:lpstr>
      <vt:lpstr>PowerPoint Presentation</vt:lpstr>
      <vt:lpstr>PowerPoint Presentation</vt:lpstr>
      <vt:lpstr>PowerPoint Presentation</vt:lpstr>
      <vt:lpstr>PowerPoint Presentation</vt:lpstr>
      <vt:lpstr>Other Tutorials for Invoice</vt:lpstr>
      <vt:lpstr>Council &amp; Budget Committee</vt:lpstr>
      <vt:lpstr>Council &amp; Budget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Roadmap to Understanding ICASS</vt:lpstr>
      <vt:lpstr>Online Resources</vt:lpstr>
      <vt:lpstr>PowerPoint Presentation</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 title</dc:title>
  <dc:creator>Daily, Matthew S</dc:creator>
  <cp:lastModifiedBy>Gonzalez, Ana P</cp:lastModifiedBy>
  <cp:revision>130</cp:revision>
  <dcterms:created xsi:type="dcterms:W3CDTF">2022-10-14T16:23:07Z</dcterms:created>
  <dcterms:modified xsi:type="dcterms:W3CDTF">2024-05-14T19:27:37Z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0x0101007D6D5034DA89AB4593E112B3259A08F1</vt:lpwstr>
  </property>
  <property fmtid="{D5CDD505-2E9C-101B-9397-08002B2CF9AE}" pid="3" name="MSIP_Label_1665d9ee-429a-4d5f-97cc-cfb56e044a6e_Enabled">
    <vt:lpwstr>true</vt:lpwstr>
  </property>
  <property fmtid="{D5CDD505-2E9C-101B-9397-08002B2CF9AE}" pid="4" name="MSIP_Label_1665d9ee-429a-4d5f-97cc-cfb56e044a6e_SetDate">
    <vt:lpwstr>2022-10-14T16:32:32Z</vt:lpwstr>
  </property>
  <property fmtid="{D5CDD505-2E9C-101B-9397-08002B2CF9AE}" pid="5" name="MSIP_Label_1665d9ee-429a-4d5f-97cc-cfb56e044a6e_Method">
    <vt:lpwstr>Privileged</vt:lpwstr>
  </property>
  <property fmtid="{D5CDD505-2E9C-101B-9397-08002B2CF9AE}" pid="6" name="MSIP_Label_1665d9ee-429a-4d5f-97cc-cfb56e044a6e_Name">
    <vt:lpwstr>1665d9ee-429a-4d5f-97cc-cfb56e044a6e</vt:lpwstr>
  </property>
  <property fmtid="{D5CDD505-2E9C-101B-9397-08002B2CF9AE}" pid="7" name="MSIP_Label_1665d9ee-429a-4d5f-97cc-cfb56e044a6e_SiteId">
    <vt:lpwstr>66cf5074-5afe-48d1-a691-a12b2121f44b</vt:lpwstr>
  </property>
  <property fmtid="{D5CDD505-2E9C-101B-9397-08002B2CF9AE}" pid="8" name="MSIP_Label_1665d9ee-429a-4d5f-97cc-cfb56e044a6e_ActionId">
    <vt:lpwstr>f328d669-913f-45c9-875a-88881f2aa93c</vt:lpwstr>
  </property>
  <property fmtid="{D5CDD505-2E9C-101B-9397-08002B2CF9AE}" pid="9" name="MSIP_Label_1665d9ee-429a-4d5f-97cc-cfb56e044a6e_ContentBits">
    <vt:lpwstr>0</vt:lpwstr>
  </property>
</Properties>
</file>